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slideMasters/slideMaster8.xml" ContentType="application/vnd.openxmlformats-officedocument.presentationml.slideMaster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gif" ContentType="image/gif"/>
  <Override PartName="/ppt/tags/tag24.xml" ContentType="application/vnd.openxmlformats-officedocument.presentationml.tags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tags/tag1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3" r:id="rId3"/>
    <p:sldMasterId id="2147483686" r:id="rId4"/>
    <p:sldMasterId id="2147483700" r:id="rId5"/>
    <p:sldMasterId id="2147483707" r:id="rId6"/>
    <p:sldMasterId id="2147483714" r:id="rId7"/>
    <p:sldMasterId id="2147483726" r:id="rId8"/>
  </p:sldMasterIdLst>
  <p:notesMasterIdLst>
    <p:notesMasterId r:id="rId23"/>
  </p:notesMasterIdLst>
  <p:sldIdLst>
    <p:sldId id="256" r:id="rId9"/>
    <p:sldId id="261" r:id="rId10"/>
    <p:sldId id="259" r:id="rId11"/>
    <p:sldId id="257" r:id="rId12"/>
    <p:sldId id="260" r:id="rId13"/>
    <p:sldId id="267" r:id="rId14"/>
    <p:sldId id="266" r:id="rId15"/>
    <p:sldId id="262" r:id="rId16"/>
    <p:sldId id="268" r:id="rId17"/>
    <p:sldId id="269" r:id="rId18"/>
    <p:sldId id="272" r:id="rId19"/>
    <p:sldId id="271" r:id="rId20"/>
    <p:sldId id="270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3CD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15A604-6BBB-4A8F-8086-3763B4E6C1E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F55B11-8C8A-43F1-B6A0-31E3F2B8C6D9}">
      <dgm:prSet phldrT="[Текст]" custT="1"/>
      <dgm:spPr>
        <a:solidFill>
          <a:srgbClr val="0303CD"/>
        </a:solidFill>
      </dgm:spPr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Проблема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3260A206-3DC1-470F-9467-3F6D9D74881A}" type="parTrans" cxnId="{5032B617-4685-4E19-B041-F1B517E48232}">
      <dgm:prSet/>
      <dgm:spPr/>
      <dgm:t>
        <a:bodyPr/>
        <a:lstStyle/>
        <a:p>
          <a:endParaRPr lang="ru-RU"/>
        </a:p>
      </dgm:t>
    </dgm:pt>
    <dgm:pt modelId="{70EF7EC9-6FDC-41E5-B6C7-BFB04F03E327}" type="sibTrans" cxnId="{5032B617-4685-4E19-B041-F1B517E48232}">
      <dgm:prSet/>
      <dgm:spPr/>
      <dgm:t>
        <a:bodyPr/>
        <a:lstStyle/>
        <a:p>
          <a:endParaRPr lang="ru-RU"/>
        </a:p>
      </dgm:t>
    </dgm:pt>
    <dgm:pt modelId="{BC04C4E0-3BE5-4876-AFFB-13285E1795DA}">
      <dgm:prSet phldrT="[Текст]" custT="1"/>
      <dgm:spPr>
        <a:solidFill>
          <a:srgbClr val="0303CD"/>
        </a:solidFill>
      </dgm:spPr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Проект</a:t>
          </a:r>
        </a:p>
      </dgm:t>
    </dgm:pt>
    <dgm:pt modelId="{F35623C0-71AD-42A6-A08B-C390FDC10581}" type="parTrans" cxnId="{1D8F89A5-D0D1-4BEF-ABCE-C62CBD0BE048}">
      <dgm:prSet/>
      <dgm:spPr/>
      <dgm:t>
        <a:bodyPr/>
        <a:lstStyle/>
        <a:p>
          <a:endParaRPr lang="ru-RU"/>
        </a:p>
      </dgm:t>
    </dgm:pt>
    <dgm:pt modelId="{243A7D3D-B8EE-4827-A8A2-3C74C8657CE2}" type="sibTrans" cxnId="{1D8F89A5-D0D1-4BEF-ABCE-C62CBD0BE048}">
      <dgm:prSet/>
      <dgm:spPr/>
      <dgm:t>
        <a:bodyPr/>
        <a:lstStyle/>
        <a:p>
          <a:endParaRPr lang="ru-RU"/>
        </a:p>
      </dgm:t>
    </dgm:pt>
    <dgm:pt modelId="{FFA4E98C-A175-4788-9292-FE6BABE34EE4}">
      <dgm:prSet phldrT="[Текст]" custT="1"/>
      <dgm:spPr>
        <a:solidFill>
          <a:srgbClr val="0303CD"/>
        </a:solidFill>
      </dgm:spPr>
      <dgm:t>
        <a:bodyPr/>
        <a:lstStyle/>
        <a:p>
          <a:r>
            <a:rPr lang="ru-RU" sz="1400" b="1" dirty="0" err="1" smtClean="0">
              <a:latin typeface="Arial" pitchFamily="34" charset="0"/>
              <a:cs typeface="Arial" pitchFamily="34" charset="0"/>
            </a:rPr>
            <a:t>Информа-ционная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 система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FA461A81-9548-4410-8FF8-7CCB481D82D3}" type="parTrans" cxnId="{E3BDF8BE-3466-4AEC-B252-74C73076CE21}">
      <dgm:prSet/>
      <dgm:spPr/>
      <dgm:t>
        <a:bodyPr/>
        <a:lstStyle/>
        <a:p>
          <a:endParaRPr lang="ru-RU"/>
        </a:p>
      </dgm:t>
    </dgm:pt>
    <dgm:pt modelId="{493533F9-D1F3-4F3B-9950-4920B2DAE873}" type="sibTrans" cxnId="{E3BDF8BE-3466-4AEC-B252-74C73076CE21}">
      <dgm:prSet/>
      <dgm:spPr/>
      <dgm:t>
        <a:bodyPr/>
        <a:lstStyle/>
        <a:p>
          <a:endParaRPr lang="ru-RU"/>
        </a:p>
      </dgm:t>
    </dgm:pt>
    <dgm:pt modelId="{CED415FD-E286-46EC-B92D-D5A8B0D125D7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вуз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9A051C15-5CA5-42D7-869F-41F98A852F6B}" type="parTrans" cxnId="{15A69EBE-F1FC-4012-A14D-886E3865A0BD}">
      <dgm:prSet/>
      <dgm:spPr/>
      <dgm:t>
        <a:bodyPr/>
        <a:lstStyle/>
        <a:p>
          <a:endParaRPr lang="ru-RU"/>
        </a:p>
      </dgm:t>
    </dgm:pt>
    <dgm:pt modelId="{230A3B11-A9B8-420D-B141-A598F99AE7AB}" type="sibTrans" cxnId="{15A69EBE-F1FC-4012-A14D-886E3865A0BD}">
      <dgm:prSet/>
      <dgm:spPr/>
      <dgm:t>
        <a:bodyPr/>
        <a:lstStyle/>
        <a:p>
          <a:endParaRPr lang="ru-RU"/>
        </a:p>
      </dgm:t>
    </dgm:pt>
    <dgm:pt modelId="{FDD6408A-97F1-4324-BD35-ED2EE65B097A}">
      <dgm:prSet phldrT="[Текст]"/>
      <dgm:spPr>
        <a:solidFill>
          <a:srgbClr val="0303CD"/>
        </a:solidFill>
      </dgm:spPr>
      <dgm:t>
        <a:bodyPr/>
        <a:lstStyle/>
        <a:p>
          <a:r>
            <a:rPr lang="ru-RU" dirty="0" smtClean="0"/>
            <a:t>ГК</a:t>
          </a:r>
          <a:endParaRPr lang="ru-RU" dirty="0"/>
        </a:p>
      </dgm:t>
    </dgm:pt>
    <dgm:pt modelId="{32EBF45C-7BB0-4C36-9BB9-ED6E7AB9BFC5}" type="parTrans" cxnId="{D03902C6-E445-42F1-A804-BEE8C0F43CB1}">
      <dgm:prSet/>
      <dgm:spPr/>
      <dgm:t>
        <a:bodyPr/>
        <a:lstStyle/>
        <a:p>
          <a:endParaRPr lang="ru-RU"/>
        </a:p>
      </dgm:t>
    </dgm:pt>
    <dgm:pt modelId="{5713FD91-8EF2-4F8D-95DE-56C3AA4A3993}" type="sibTrans" cxnId="{D03902C6-E445-42F1-A804-BEE8C0F43CB1}">
      <dgm:prSet/>
      <dgm:spPr/>
      <dgm:t>
        <a:bodyPr/>
        <a:lstStyle/>
        <a:p>
          <a:endParaRPr lang="ru-RU"/>
        </a:p>
      </dgm:t>
    </dgm:pt>
    <dgm:pt modelId="{F4B66D71-95D3-4BB4-BE3D-9F57A4508A1C}" type="pres">
      <dgm:prSet presAssocID="{E715A604-6BBB-4A8F-8086-3763B4E6C1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99DCC1-3E18-4580-9D81-E488079354D7}" type="pres">
      <dgm:prSet presAssocID="{92F55B11-8C8A-43F1-B6A0-31E3F2B8C6D9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7A88C-7268-4497-A348-4114C7D0190F}" type="pres">
      <dgm:prSet presAssocID="{70EF7EC9-6FDC-41E5-B6C7-BFB04F03E327}" presName="parTxOnlySpace" presStyleCnt="0"/>
      <dgm:spPr/>
    </dgm:pt>
    <dgm:pt modelId="{78D4573B-4A9D-4D29-9F33-D5FCE1CBC9B0}" type="pres">
      <dgm:prSet presAssocID="{BC04C4E0-3BE5-4876-AFFB-13285E1795D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4764B-182E-4E4E-B0CD-BD3860B45F60}" type="pres">
      <dgm:prSet presAssocID="{243A7D3D-B8EE-4827-A8A2-3C74C8657CE2}" presName="parTxOnlySpace" presStyleCnt="0"/>
      <dgm:spPr/>
    </dgm:pt>
    <dgm:pt modelId="{D89EC1FF-0D8C-4DA5-9D31-3991AE672B65}" type="pres">
      <dgm:prSet presAssocID="{FFA4E98C-A175-4788-9292-FE6BABE34EE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643E4-C189-45B1-BFE1-4EBDD23D9A81}" type="pres">
      <dgm:prSet presAssocID="{493533F9-D1F3-4F3B-9950-4920B2DAE873}" presName="parTxOnlySpace" presStyleCnt="0"/>
      <dgm:spPr/>
    </dgm:pt>
    <dgm:pt modelId="{57F8E1F0-56D9-4C07-9F19-9DEEE847BA3C}" type="pres">
      <dgm:prSet presAssocID="{CED415FD-E286-46EC-B92D-D5A8B0D125D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7E17FB-F2D4-463B-B62A-174459755438}" type="pres">
      <dgm:prSet presAssocID="{230A3B11-A9B8-420D-B141-A598F99AE7AB}" presName="parTxOnlySpace" presStyleCnt="0"/>
      <dgm:spPr/>
    </dgm:pt>
    <dgm:pt modelId="{F96B35FC-ABAC-451F-90D8-41E2063EAFE5}" type="pres">
      <dgm:prSet presAssocID="{FDD6408A-97F1-4324-BD35-ED2EE65B097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BDF8BE-3466-4AEC-B252-74C73076CE21}" srcId="{E715A604-6BBB-4A8F-8086-3763B4E6C1E7}" destId="{FFA4E98C-A175-4788-9292-FE6BABE34EE4}" srcOrd="2" destOrd="0" parTransId="{FA461A81-9548-4410-8FF8-7CCB481D82D3}" sibTransId="{493533F9-D1F3-4F3B-9950-4920B2DAE873}"/>
    <dgm:cxn modelId="{1D8F89A5-D0D1-4BEF-ABCE-C62CBD0BE048}" srcId="{E715A604-6BBB-4A8F-8086-3763B4E6C1E7}" destId="{BC04C4E0-3BE5-4876-AFFB-13285E1795DA}" srcOrd="1" destOrd="0" parTransId="{F35623C0-71AD-42A6-A08B-C390FDC10581}" sibTransId="{243A7D3D-B8EE-4827-A8A2-3C74C8657CE2}"/>
    <dgm:cxn modelId="{896831A5-A52E-418C-BD87-C62CB42EC8FB}" type="presOf" srcId="{92F55B11-8C8A-43F1-B6A0-31E3F2B8C6D9}" destId="{9599DCC1-3E18-4580-9D81-E488079354D7}" srcOrd="0" destOrd="0" presId="urn:microsoft.com/office/officeart/2005/8/layout/chevron1"/>
    <dgm:cxn modelId="{B694A8DD-BB46-495F-82FD-E9D28427BABA}" type="presOf" srcId="{FDD6408A-97F1-4324-BD35-ED2EE65B097A}" destId="{F96B35FC-ABAC-451F-90D8-41E2063EAFE5}" srcOrd="0" destOrd="0" presId="urn:microsoft.com/office/officeart/2005/8/layout/chevron1"/>
    <dgm:cxn modelId="{842BA91E-A480-4A62-BBC1-746DCA47F77B}" type="presOf" srcId="{BC04C4E0-3BE5-4876-AFFB-13285E1795DA}" destId="{78D4573B-4A9D-4D29-9F33-D5FCE1CBC9B0}" srcOrd="0" destOrd="0" presId="urn:microsoft.com/office/officeart/2005/8/layout/chevron1"/>
    <dgm:cxn modelId="{5032B617-4685-4E19-B041-F1B517E48232}" srcId="{E715A604-6BBB-4A8F-8086-3763B4E6C1E7}" destId="{92F55B11-8C8A-43F1-B6A0-31E3F2B8C6D9}" srcOrd="0" destOrd="0" parTransId="{3260A206-3DC1-470F-9467-3F6D9D74881A}" sibTransId="{70EF7EC9-6FDC-41E5-B6C7-BFB04F03E327}"/>
    <dgm:cxn modelId="{D03902C6-E445-42F1-A804-BEE8C0F43CB1}" srcId="{E715A604-6BBB-4A8F-8086-3763B4E6C1E7}" destId="{FDD6408A-97F1-4324-BD35-ED2EE65B097A}" srcOrd="4" destOrd="0" parTransId="{32EBF45C-7BB0-4C36-9BB9-ED6E7AB9BFC5}" sibTransId="{5713FD91-8EF2-4F8D-95DE-56C3AA4A3993}"/>
    <dgm:cxn modelId="{75E579C6-4F44-4369-854E-721AA7FD8667}" type="presOf" srcId="{E715A604-6BBB-4A8F-8086-3763B4E6C1E7}" destId="{F4B66D71-95D3-4BB4-BE3D-9F57A4508A1C}" srcOrd="0" destOrd="0" presId="urn:microsoft.com/office/officeart/2005/8/layout/chevron1"/>
    <dgm:cxn modelId="{15A69EBE-F1FC-4012-A14D-886E3865A0BD}" srcId="{E715A604-6BBB-4A8F-8086-3763B4E6C1E7}" destId="{CED415FD-E286-46EC-B92D-D5A8B0D125D7}" srcOrd="3" destOrd="0" parTransId="{9A051C15-5CA5-42D7-869F-41F98A852F6B}" sibTransId="{230A3B11-A9B8-420D-B141-A598F99AE7AB}"/>
    <dgm:cxn modelId="{6F7F6ED3-22BA-4B75-9E66-BA4888B90872}" type="presOf" srcId="{CED415FD-E286-46EC-B92D-D5A8B0D125D7}" destId="{57F8E1F0-56D9-4C07-9F19-9DEEE847BA3C}" srcOrd="0" destOrd="0" presId="urn:microsoft.com/office/officeart/2005/8/layout/chevron1"/>
    <dgm:cxn modelId="{911C492D-B95D-4F7A-BC63-E117F85D4BD8}" type="presOf" srcId="{FFA4E98C-A175-4788-9292-FE6BABE34EE4}" destId="{D89EC1FF-0D8C-4DA5-9D31-3991AE672B65}" srcOrd="0" destOrd="0" presId="urn:microsoft.com/office/officeart/2005/8/layout/chevron1"/>
    <dgm:cxn modelId="{1ECAD820-2278-4B8F-B6E9-05E31FB4E6D8}" type="presParOf" srcId="{F4B66D71-95D3-4BB4-BE3D-9F57A4508A1C}" destId="{9599DCC1-3E18-4580-9D81-E488079354D7}" srcOrd="0" destOrd="0" presId="urn:microsoft.com/office/officeart/2005/8/layout/chevron1"/>
    <dgm:cxn modelId="{40A3707F-64E3-4428-A189-AEA14CB773F8}" type="presParOf" srcId="{F4B66D71-95D3-4BB4-BE3D-9F57A4508A1C}" destId="{F567A88C-7268-4497-A348-4114C7D0190F}" srcOrd="1" destOrd="0" presId="urn:microsoft.com/office/officeart/2005/8/layout/chevron1"/>
    <dgm:cxn modelId="{90AF13B1-B059-49CC-89BC-BCE126A9A7A7}" type="presParOf" srcId="{F4B66D71-95D3-4BB4-BE3D-9F57A4508A1C}" destId="{78D4573B-4A9D-4D29-9F33-D5FCE1CBC9B0}" srcOrd="2" destOrd="0" presId="urn:microsoft.com/office/officeart/2005/8/layout/chevron1"/>
    <dgm:cxn modelId="{8ABC166A-942C-4051-9311-C33A28420171}" type="presParOf" srcId="{F4B66D71-95D3-4BB4-BE3D-9F57A4508A1C}" destId="{ABA4764B-182E-4E4E-B0CD-BD3860B45F60}" srcOrd="3" destOrd="0" presId="urn:microsoft.com/office/officeart/2005/8/layout/chevron1"/>
    <dgm:cxn modelId="{B8A7D487-E746-4C6E-98F0-CA77C53EBB24}" type="presParOf" srcId="{F4B66D71-95D3-4BB4-BE3D-9F57A4508A1C}" destId="{D89EC1FF-0D8C-4DA5-9D31-3991AE672B65}" srcOrd="4" destOrd="0" presId="urn:microsoft.com/office/officeart/2005/8/layout/chevron1"/>
    <dgm:cxn modelId="{2FE53722-E488-4AC4-AEE1-BFB18586799B}" type="presParOf" srcId="{F4B66D71-95D3-4BB4-BE3D-9F57A4508A1C}" destId="{431643E4-C189-45B1-BFE1-4EBDD23D9A81}" srcOrd="5" destOrd="0" presId="urn:microsoft.com/office/officeart/2005/8/layout/chevron1"/>
    <dgm:cxn modelId="{D27E5287-441B-43AC-9212-1A57FAD9EE3D}" type="presParOf" srcId="{F4B66D71-95D3-4BB4-BE3D-9F57A4508A1C}" destId="{57F8E1F0-56D9-4C07-9F19-9DEEE847BA3C}" srcOrd="6" destOrd="0" presId="urn:microsoft.com/office/officeart/2005/8/layout/chevron1"/>
    <dgm:cxn modelId="{D954E794-5E66-469D-8ACE-FAFA22C7799F}" type="presParOf" srcId="{F4B66D71-95D3-4BB4-BE3D-9F57A4508A1C}" destId="{327E17FB-F2D4-463B-B62A-174459755438}" srcOrd="7" destOrd="0" presId="urn:microsoft.com/office/officeart/2005/8/layout/chevron1"/>
    <dgm:cxn modelId="{E38FE089-BE7F-4FD5-AFB6-2A04CECEC08C}" type="presParOf" srcId="{F4B66D71-95D3-4BB4-BE3D-9F57A4508A1C}" destId="{F96B35FC-ABAC-451F-90D8-41E2063EAFE5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99DCC1-3E18-4580-9D81-E488079354D7}">
      <dsp:nvSpPr>
        <dsp:cNvPr id="0" name=""/>
        <dsp:cNvSpPr/>
      </dsp:nvSpPr>
      <dsp:spPr>
        <a:xfrm>
          <a:off x="2127" y="449452"/>
          <a:ext cx="1893198" cy="757279"/>
        </a:xfrm>
        <a:prstGeom prst="chevron">
          <a:avLst/>
        </a:prstGeom>
        <a:solidFill>
          <a:srgbClr val="0303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Проблема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2127" y="449452"/>
        <a:ext cx="1893198" cy="757279"/>
      </dsp:txXfrm>
    </dsp:sp>
    <dsp:sp modelId="{78D4573B-4A9D-4D29-9F33-D5FCE1CBC9B0}">
      <dsp:nvSpPr>
        <dsp:cNvPr id="0" name=""/>
        <dsp:cNvSpPr/>
      </dsp:nvSpPr>
      <dsp:spPr>
        <a:xfrm>
          <a:off x="1706005" y="449452"/>
          <a:ext cx="1893198" cy="757279"/>
        </a:xfrm>
        <a:prstGeom prst="chevron">
          <a:avLst/>
        </a:prstGeom>
        <a:solidFill>
          <a:srgbClr val="0303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Проект</a:t>
          </a:r>
        </a:p>
      </dsp:txBody>
      <dsp:txXfrm>
        <a:off x="1706005" y="449452"/>
        <a:ext cx="1893198" cy="757279"/>
      </dsp:txXfrm>
    </dsp:sp>
    <dsp:sp modelId="{D89EC1FF-0D8C-4DA5-9D31-3991AE672B65}">
      <dsp:nvSpPr>
        <dsp:cNvPr id="0" name=""/>
        <dsp:cNvSpPr/>
      </dsp:nvSpPr>
      <dsp:spPr>
        <a:xfrm>
          <a:off x="3409884" y="449452"/>
          <a:ext cx="1893198" cy="757279"/>
        </a:xfrm>
        <a:prstGeom prst="chevron">
          <a:avLst/>
        </a:prstGeom>
        <a:solidFill>
          <a:srgbClr val="0303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latin typeface="Arial" pitchFamily="34" charset="0"/>
              <a:cs typeface="Arial" pitchFamily="34" charset="0"/>
            </a:rPr>
            <a:t>Информа-ционная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 система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409884" y="449452"/>
        <a:ext cx="1893198" cy="757279"/>
      </dsp:txXfrm>
    </dsp:sp>
    <dsp:sp modelId="{57F8E1F0-56D9-4C07-9F19-9DEEE847BA3C}">
      <dsp:nvSpPr>
        <dsp:cNvPr id="0" name=""/>
        <dsp:cNvSpPr/>
      </dsp:nvSpPr>
      <dsp:spPr>
        <a:xfrm>
          <a:off x="5113763" y="449452"/>
          <a:ext cx="1893198" cy="757279"/>
        </a:xfrm>
        <a:prstGeom prst="chevr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вуз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>
        <a:off x="5113763" y="449452"/>
        <a:ext cx="1893198" cy="757279"/>
      </dsp:txXfrm>
    </dsp:sp>
    <dsp:sp modelId="{F96B35FC-ABAC-451F-90D8-41E2063EAFE5}">
      <dsp:nvSpPr>
        <dsp:cNvPr id="0" name=""/>
        <dsp:cNvSpPr/>
      </dsp:nvSpPr>
      <dsp:spPr>
        <a:xfrm>
          <a:off x="6817642" y="449452"/>
          <a:ext cx="1893198" cy="757279"/>
        </a:xfrm>
        <a:prstGeom prst="chevron">
          <a:avLst/>
        </a:prstGeom>
        <a:solidFill>
          <a:srgbClr val="0303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024" tIns="62675" rIns="62675" bIns="6267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ГК</a:t>
          </a:r>
          <a:endParaRPr lang="ru-RU" sz="4700" kern="1200" dirty="0"/>
        </a:p>
      </dsp:txBody>
      <dsp:txXfrm>
        <a:off x="6817642" y="449452"/>
        <a:ext cx="1893198" cy="757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79EC8-14FE-4B21-B4BB-CA424A2D7CE8}" type="datetimeFigureOut">
              <a:rPr lang="ru-RU" smtClean="0"/>
              <a:pPr/>
              <a:t>26.06.2013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E6F79-A872-40E9-8A8A-3C3B6099C6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43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3884064" y="8685335"/>
            <a:ext cx="297233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E03E49F-C2AA-471A-BAF9-D05B7D29E886}" type="slidenum">
              <a:rPr lang="en-GB" sz="1200">
                <a:solidFill>
                  <a:prstClr val="black"/>
                </a:solidFill>
                <a:latin typeface="Arial" charset="0"/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z="1200">
              <a:solidFill>
                <a:prstClr val="black"/>
              </a:solidFill>
              <a:latin typeface="Arial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DBC95-B3A9-4E60-B4FF-A22EB4B58E5C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4A315-448D-47F3-82B2-1B8DC102AFC1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Основные функции Системы ИНИС и Национального центра отражены на Рис.8. Главная задача – формирование реферативной базы национальных публикаций по атомной энергетике и ядерным технологиям обеспечивается национальными центрами, регулярно представляющими специально подготовленные записи о публикациях в базу данных ИНИС МАГАТЭ. Записи (метаописания) имеют весьма сложную структуру, позволяющую отразить все характеристики реферируемого материала и, тем самым обеспечить эффективныйпоиск хранимой информации. На сегодняшний день в БД ИНИС МАГАТЭ хранится более 3,5 млн. записей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fld id="{5DF83547-8B4C-4E49-9A1D-91BEB849E8E4}" type="slidenum">
              <a:rPr lang="en-US" sz="1200" b="0" smtClean="0">
                <a:latin typeface="Times New Roman" pitchFamily="18" charset="0"/>
              </a:rPr>
              <a:pPr eaLnBrk="1" hangingPunct="1"/>
              <a:t>9</a:t>
            </a:fld>
            <a:endParaRPr lang="en-US" sz="1200" b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EE81-FAC6-44D4-9183-B96698C18303}" type="datetime1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2210-401A-4EE9-82C8-712FFB3678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06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A196-957D-4A4D-B1D1-5816B8EEC6C5}" type="datetime1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2210-401A-4EE9-82C8-712FFB3678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110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CFF8-8C98-4E90-BBA9-2F908793D5A0}" type="datetime1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2210-401A-4EE9-82C8-712FFB3678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68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4820" name="navigation8" descr="ujkm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43875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BB63C4-BF3E-4961-9528-5B075498D4EC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06170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B51776-1C1B-42F3-97E9-501553EAF94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814482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3CC53D-0CE9-42FB-9BEF-FCAC63B99BD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428689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D167FF-A943-447A-AA07-2E1FDB27266F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49457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8A9406-B25B-4F15-82C6-77EFC1785F0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392155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B21380-37F8-4F21-AB1B-8722EF9DE56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221200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2CE470-8E95-4639-B358-05AA9307ED3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09378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BB94-1F94-412F-820C-C3B9BD812575}" type="datetime1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2210-401A-4EE9-82C8-712FFB3678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8643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2A1658-FE96-4333-926F-073B259D446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6718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E60E8B-16F4-4AD9-897E-580938F4A6A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946558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E6F23-FE26-48FE-A1F4-219B956FEF4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321482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7788"/>
            <a:ext cx="8207375" cy="600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</p:spPr>
        <p:txBody>
          <a:bodyPr/>
          <a:lstStyle>
            <a:lvl1pPr>
              <a:defRPr/>
            </a:lvl1pPr>
          </a:lstStyle>
          <a:p>
            <a:fld id="{9C91199C-7B7B-4BAD-92DE-CA5246667E6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58688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34820" name="navigation8" descr="ujkm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93688"/>
            <a:ext cx="1674813" cy="1481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23602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BB63C4-BF3E-4961-9528-5B075498D4EC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010652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B51776-1C1B-42F3-97E9-501553EAF94D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01364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3CC53D-0CE9-42FB-9BEF-FCAC63B99BD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426909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D167FF-A943-447A-AA07-2E1FDB27266F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874672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8A9406-B25B-4F15-82C6-77EFC1785F0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23985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9AD9-5598-4D83-A9D3-82030C95FD23}" type="datetime1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2210-401A-4EE9-82C8-712FFB3678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1958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B21380-37F8-4F21-AB1B-8722EF9DE562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82184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2CE470-8E95-4639-B358-05AA9307ED36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625139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2A1658-FE96-4333-926F-073B259D4463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383470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E60E8B-16F4-4AD9-897E-580938F4A6A1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884006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AE6F23-FE26-48FE-A1F4-219B956FEF45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29801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77788"/>
            <a:ext cx="8207375" cy="600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</p:spPr>
        <p:txBody>
          <a:bodyPr/>
          <a:lstStyle>
            <a:lvl1pPr>
              <a:defRPr/>
            </a:lvl1pPr>
          </a:lstStyle>
          <a:p>
            <a:fld id="{9C91199C-7B7B-4BAD-92DE-CA5246667E60}" type="slidenum">
              <a:rPr lang="ru-RU">
                <a:solidFill>
                  <a:srgbClr val="003274"/>
                </a:solidFill>
              </a:rPr>
              <a:pPr/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857778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96991-5E37-43B8-9910-5C986C05F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090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85729-093B-4C20-86BF-62DAD943D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8060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00941-D0E6-4D4C-911F-2709E0928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2209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0750" y="11255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58314-272A-43AF-87A2-B0B18757F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22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0AAB-5806-4D79-ACC9-D62935BE31D0}" type="datetime1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2210-401A-4EE9-82C8-712FFB3678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80651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50FA8-7611-4F52-A1F4-9E4E9B9E3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68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09822-BFE6-4FD8-95BD-50BB4B082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907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A8993-D232-4AC9-935F-23C37CEA7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38035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13644-C74E-418E-AB6C-8BF109A5F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73915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8A83F-5D42-4C19-A5D8-96F161129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042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C0A3C-EEB9-4417-8E69-9C5A5A289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7976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92938" y="188913"/>
            <a:ext cx="2151062" cy="5462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188913"/>
            <a:ext cx="6300788" cy="5462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B3B7C-8B35-4E0D-950C-0779DB966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2288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424862" cy="627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6E546-6EA3-4593-9B7B-3A4949AE5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12567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32700" cy="962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68313" y="1125538"/>
            <a:ext cx="8424862" cy="51482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ED776-D8A7-48E7-95E9-C5D724B9E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22258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8555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95B4-4CD4-4B40-996D-1358EE027D2D}" type="datetime1">
              <a:rPr lang="ru-RU" smtClean="0"/>
              <a:pPr/>
              <a:t>26.06.2013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2210-401A-4EE9-82C8-712FFB3678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0827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90139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36574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20B80A-BAA7-42A7-9098-EB17ABC32DA3}" type="datetime1">
              <a:rPr lang="ru-RU" smtClean="0">
                <a:solidFill>
                  <a:srgbClr val="414142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26.06.2013</a:t>
            </a:fld>
            <a:endParaRPr lang="ru-RU">
              <a:solidFill>
                <a:srgbClr val="414142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14142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299091-CEE5-47A2-9FCA-10B2193DAC98}" type="slidenum">
              <a:rPr lang="ru-RU">
                <a:solidFill>
                  <a:srgbClr val="414142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41414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0139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BD4A2-EC36-4AA7-BCB5-52B710AB665F}" type="slidenum">
              <a:rPr lang="ru-RU">
                <a:solidFill>
                  <a:srgbClr val="414142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1414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99073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424862" cy="627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A1A929-90C4-448B-AA38-C0B4DB2E5288}" type="slidenum">
              <a:rPr lang="ru-RU">
                <a:solidFill>
                  <a:srgbClr val="414142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1414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62877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86722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012104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3773587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24C6E4-FA66-40BA-BBD1-3D5383E0B1CE}" type="datetime1">
              <a:rPr lang="ru-RU" smtClean="0">
                <a:solidFill>
                  <a:srgbClr val="414142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26.06.2013</a:t>
            </a:fld>
            <a:endParaRPr lang="ru-RU">
              <a:solidFill>
                <a:srgbClr val="414142"/>
              </a:solidFill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14142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299091-CEE5-47A2-9FCA-10B2193DAC98}" type="slidenum">
              <a:rPr lang="ru-RU">
                <a:solidFill>
                  <a:srgbClr val="414142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41414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5614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BD4A2-EC36-4AA7-BCB5-52B710AB665F}" type="slidenum">
              <a:rPr lang="ru-RU">
                <a:solidFill>
                  <a:srgbClr val="414142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1414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1607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7471-9CAA-4A40-B907-DCB1B518960A}" type="datetime1">
              <a:rPr lang="ru-RU" smtClean="0"/>
              <a:pPr/>
              <a:t>26.06.2013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2210-401A-4EE9-82C8-712FFB3678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17370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68313" y="0"/>
            <a:ext cx="8424862" cy="6273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6448425"/>
            <a:ext cx="627062" cy="377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A1A929-90C4-448B-AA38-C0B4DB2E5288}" type="slidenum">
              <a:rPr lang="ru-RU">
                <a:solidFill>
                  <a:srgbClr val="414142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1414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53778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613" y="2181225"/>
            <a:ext cx="7866062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2613" y="3789363"/>
            <a:ext cx="6653212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001" y="260648"/>
            <a:ext cx="18113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1558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A8548A-1600-4CF3-B4C0-206CB19FCBC1}" type="slidenum">
              <a:rPr lang="ru-RU" smtClean="0">
                <a:solidFill>
                  <a:srgbClr val="414142"/>
                </a:solidFill>
              </a:rPr>
              <a:pPr/>
              <a:t>‹#›</a:t>
            </a:fld>
            <a:endParaRPr lang="ru-RU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6312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A8548A-1600-4CF3-B4C0-206CB19FCBC1}" type="slidenum">
              <a:rPr lang="ru-RU" smtClean="0">
                <a:solidFill>
                  <a:srgbClr val="414142"/>
                </a:solidFill>
              </a:rPr>
              <a:pPr/>
              <a:t>‹#›</a:t>
            </a:fld>
            <a:endParaRPr lang="ru-RU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3176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7487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27488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A8548A-1600-4CF3-B4C0-206CB19FCBC1}" type="slidenum">
              <a:rPr lang="ru-RU" smtClean="0">
                <a:solidFill>
                  <a:srgbClr val="414142"/>
                </a:solidFill>
              </a:rPr>
              <a:pPr/>
              <a:t>‹#›</a:t>
            </a:fld>
            <a:endParaRPr lang="ru-RU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767664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A8548A-1600-4CF3-B4C0-206CB19FCBC1}" type="slidenum">
              <a:rPr lang="ru-RU" smtClean="0">
                <a:solidFill>
                  <a:srgbClr val="414142"/>
                </a:solidFill>
              </a:rPr>
              <a:pPr/>
              <a:t>‹#›</a:t>
            </a:fld>
            <a:endParaRPr lang="ru-RU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4671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A8548A-1600-4CF3-B4C0-206CB19FCBC1}" type="slidenum">
              <a:rPr lang="ru-RU" smtClean="0">
                <a:solidFill>
                  <a:srgbClr val="414142"/>
                </a:solidFill>
              </a:rPr>
              <a:pPr/>
              <a:t>‹#›</a:t>
            </a:fld>
            <a:endParaRPr lang="ru-RU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4377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A8548A-1600-4CF3-B4C0-206CB19FCBC1}" type="slidenum">
              <a:rPr lang="ru-RU" smtClean="0">
                <a:solidFill>
                  <a:srgbClr val="414142"/>
                </a:solidFill>
              </a:rPr>
              <a:pPr/>
              <a:t>‹#›</a:t>
            </a:fld>
            <a:endParaRPr lang="ru-RU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1467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A8548A-1600-4CF3-B4C0-206CB19FCBC1}" type="slidenum">
              <a:rPr lang="ru-RU" smtClean="0">
                <a:solidFill>
                  <a:srgbClr val="414142"/>
                </a:solidFill>
              </a:rPr>
              <a:pPr/>
              <a:t>‹#›</a:t>
            </a:fld>
            <a:endParaRPr lang="ru-RU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1072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A8548A-1600-4CF3-B4C0-206CB19FCBC1}" type="slidenum">
              <a:rPr lang="ru-RU" smtClean="0">
                <a:solidFill>
                  <a:srgbClr val="414142"/>
                </a:solidFill>
              </a:rPr>
              <a:pPr/>
              <a:t>‹#›</a:t>
            </a:fld>
            <a:endParaRPr lang="ru-RU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3132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578D0-2CB6-4043-A0A4-F1DCDA9F0F2B}" type="datetime1">
              <a:rPr lang="ru-RU" smtClean="0"/>
              <a:pPr/>
              <a:t>26.06.2013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2210-401A-4EE9-82C8-712FFB3678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15160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A8548A-1600-4CF3-B4C0-206CB19FCBC1}" type="slidenum">
              <a:rPr lang="ru-RU" smtClean="0">
                <a:solidFill>
                  <a:srgbClr val="414142"/>
                </a:solidFill>
              </a:rPr>
              <a:pPr/>
              <a:t>‹#›</a:t>
            </a:fld>
            <a:endParaRPr lang="ru-RU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396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77788"/>
            <a:ext cx="2051050" cy="6007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77788"/>
            <a:ext cx="6003925" cy="6007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32788" y="6448425"/>
            <a:ext cx="811212" cy="377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BA8548A-1600-4CF3-B4C0-206CB19FCBC1}" type="slidenum">
              <a:rPr lang="ru-RU" smtClean="0">
                <a:solidFill>
                  <a:srgbClr val="414142"/>
                </a:solidFill>
              </a:rPr>
              <a:pPr/>
              <a:t>‹#›</a:t>
            </a:fld>
            <a:endParaRPr lang="ru-RU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3596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2FFBF-ABCE-4AD6-BE9C-C792EB604C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0055-D60C-44DA-A030-3E650982E5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79474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2A9E-51F4-4F26-AA6D-A193D6CEC9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0055-D60C-44DA-A030-3E650982E5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1944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1D31E-E3E7-402B-9157-3822745355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0055-D60C-44DA-A030-3E650982E5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6288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2E967-EBD3-46EE-A727-2C4145C11B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0055-D60C-44DA-A030-3E650982E5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7140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B21E-CCDA-4B04-A2C6-39A29D1E4E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0055-D60C-44DA-A030-3E650982E5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9955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3185F-2A1C-4DFA-A9A6-D688646F59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0055-D60C-44DA-A030-3E650982E5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773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0E12-D07D-4359-90DC-E24359CBF6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0055-D60C-44DA-A030-3E650982E5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8908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B250-6EF3-477E-9617-88FBE835F3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0055-D60C-44DA-A030-3E650982E5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46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33A3F-B78A-4036-B859-A5A8F104B8B3}" type="datetime1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2210-401A-4EE9-82C8-712FFB3678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6631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B4DE-079A-466B-85C9-45DFA6D428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0055-D60C-44DA-A030-3E650982E5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0942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F66BC-6CC1-44C9-A060-3499DE76AB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0055-D60C-44DA-A030-3E650982E5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9426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50A68-1C84-4CCB-B67C-F99242358C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D0055-D60C-44DA-A030-3E650982E5C1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0113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688E8F-3EFD-4BAA-8A28-2C4110A34F6F}" type="datetime1">
              <a:rPr lang="ru-RU" smtClean="0">
                <a:solidFill>
                  <a:srgbClr val="000000"/>
                </a:solidFill>
              </a:rPr>
              <a:pPr/>
              <a:t>26.06.2013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445C33D-1E53-4C5A-96F2-251910CDA4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23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7CD0-CA34-416B-ABDA-2F3952035243}" type="datetime1">
              <a:rPr lang="ru-RU" smtClean="0"/>
              <a:pPr/>
              <a:t>26.06.2013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2210-401A-4EE9-82C8-712FFB3678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429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hyperlink" Target="http://www.rosatom.ru/" TargetMode="Externa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39B2C-07C2-4807-8E71-435A6AA11EFA}" type="datetime1">
              <a:rPr lang="ru-RU" smtClean="0"/>
              <a:pPr/>
              <a:t>26.06.2013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C2210-401A-4EE9-82C8-712FFB3678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241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101642-CC36-4280-B508-19785C0972A3}" type="slidenum">
              <a:rPr 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3274"/>
              </a:solidFill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7" name="Text Box 5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3274"/>
                </a:solidFill>
              </a:rPr>
              <a:t>www.rosatom.ru</a:t>
            </a:r>
            <a:endParaRPr lang="ru-RU" sz="1400" b="1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18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2788" y="6448425"/>
            <a:ext cx="81121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101642-CC36-4280-B508-19785C0972A3}" type="slidenum">
              <a:rPr lang="ru-RU" smtClean="0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3274"/>
              </a:solidFill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7" name="Text Box 5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468313" y="6529388"/>
            <a:ext cx="1390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3274"/>
                </a:solidFill>
              </a:rPr>
              <a:t>www.rosatom.ru</a:t>
            </a:r>
            <a:endParaRPr lang="ru-RU" sz="1400" b="1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68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58775" indent="-358775" algn="l" rtl="0" fontAlgn="base">
        <a:spcBef>
          <a:spcPct val="40000"/>
        </a:spcBef>
        <a:spcAft>
          <a:spcPct val="20000"/>
        </a:spcAft>
        <a:buBlip>
          <a:blip r:embed="rId16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fontAlgn="base">
        <a:spcBef>
          <a:spcPct val="0"/>
        </a:spcBef>
        <a:spcAft>
          <a:spcPct val="2000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fontAlgn="base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8891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Мировой рынок изотопов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08725"/>
            <a:ext cx="799306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33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cs typeface="Arial" charset="0"/>
            </a:endParaRP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308725"/>
            <a:ext cx="6477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339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48166D-48A6-40F1-8157-1609305424D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  <p:sp>
        <p:nvSpPr>
          <p:cNvPr id="125958" name="Line 6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57150">
            <a:solidFill>
              <a:srgbClr val="0099CC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250825" y="6432550"/>
            <a:ext cx="157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3399"/>
                </a:solidFill>
                <a:cs typeface="Arial" charset="0"/>
              </a:rPr>
              <a:t>www.rosatom.ru</a:t>
            </a:r>
            <a:endParaRPr lang="ru-RU" sz="1400" b="1">
              <a:solidFill>
                <a:srgbClr val="003399"/>
              </a:solidFill>
              <a:cs typeface="Arial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74" t="20915" r="26149" b="17723"/>
          <a:stretch>
            <a:fillRect/>
          </a:stretch>
        </p:blipFill>
        <p:spPr bwMode="auto">
          <a:xfrm>
            <a:off x="250825" y="115888"/>
            <a:ext cx="5635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834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16416" y="6480720"/>
            <a:ext cx="576064" cy="332656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ctr">
              <a:defRPr/>
            </a:pPr>
            <a:fld id="{9D53E389-1311-4796-9190-1F74A8EADEA2}" type="slidenum">
              <a:rPr lang="ru-RU" sz="2200" b="1">
                <a:solidFill>
                  <a:srgbClr val="003274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2200" b="1" dirty="0">
              <a:solidFill>
                <a:srgbClr val="003274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 dirty="0">
              <a:solidFill>
                <a:srgbClr val="00327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33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1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1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16416" y="6480720"/>
            <a:ext cx="576064" cy="332656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ctr">
              <a:defRPr/>
            </a:pPr>
            <a:fld id="{9D53E389-1311-4796-9190-1F74A8EADEA2}" type="slidenum">
              <a:rPr lang="ru-RU" sz="2200" b="1">
                <a:solidFill>
                  <a:srgbClr val="003274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ru-RU" sz="2200" b="1" dirty="0">
              <a:solidFill>
                <a:srgbClr val="003274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200" b="1" dirty="0">
              <a:solidFill>
                <a:srgbClr val="00327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6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1"/>
        </a:buBlip>
        <a:defRPr sz="1400">
          <a:solidFill>
            <a:schemeClr val="tx1"/>
          </a:solidFill>
          <a:latin typeface="+mn-lt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1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73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7788"/>
            <a:ext cx="8207375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8135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1" fontAlgn="base" hangingPunct="1">
        <a:spcBef>
          <a:spcPct val="40000"/>
        </a:spcBef>
        <a:spcAft>
          <a:spcPct val="2000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1" fontAlgn="base" hangingPunct="1">
        <a:spcBef>
          <a:spcPct val="0"/>
        </a:spcBef>
        <a:spcAft>
          <a:spcPct val="20000"/>
        </a:spcAft>
        <a:buBlip>
          <a:blip r:embed="rId15"/>
        </a:buBlip>
        <a:defRPr sz="2400">
          <a:solidFill>
            <a:schemeClr val="tx1"/>
          </a:solidFill>
          <a:latin typeface="+mn-lt"/>
          <a:cs typeface="+mn-cs"/>
        </a:defRPr>
      </a:lvl2pPr>
      <a:lvl3pPr marL="892175" indent="-268288" algn="l" rtl="0" eaLnBrk="1" fontAlgn="base" hangingPunct="1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DAC5-21DE-438A-88A9-241880E8BB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26.06.2013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D0055-D60C-44DA-A030-3E650982E5C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71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1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7.xml"/><Relationship Id="rId6" Type="http://schemas.openxmlformats.org/officeDocument/2006/relationships/diagramData" Target="../diagrams/data1.xml"/><Relationship Id="rId5" Type="http://schemas.openxmlformats.org/officeDocument/2006/relationships/image" Target="../media/image33.png"/><Relationship Id="rId10" Type="http://schemas.microsoft.com/office/2007/relationships/diagramDrawing" Target="../diagrams/drawing1.xml"/><Relationship Id="rId4" Type="http://schemas.openxmlformats.org/officeDocument/2006/relationships/image" Target="../media/image32.jpeg"/><Relationship Id="rId9" Type="http://schemas.openxmlformats.org/officeDocument/2006/relationships/diagramColors" Target="../diagrams/colors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image" Target="../media/image11.jpeg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image" Target="../media/image7.jpeg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notesSlide" Target="../notesSlides/notesSlide1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slideLayout" Target="../slideLayouts/slideLayout56.xml"/><Relationship Id="rId28" Type="http://schemas.openxmlformats.org/officeDocument/2006/relationships/image" Target="../media/image13.jpeg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hyperlink" Target="http://www.insc.anl.gov/sov_des/v1000.gi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49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10" Type="http://schemas.openxmlformats.org/officeDocument/2006/relationships/image" Target="../media/image23.png"/><Relationship Id="rId4" Type="http://schemas.openxmlformats.org/officeDocument/2006/relationships/tags" Target="../tags/tag25.xml"/><Relationship Id="rId9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22596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Университетские международные научно-образовательные проекты в поддержку инновационного развития атомной отрасли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432048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</a:rPr>
              <a:t>Крючков Э.Ф., </a:t>
            </a:r>
            <a:r>
              <a:rPr lang="ru-RU" sz="2000" i="1" u="sng" dirty="0" smtClean="0">
                <a:solidFill>
                  <a:schemeClr val="tx1"/>
                </a:solidFill>
              </a:rPr>
              <a:t>Тихомиров </a:t>
            </a:r>
            <a:r>
              <a:rPr lang="ru-RU" sz="2000" i="1" u="sng" dirty="0" smtClean="0">
                <a:solidFill>
                  <a:schemeClr val="tx1"/>
                </a:solidFill>
              </a:rPr>
              <a:t>Г.В</a:t>
            </a:r>
            <a:r>
              <a:rPr lang="ru-RU" sz="2000" i="1" u="sng" dirty="0" smtClean="0">
                <a:solidFill>
                  <a:schemeClr val="tx1"/>
                </a:solidFill>
              </a:rPr>
              <a:t>. </a:t>
            </a:r>
            <a:endParaRPr lang="ru-RU" sz="2000" i="1" u="sng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8304" y="6309320"/>
            <a:ext cx="169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27 июня 2013 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91701" y="4293096"/>
            <a:ext cx="553715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Национальный исследовательский ядерный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университет «МИФИ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6021288"/>
            <a:ext cx="5857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Корпорация знаний: через университетское образование</a:t>
            </a:r>
          </a:p>
          <a:p>
            <a:pPr algn="ctr"/>
            <a:r>
              <a:rPr lang="ru-RU" dirty="0" smtClean="0"/>
              <a:t>к глобальному технологическому лидерству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4046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1052"/>
            <a:ext cx="4184269" cy="450113"/>
          </a:xfrm>
          <a:prstGeom prst="rect">
            <a:avLst/>
          </a:prstGeom>
          <a:noFill/>
        </p:spPr>
        <p:txBody>
          <a:bodyPr wrap="none" lIns="80001" tIns="40000" rIns="80001" bIns="40000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bg1"/>
                </a:solidFill>
                <a:latin typeface="Arial" charset="0"/>
              </a:rPr>
              <a:t>Базовые задачи РНЦ ИНИС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611560" y="1268760"/>
            <a:ext cx="8170025" cy="57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01" tIns="40000" rIns="80001" bIns="40000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1600" dirty="0"/>
              <a:t>Выполнение международных обязательств России и Минатома перед МАГАТЭ и другими членами Международной системы ядерной </a:t>
            </a:r>
            <a:r>
              <a:rPr lang="ru-RU" sz="1600" dirty="0" smtClean="0"/>
              <a:t>информации.</a:t>
            </a:r>
            <a:endParaRPr lang="ru-RU" sz="1600" dirty="0"/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606041" y="1844824"/>
            <a:ext cx="8358447" cy="81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01" tIns="40000" rIns="80001" bIns="40000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1600" dirty="0"/>
              <a:t>Реализация функций официального депозитария информационных материалов, поступающих в РНЦ ИНИС из Секретариата ИНИС и МАГАТЭ, и их </a:t>
            </a:r>
            <a:r>
              <a:rPr lang="ru-RU" sz="1600" dirty="0" smtClean="0"/>
              <a:t>включения </a:t>
            </a:r>
            <a:r>
              <a:rPr lang="ru-RU" sz="1600" dirty="0"/>
              <a:t>в информационную сферу (среду) ГК </a:t>
            </a:r>
            <a:r>
              <a:rPr lang="ru-RU" sz="1600" dirty="0" err="1"/>
              <a:t>Росатом</a:t>
            </a:r>
            <a:r>
              <a:rPr lang="ru-RU" sz="1600" dirty="0"/>
              <a:t>.</a:t>
            </a:r>
          </a:p>
        </p:txBody>
      </p:sp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611560" y="2708920"/>
            <a:ext cx="8232371" cy="81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01" tIns="40000" rIns="80001" bIns="40000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1600" dirty="0"/>
              <a:t>Осуществление и организация информационного обслуживания запросов предприятий отрасли, </a:t>
            </a:r>
            <a:r>
              <a:rPr lang="ru-RU" sz="1600" dirty="0" smtClean="0"/>
              <a:t>на </a:t>
            </a:r>
            <a:r>
              <a:rPr lang="ru-RU" sz="1600" dirty="0"/>
              <a:t>информационную продукцию и услуги ИНИС, </a:t>
            </a:r>
            <a:r>
              <a:rPr lang="ru-RU" sz="1600" dirty="0" smtClean="0"/>
              <a:t>а </a:t>
            </a:r>
            <a:r>
              <a:rPr lang="ru-RU" sz="1600" dirty="0"/>
              <a:t>также запросов на информационную продукцию и услуги РНЦ ИНИС.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560" y="3587470"/>
            <a:ext cx="8424936" cy="573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001" tIns="40000" rIns="80001" bIns="40000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1600" dirty="0" smtClean="0"/>
              <a:t>Осуществление </a:t>
            </a:r>
            <a:r>
              <a:rPr lang="ru-RU" sz="1600" dirty="0"/>
              <a:t>связей с пользователями информации и услуг ИНИС и представление их интересов в системе ИНИС. </a:t>
            </a:r>
            <a:endParaRPr lang="ru-RU" sz="1600" b="0" dirty="0"/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85190" y="4221088"/>
            <a:ext cx="7919258" cy="62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01" tIns="40000" rIns="80001" bIns="40000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1700" dirty="0"/>
              <a:t>Предоставление доступа к </a:t>
            </a:r>
            <a:r>
              <a:rPr lang="ru-RU" sz="1700" dirty="0" err="1"/>
              <a:t>конференционным</a:t>
            </a:r>
            <a:r>
              <a:rPr lang="ru-RU" sz="1700" dirty="0"/>
              <a:t> и методическим материалам МАГАТЭ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3568" y="4869160"/>
            <a:ext cx="8106294" cy="62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01" tIns="40000" rIns="80001" bIns="40000">
            <a:spAutoFit/>
          </a:bodyPr>
          <a:lstStyle>
            <a:lvl1pPr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1pPr>
            <a:lvl2pPr marL="742950" indent="-28575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2pPr>
            <a:lvl3pPr marL="11430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3pPr>
            <a:lvl4pPr marL="16002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4pPr>
            <a:lvl5pPr marL="2057400" indent="-228600" eaLnBrk="0" hangingPunct="0"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ru-RU" sz="1700" dirty="0"/>
              <a:t>Методическое обеспечение сохранения знаний и результатов интеллектуальной деятельности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5638464"/>
            <a:ext cx="7416824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Желательно более активное вовлечение РНЦ ИНИС в отраслевую работу по управлению ядерными знаниями.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8548A-1600-4CF3-B4C0-206CB19FCBC1}" type="slidenum">
              <a:rPr lang="ru-RU" smtClean="0">
                <a:solidFill>
                  <a:srgbClr val="414142"/>
                </a:solidFill>
              </a:rPr>
              <a:pPr/>
              <a:t>10</a:t>
            </a:fld>
            <a:endParaRPr lang="ru-RU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353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  <p:bldP spid="31750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8548A-1600-4CF3-B4C0-206CB19FCBC1}" type="slidenum">
              <a:rPr lang="ru-RU" smtClean="0">
                <a:solidFill>
                  <a:srgbClr val="414142"/>
                </a:solidFill>
              </a:rPr>
              <a:pPr/>
              <a:t>11</a:t>
            </a:fld>
            <a:endParaRPr lang="ru-RU">
              <a:solidFill>
                <a:srgbClr val="414142"/>
              </a:solidFill>
            </a:endParaRPr>
          </a:p>
        </p:txBody>
      </p:sp>
      <p:sp>
        <p:nvSpPr>
          <p:cNvPr id="3" name="Блок-схема: процесс 2"/>
          <p:cNvSpPr/>
          <p:nvPr/>
        </p:nvSpPr>
        <p:spPr bwMode="auto">
          <a:xfrm>
            <a:off x="109538" y="3714750"/>
            <a:ext cx="8926512" cy="2786063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Блок-схема: альтернативный процесс 4"/>
          <p:cNvSpPr>
            <a:spLocks noChangeArrowheads="1"/>
          </p:cNvSpPr>
          <p:nvPr/>
        </p:nvSpPr>
        <p:spPr bwMode="auto">
          <a:xfrm>
            <a:off x="5292725" y="1706563"/>
            <a:ext cx="1428750" cy="714375"/>
          </a:xfrm>
          <a:prstGeom prst="flowChartAlternateProcess">
            <a:avLst/>
          </a:prstGeom>
          <a:solidFill>
            <a:srgbClr val="7030A0">
              <a:alpha val="30196"/>
            </a:srgb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ru-RU" sz="1000">
                <a:solidFill>
                  <a:srgbClr val="000000"/>
                </a:solidFill>
              </a:rPr>
              <a:t>Межведомственные </a:t>
            </a:r>
          </a:p>
          <a:p>
            <a:pPr algn="ctr" eaLnBrk="0" hangingPunct="0"/>
            <a:r>
              <a:rPr lang="ru-RU" sz="1000">
                <a:solidFill>
                  <a:srgbClr val="000000"/>
                </a:solidFill>
              </a:rPr>
              <a:t>и ведомственные информационные органы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 bwMode="auto">
          <a:xfrm>
            <a:off x="136525" y="1214438"/>
            <a:ext cx="1720850" cy="1428750"/>
          </a:xfrm>
          <a:prstGeom prst="flowChartAlternateProcess">
            <a:avLst/>
          </a:prstGeom>
          <a:solidFill>
            <a:srgbClr val="F3F814">
              <a:alpha val="2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sz="1200" dirty="0">
                <a:solidFill>
                  <a:prstClr val="black"/>
                </a:solidFill>
                <a:cs typeface="+mn-cs"/>
              </a:rPr>
              <a:t>Межведомственная комиссия по аттестации справочных данных и программных средств (кодов)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prstClr val="black"/>
                </a:solidFill>
                <a:cs typeface="+mn-cs"/>
              </a:rPr>
              <a:t>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6868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all"/>
              <a:t>Ф</a:t>
            </a:r>
            <a:r>
              <a:rPr lang="ru-RU" sz="2000" b="1" cap="small"/>
              <a:t>УНКЦИОНАЛЬНАЯ</a:t>
            </a:r>
            <a:r>
              <a:rPr lang="ru-RU" sz="2000" b="1" cap="all"/>
              <a:t> СТРУКТУРА ОТРАСЛЕВОЙ СЛУЖБЫ СТАНДАРТНЫХ СПРАВОЧНЫХ ДАННЫХ</a:t>
            </a:r>
            <a:endParaRPr lang="ru-RU" sz="2000" dirty="0"/>
          </a:p>
        </p:txBody>
      </p:sp>
      <p:sp>
        <p:nvSpPr>
          <p:cNvPr id="7" name="Блок-схема: процесс 6"/>
          <p:cNvSpPr/>
          <p:nvPr/>
        </p:nvSpPr>
        <p:spPr bwMode="auto">
          <a:xfrm>
            <a:off x="2214563" y="1644650"/>
            <a:ext cx="2643187" cy="998537"/>
          </a:xfrm>
          <a:prstGeom prst="flowChartProcess">
            <a:avLst/>
          </a:prstGeom>
          <a:solidFill>
            <a:srgbClr val="FFFF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sz="1500" dirty="0">
                <a:solidFill>
                  <a:prstClr val="black"/>
                </a:solidFill>
                <a:cs typeface="+mn-cs"/>
              </a:rPr>
              <a:t>Головной отраслевой научный центр стандартных справочных данных</a:t>
            </a:r>
          </a:p>
        </p:txBody>
      </p:sp>
      <p:sp>
        <p:nvSpPr>
          <p:cNvPr id="8" name="Блок-схема: альтернативный процесс 8"/>
          <p:cNvSpPr>
            <a:spLocks noChangeArrowheads="1"/>
          </p:cNvSpPr>
          <p:nvPr/>
        </p:nvSpPr>
        <p:spPr bwMode="auto">
          <a:xfrm>
            <a:off x="684213" y="2928938"/>
            <a:ext cx="3354387" cy="714375"/>
          </a:xfrm>
          <a:prstGeom prst="flowChartAlternateProcess">
            <a:avLst/>
          </a:prstGeom>
          <a:solidFill>
            <a:srgbClr val="FFFF00">
              <a:alpha val="2901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1200">
                <a:solidFill>
                  <a:srgbClr val="000000"/>
                </a:solidFill>
              </a:rPr>
              <a:t>ФГУП РФЯЦ-ВНИИЭФ </a:t>
            </a:r>
          </a:p>
          <a:p>
            <a:pPr algn="ctr" eaLnBrk="0" hangingPunct="0"/>
            <a:r>
              <a:rPr lang="ru-RU" sz="1200">
                <a:solidFill>
                  <a:srgbClr val="000000"/>
                </a:solidFill>
              </a:rPr>
              <a:t>Центр стандартных справочных данных по </a:t>
            </a:r>
            <a:br>
              <a:rPr lang="ru-RU" sz="1200">
                <a:solidFill>
                  <a:srgbClr val="000000"/>
                </a:solidFill>
              </a:rPr>
            </a:br>
            <a:r>
              <a:rPr lang="ru-RU" sz="1200">
                <a:solidFill>
                  <a:srgbClr val="000000"/>
                </a:solidFill>
              </a:rPr>
              <a:t>ядерно-оружейному комплексу</a:t>
            </a: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Блок-схема: альтернативный процесс 9"/>
          <p:cNvSpPr>
            <a:spLocks noChangeArrowheads="1"/>
          </p:cNvSpPr>
          <p:nvPr/>
        </p:nvSpPr>
        <p:spPr bwMode="auto">
          <a:xfrm>
            <a:off x="7143750" y="1143000"/>
            <a:ext cx="1857375" cy="2500313"/>
          </a:xfrm>
          <a:prstGeom prst="flowChartAlternateProcess">
            <a:avLst/>
          </a:prstGeom>
          <a:solidFill>
            <a:srgbClr val="7030A0">
              <a:alpha val="27843"/>
            </a:srgbClr>
          </a:solidFill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900">
                <a:solidFill>
                  <a:srgbClr val="000000"/>
                </a:solidFill>
              </a:rPr>
              <a:t>МАГАТЭ, КОДАТА-ИКСУ, </a:t>
            </a:r>
            <a:r>
              <a:rPr lang="en-US" sz="900">
                <a:solidFill>
                  <a:srgbClr val="000000"/>
                </a:solidFill>
              </a:rPr>
              <a:t>ACHEMA</a:t>
            </a:r>
            <a:r>
              <a:rPr lang="ru-RU" sz="900">
                <a:solidFill>
                  <a:srgbClr val="000000"/>
                </a:solidFill>
              </a:rPr>
              <a:t>, Китайский центр ядерных данных, Индийский институт ядерных исследований в Бомбее, Национальный центр по стандартным и справочным данным «Корейского исследовательского института стандартов и науки» (</a:t>
            </a:r>
            <a:r>
              <a:rPr lang="en-US" sz="900">
                <a:solidFill>
                  <a:srgbClr val="000000"/>
                </a:solidFill>
              </a:rPr>
              <a:t>KRISS</a:t>
            </a:r>
            <a:r>
              <a:rPr lang="ru-RU" sz="900">
                <a:solidFill>
                  <a:srgbClr val="000000"/>
                </a:solidFill>
              </a:rPr>
              <a:t>), ИСО, ЮПАК, ЮПАП, СНГ, Международная организация по испытанию материалов «</a:t>
            </a:r>
            <a:r>
              <a:rPr lang="en-US" sz="900">
                <a:solidFill>
                  <a:srgbClr val="000000"/>
                </a:solidFill>
              </a:rPr>
              <a:t>Goodfellow</a:t>
            </a:r>
            <a:r>
              <a:rPr lang="ru-RU" sz="900">
                <a:solidFill>
                  <a:srgbClr val="000000"/>
                </a:solidFill>
              </a:rPr>
              <a:t>» (</a:t>
            </a:r>
            <a:r>
              <a:rPr lang="en-US" sz="900">
                <a:solidFill>
                  <a:srgbClr val="000000"/>
                </a:solidFill>
              </a:rPr>
              <a:t>IBC</a:t>
            </a:r>
            <a:r>
              <a:rPr lang="ru-RU" sz="900">
                <a:solidFill>
                  <a:srgbClr val="000000"/>
                </a:solidFill>
              </a:rPr>
              <a:t>, </a:t>
            </a:r>
            <a:r>
              <a:rPr lang="en-US" sz="900">
                <a:solidFill>
                  <a:srgbClr val="000000"/>
                </a:solidFill>
              </a:rPr>
              <a:t>ABI</a:t>
            </a:r>
            <a:r>
              <a:rPr lang="ru-RU" sz="900">
                <a:solidFill>
                  <a:srgbClr val="000000"/>
                </a:solidFill>
              </a:rPr>
              <a:t>)</a:t>
            </a: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Блок-схема: альтернативный процесс 10"/>
          <p:cNvSpPr>
            <a:spLocks noChangeArrowheads="1"/>
          </p:cNvSpPr>
          <p:nvPr/>
        </p:nvSpPr>
        <p:spPr bwMode="auto">
          <a:xfrm>
            <a:off x="161925" y="3786188"/>
            <a:ext cx="1357313" cy="785812"/>
          </a:xfrm>
          <a:prstGeom prst="flowChartAlternateProcess">
            <a:avLst/>
          </a:prstGeom>
          <a:solidFill>
            <a:srgbClr val="F6A02E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ru-RU" sz="900">
                <a:solidFill>
                  <a:srgbClr val="586064"/>
                </a:solidFill>
              </a:rPr>
              <a:t>Отраслевой центр интегральных экспериментов и реакторных констант </a:t>
            </a:r>
            <a:r>
              <a:rPr lang="ru-RU" sz="900">
                <a:solidFill>
                  <a:srgbClr val="000000"/>
                </a:solidFill>
              </a:rPr>
              <a:t>ГНЦ РФ ФЭИ</a:t>
            </a: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Блок-схема: альтернативный процесс 11"/>
          <p:cNvSpPr>
            <a:spLocks noChangeArrowheads="1"/>
          </p:cNvSpPr>
          <p:nvPr/>
        </p:nvSpPr>
        <p:spPr bwMode="auto">
          <a:xfrm>
            <a:off x="2051720" y="1124744"/>
            <a:ext cx="4895850" cy="428625"/>
          </a:xfrm>
          <a:prstGeom prst="flowChartAlternateProcess">
            <a:avLst/>
          </a:prstGeom>
          <a:solidFill>
            <a:srgbClr val="0FC117">
              <a:alpha val="3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>
                <a:solidFill>
                  <a:srgbClr val="000000"/>
                </a:solidFill>
              </a:rPr>
              <a:t>Госкорпорация «Росатом»</a:t>
            </a: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Блок-схема: альтернативный процесс 12"/>
          <p:cNvSpPr>
            <a:spLocks noChangeArrowheads="1"/>
          </p:cNvSpPr>
          <p:nvPr/>
        </p:nvSpPr>
        <p:spPr bwMode="auto">
          <a:xfrm>
            <a:off x="161925" y="4643438"/>
            <a:ext cx="1357313" cy="928687"/>
          </a:xfrm>
          <a:prstGeom prst="flowChartAlternateProcess">
            <a:avLst/>
          </a:prstGeom>
          <a:solidFill>
            <a:srgbClr val="F6A02E">
              <a:alpha val="5803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ru-RU" sz="900">
                <a:solidFill>
                  <a:srgbClr val="586064"/>
                </a:solidFill>
              </a:rPr>
              <a:t>Центр данных  по неметаллическим конструкционным и топливным материалам </a:t>
            </a:r>
          </a:p>
          <a:p>
            <a:pPr algn="ctr" eaLnBrk="0" hangingPunct="0"/>
            <a:r>
              <a:rPr lang="ru-RU" sz="900">
                <a:solidFill>
                  <a:srgbClr val="000000"/>
                </a:solidFill>
              </a:rPr>
              <a:t>ФГУП НИИ НПО ЛУЧ</a:t>
            </a:r>
          </a:p>
          <a:p>
            <a:pPr algn="ctr" eaLnBrk="0" hangingPunct="0"/>
            <a:endParaRPr lang="ru-RU" sz="900">
              <a:solidFill>
                <a:srgbClr val="CFDCF0"/>
              </a:solidFill>
            </a:endParaRP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13" name="Блок-схема: альтернативный процесс 13"/>
          <p:cNvSpPr>
            <a:spLocks noChangeArrowheads="1"/>
          </p:cNvSpPr>
          <p:nvPr/>
        </p:nvSpPr>
        <p:spPr bwMode="auto">
          <a:xfrm>
            <a:off x="5724525" y="4643438"/>
            <a:ext cx="1357313" cy="928687"/>
          </a:xfrm>
          <a:prstGeom prst="flowChartAlternateProcess">
            <a:avLst/>
          </a:prstGeom>
          <a:solidFill>
            <a:srgbClr val="F6A02E">
              <a:alpha val="5803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ru-RU" sz="900">
                <a:solidFill>
                  <a:srgbClr val="586064"/>
                </a:solidFill>
              </a:rPr>
              <a:t>Центр данных по конструкционным материалам ТВЭЛ и отделение реакторного материаловедения </a:t>
            </a:r>
            <a:r>
              <a:rPr lang="ru-RU" sz="900">
                <a:solidFill>
                  <a:srgbClr val="000000"/>
                </a:solidFill>
              </a:rPr>
              <a:t>ГНЦ РФ НИИАР</a:t>
            </a: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14" name="Блок-схема: альтернативный процесс 14"/>
          <p:cNvSpPr>
            <a:spLocks noChangeArrowheads="1"/>
          </p:cNvSpPr>
          <p:nvPr/>
        </p:nvSpPr>
        <p:spPr bwMode="auto">
          <a:xfrm>
            <a:off x="5748338" y="3786188"/>
            <a:ext cx="1357312" cy="785812"/>
          </a:xfrm>
          <a:prstGeom prst="flowChartAlternateProcess">
            <a:avLst/>
          </a:prstGeom>
          <a:solidFill>
            <a:srgbClr val="F6A02E">
              <a:alpha val="56862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/>
            <a:endParaRPr lang="ru-RU" sz="900">
              <a:solidFill>
                <a:srgbClr val="586064"/>
              </a:solidFill>
            </a:endParaRPr>
          </a:p>
          <a:p>
            <a:pPr algn="ctr" eaLnBrk="0" hangingPunct="0"/>
            <a:endParaRPr lang="ru-RU" sz="900">
              <a:solidFill>
                <a:srgbClr val="586064"/>
              </a:solidFill>
            </a:endParaRPr>
          </a:p>
          <a:p>
            <a:pPr algn="ctr" eaLnBrk="0" hangingPunct="0"/>
            <a:r>
              <a:rPr lang="ru-RU" sz="900">
                <a:solidFill>
                  <a:srgbClr val="586064"/>
                </a:solidFill>
              </a:rPr>
              <a:t>Центр данных по элементарным частицам </a:t>
            </a:r>
          </a:p>
          <a:p>
            <a:pPr algn="ctr" eaLnBrk="0" hangingPunct="0"/>
            <a:r>
              <a:rPr lang="ru-RU" sz="900">
                <a:solidFill>
                  <a:srgbClr val="000000"/>
                </a:solidFill>
              </a:rPr>
              <a:t>ФГУП ГНЦ РФ ИФВЭ</a:t>
            </a: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15" name="Блок-схема: альтернативный процесс 15"/>
          <p:cNvSpPr>
            <a:spLocks noChangeArrowheads="1"/>
          </p:cNvSpPr>
          <p:nvPr/>
        </p:nvSpPr>
        <p:spPr bwMode="auto">
          <a:xfrm>
            <a:off x="2071688" y="3786188"/>
            <a:ext cx="1357312" cy="785812"/>
          </a:xfrm>
          <a:prstGeom prst="flowChartAlternateProcess">
            <a:avLst/>
          </a:prstGeom>
          <a:solidFill>
            <a:srgbClr val="F6A02E">
              <a:alpha val="5803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ru-RU" sz="400">
              <a:solidFill>
                <a:srgbClr val="CFDCF0"/>
              </a:solidFill>
            </a:endParaRPr>
          </a:p>
          <a:p>
            <a:pPr algn="ctr" eaLnBrk="0" hangingPunct="0"/>
            <a:r>
              <a:rPr lang="ru-RU" sz="900">
                <a:solidFill>
                  <a:srgbClr val="586064"/>
                </a:solidFill>
              </a:rPr>
              <a:t>Отраслевой базовый центр теплофизических данных </a:t>
            </a:r>
          </a:p>
          <a:p>
            <a:pPr algn="ctr" eaLnBrk="0" hangingPunct="0"/>
            <a:r>
              <a:rPr lang="ru-RU" sz="900">
                <a:solidFill>
                  <a:srgbClr val="000000"/>
                </a:solidFill>
              </a:rPr>
              <a:t>ГНЦ РФ ФЭИ</a:t>
            </a: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 bwMode="auto">
          <a:xfrm>
            <a:off x="7600950" y="5286375"/>
            <a:ext cx="1357313" cy="1181100"/>
          </a:xfrm>
          <a:prstGeom prst="flowChartAlternateProcess">
            <a:avLst/>
          </a:prstGeom>
          <a:solidFill>
            <a:srgbClr val="F6A02E">
              <a:alpha val="5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pPr algn="ctr" eaLnBrk="0" hangingPunct="0">
              <a:defRPr/>
            </a:pPr>
            <a:r>
              <a:rPr lang="ru-RU" sz="850" dirty="0">
                <a:solidFill>
                  <a:srgbClr val="758085">
                    <a:lumMod val="75000"/>
                  </a:srgbClr>
                </a:solidFill>
                <a:cs typeface="+mn-cs"/>
              </a:rPr>
              <a:t>Центр данных по конструкционным материалам, свойствам теплоносителей и поглотителей ядерных энергетических установок </a:t>
            </a:r>
          </a:p>
          <a:p>
            <a:pPr algn="ctr" eaLnBrk="0" hangingPunct="0">
              <a:defRPr/>
            </a:pPr>
            <a:r>
              <a:rPr lang="ru-RU" sz="850" dirty="0">
                <a:solidFill>
                  <a:prstClr val="black"/>
                </a:solidFill>
                <a:cs typeface="+mn-cs"/>
              </a:rPr>
              <a:t>ИЦП МАЭ, НИКИЭТ</a:t>
            </a:r>
          </a:p>
          <a:p>
            <a:pPr eaLnBrk="0" hangingPunct="0">
              <a:defRPr/>
            </a:pPr>
            <a:endParaRPr lang="ru-RU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17" name="Блок-схема: альтернативный процесс 17"/>
          <p:cNvSpPr>
            <a:spLocks noChangeArrowheads="1"/>
          </p:cNvSpPr>
          <p:nvPr/>
        </p:nvSpPr>
        <p:spPr bwMode="auto">
          <a:xfrm>
            <a:off x="2062163" y="4643438"/>
            <a:ext cx="1357312" cy="922337"/>
          </a:xfrm>
          <a:prstGeom prst="flowChartAlternateProcess">
            <a:avLst/>
          </a:prstGeom>
          <a:solidFill>
            <a:srgbClr val="F6A02E">
              <a:alpha val="5803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ru-RU" sz="900">
                <a:solidFill>
                  <a:srgbClr val="586064"/>
                </a:solidFill>
              </a:rPr>
              <a:t>Отраслевой центр стандартных справочных данных в области радиационной защиты и безопасности </a:t>
            </a:r>
            <a:r>
              <a:rPr lang="ru-RU" sz="900">
                <a:solidFill>
                  <a:srgbClr val="000000"/>
                </a:solidFill>
              </a:rPr>
              <a:t>ГНЦ РФ ФЭИ</a:t>
            </a: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Блок-схема: альтернативный процесс 18"/>
          <p:cNvSpPr>
            <a:spLocks noChangeArrowheads="1"/>
          </p:cNvSpPr>
          <p:nvPr/>
        </p:nvSpPr>
        <p:spPr bwMode="auto">
          <a:xfrm>
            <a:off x="3935413" y="3786188"/>
            <a:ext cx="1357312" cy="785812"/>
          </a:xfrm>
          <a:prstGeom prst="flowChartAlternateProcess">
            <a:avLst/>
          </a:prstGeom>
          <a:solidFill>
            <a:srgbClr val="F6A02E">
              <a:alpha val="5803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ru-RU" sz="900">
              <a:solidFill>
                <a:srgbClr val="CFDCF0"/>
              </a:solidFill>
            </a:endParaRPr>
          </a:p>
          <a:p>
            <a:pPr algn="ctr" eaLnBrk="0" hangingPunct="0"/>
            <a:endParaRPr lang="ru-RU" sz="400">
              <a:solidFill>
                <a:srgbClr val="586064"/>
              </a:solidFill>
            </a:endParaRPr>
          </a:p>
          <a:p>
            <a:pPr algn="ctr" eaLnBrk="0" hangingPunct="0"/>
            <a:r>
              <a:rPr lang="ru-RU" sz="900">
                <a:solidFill>
                  <a:srgbClr val="586064"/>
                </a:solidFill>
              </a:rPr>
              <a:t>Центр ядерных данных </a:t>
            </a:r>
            <a:r>
              <a:rPr lang="ru-RU" sz="900">
                <a:solidFill>
                  <a:srgbClr val="000000"/>
                </a:solidFill>
              </a:rPr>
              <a:t>ГНЦ РФ ФЭИ</a:t>
            </a: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Блок-схема: альтернативный процесс 19"/>
          <p:cNvSpPr>
            <a:spLocks noChangeArrowheads="1"/>
          </p:cNvSpPr>
          <p:nvPr/>
        </p:nvSpPr>
        <p:spPr bwMode="auto">
          <a:xfrm>
            <a:off x="7593013" y="3786188"/>
            <a:ext cx="1357312" cy="1428750"/>
          </a:xfrm>
          <a:prstGeom prst="flowChartAlternateProcess">
            <a:avLst/>
          </a:prstGeom>
          <a:solidFill>
            <a:srgbClr val="F6A02E">
              <a:alpha val="5803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ru-RU" sz="900">
                <a:solidFill>
                  <a:srgbClr val="586064"/>
                </a:solidFill>
              </a:rPr>
              <a:t>Центр данных по физическим и механическим свойствам делящихся и конструкционных материалов активных зон реакторов различного назначения </a:t>
            </a:r>
          </a:p>
          <a:p>
            <a:pPr algn="ctr" eaLnBrk="0" hangingPunct="0"/>
            <a:r>
              <a:rPr lang="ru-RU" sz="900">
                <a:solidFill>
                  <a:srgbClr val="000000"/>
                </a:solidFill>
              </a:rPr>
              <a:t>ФГУП ВНИИНМ</a:t>
            </a: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Блок-схема: альтернативный процесс 20"/>
          <p:cNvSpPr>
            <a:spLocks noChangeArrowheads="1"/>
          </p:cNvSpPr>
          <p:nvPr/>
        </p:nvSpPr>
        <p:spPr bwMode="auto">
          <a:xfrm>
            <a:off x="3935413" y="4643438"/>
            <a:ext cx="1357312" cy="928687"/>
          </a:xfrm>
          <a:prstGeom prst="flowChartAlternateProcess">
            <a:avLst/>
          </a:prstGeom>
          <a:solidFill>
            <a:srgbClr val="F6A02E">
              <a:alpha val="5803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ru-RU" sz="900">
                <a:solidFill>
                  <a:srgbClr val="586064"/>
                </a:solidFill>
              </a:rPr>
              <a:t>Центр данных по адрон-ядерным реакциям в промежуточной области энергий </a:t>
            </a:r>
          </a:p>
          <a:p>
            <a:pPr algn="ctr" eaLnBrk="0" hangingPunct="0"/>
            <a:r>
              <a:rPr lang="ru-RU" sz="900">
                <a:solidFill>
                  <a:srgbClr val="000000"/>
                </a:solidFill>
              </a:rPr>
              <a:t>ГНЦ РФ ИТЭФ</a:t>
            </a: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Блок-схема: альтернативный процесс 21"/>
          <p:cNvSpPr>
            <a:spLocks noChangeArrowheads="1"/>
          </p:cNvSpPr>
          <p:nvPr/>
        </p:nvSpPr>
        <p:spPr bwMode="auto">
          <a:xfrm>
            <a:off x="5724525" y="2636838"/>
            <a:ext cx="1357313" cy="928687"/>
          </a:xfrm>
          <a:prstGeom prst="flowChartAlternateProcess">
            <a:avLst/>
          </a:prstGeom>
          <a:solidFill>
            <a:srgbClr val="7030A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ru-RU" sz="400">
              <a:solidFill>
                <a:srgbClr val="586064"/>
              </a:solidFill>
            </a:endParaRPr>
          </a:p>
          <a:p>
            <a:pPr algn="ctr" eaLnBrk="0" hangingPunct="0"/>
            <a:r>
              <a:rPr lang="ru-RU" sz="900">
                <a:solidFill>
                  <a:srgbClr val="000000"/>
                </a:solidFill>
              </a:rPr>
              <a:t>ГНМЦ ССД ФГУП «СТАНДАРТИНФОРМ» </a:t>
            </a:r>
            <a:r>
              <a:rPr lang="ru-RU" sz="900">
                <a:solidFill>
                  <a:srgbClr val="586064"/>
                </a:solidFill>
              </a:rPr>
              <a:t>- Нормативы и методы ГСССД по аттестации данных</a:t>
            </a:r>
            <a:endParaRPr lang="ru-RU">
              <a:solidFill>
                <a:srgbClr val="586064"/>
              </a:solidFill>
            </a:endParaRPr>
          </a:p>
        </p:txBody>
      </p:sp>
      <p:sp>
        <p:nvSpPr>
          <p:cNvPr id="22" name="Блок-схема: альтернативный процесс 22"/>
          <p:cNvSpPr>
            <a:spLocks noChangeArrowheads="1"/>
          </p:cNvSpPr>
          <p:nvPr/>
        </p:nvSpPr>
        <p:spPr bwMode="auto">
          <a:xfrm>
            <a:off x="4284663" y="2781300"/>
            <a:ext cx="1357312" cy="785813"/>
          </a:xfrm>
          <a:prstGeom prst="flowChartAlternateProcess">
            <a:avLst/>
          </a:prstGeom>
          <a:solidFill>
            <a:srgbClr val="7030A0">
              <a:alpha val="2784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ru-RU" sz="900">
              <a:solidFill>
                <a:srgbClr val="CFDCF0"/>
              </a:solidFill>
            </a:endParaRPr>
          </a:p>
          <a:p>
            <a:pPr algn="ctr" eaLnBrk="0" hangingPunct="0"/>
            <a:r>
              <a:rPr lang="ru-RU" sz="900" b="1">
                <a:solidFill>
                  <a:srgbClr val="FF0000"/>
                </a:solidFill>
              </a:rPr>
              <a:t>НТЦ ЯРБ Ростехнадзор – Оценка погрешностей кодов</a:t>
            </a: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23" name="Блок-схема: альтернативный процесс 23"/>
          <p:cNvSpPr>
            <a:spLocks noChangeArrowheads="1"/>
          </p:cNvSpPr>
          <p:nvPr/>
        </p:nvSpPr>
        <p:spPr bwMode="auto">
          <a:xfrm>
            <a:off x="179388" y="5664200"/>
            <a:ext cx="1357312" cy="785813"/>
          </a:xfrm>
          <a:prstGeom prst="flowChartAlternateProcess">
            <a:avLst/>
          </a:prstGeom>
          <a:solidFill>
            <a:srgbClr val="F6A02E">
              <a:alpha val="58823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ru-RU" sz="900">
              <a:solidFill>
                <a:srgbClr val="CFDCF0"/>
              </a:solidFill>
            </a:endParaRPr>
          </a:p>
          <a:p>
            <a:pPr algn="ctr" eaLnBrk="0" hangingPunct="0"/>
            <a:r>
              <a:rPr lang="ru-RU" sz="900">
                <a:solidFill>
                  <a:srgbClr val="586064"/>
                </a:solidFill>
              </a:rPr>
              <a:t>Центр ядерно-физических данных </a:t>
            </a:r>
            <a:r>
              <a:rPr lang="ru-RU" sz="900">
                <a:solidFill>
                  <a:srgbClr val="000000"/>
                </a:solidFill>
              </a:rPr>
              <a:t>РФЯЦ ВНИИЭФ</a:t>
            </a: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24" name="Блок-схема: альтернативный процесс 24"/>
          <p:cNvSpPr>
            <a:spLocks noChangeArrowheads="1"/>
          </p:cNvSpPr>
          <p:nvPr/>
        </p:nvSpPr>
        <p:spPr bwMode="auto">
          <a:xfrm>
            <a:off x="2051050" y="5662613"/>
            <a:ext cx="1357313" cy="785812"/>
          </a:xfrm>
          <a:prstGeom prst="flowChartAlternateProcess">
            <a:avLst/>
          </a:prstGeom>
          <a:solidFill>
            <a:srgbClr val="F6A02E">
              <a:alpha val="5803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ru-RU" sz="900">
              <a:solidFill>
                <a:srgbClr val="CFDCF0"/>
              </a:solidFill>
            </a:endParaRPr>
          </a:p>
          <a:p>
            <a:pPr algn="ctr" eaLnBrk="0" hangingPunct="0"/>
            <a:r>
              <a:rPr lang="ru-RU" sz="900">
                <a:solidFill>
                  <a:srgbClr val="586064"/>
                </a:solidFill>
              </a:rPr>
              <a:t>Центр данных по специальным материалам </a:t>
            </a:r>
          </a:p>
          <a:p>
            <a:pPr algn="ctr" eaLnBrk="0" hangingPunct="0"/>
            <a:r>
              <a:rPr lang="ru-RU" sz="900">
                <a:solidFill>
                  <a:srgbClr val="000000"/>
                </a:solidFill>
              </a:rPr>
              <a:t>РФЯЦ ВНИИТФ</a:t>
            </a: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25" name="Блок-схема: альтернативный процесс 25"/>
          <p:cNvSpPr>
            <a:spLocks noChangeArrowheads="1"/>
          </p:cNvSpPr>
          <p:nvPr/>
        </p:nvSpPr>
        <p:spPr bwMode="auto">
          <a:xfrm>
            <a:off x="3935413" y="5662613"/>
            <a:ext cx="1357312" cy="785812"/>
          </a:xfrm>
          <a:prstGeom prst="flowChartAlternateProcess">
            <a:avLst/>
          </a:prstGeom>
          <a:solidFill>
            <a:srgbClr val="F6A02E">
              <a:alpha val="5803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ru-RU" sz="900">
                <a:solidFill>
                  <a:srgbClr val="586064"/>
                </a:solidFill>
              </a:rPr>
              <a:t>Центр радионуклидных данных НПО </a:t>
            </a:r>
          </a:p>
          <a:p>
            <a:pPr algn="ctr" eaLnBrk="0" hangingPunct="0"/>
            <a:r>
              <a:rPr lang="ru-RU" sz="900">
                <a:solidFill>
                  <a:srgbClr val="000000"/>
                </a:solidFill>
              </a:rPr>
              <a:t>«Радиевый институт </a:t>
            </a:r>
          </a:p>
          <a:p>
            <a:pPr algn="ctr" eaLnBrk="0" hangingPunct="0"/>
            <a:r>
              <a:rPr lang="ru-RU" sz="900">
                <a:solidFill>
                  <a:srgbClr val="000000"/>
                </a:solidFill>
              </a:rPr>
              <a:t>им .</a:t>
            </a:r>
          </a:p>
          <a:p>
            <a:pPr algn="ctr" eaLnBrk="0" hangingPunct="0"/>
            <a:r>
              <a:rPr lang="ru-RU" sz="900">
                <a:solidFill>
                  <a:srgbClr val="000000"/>
                </a:solidFill>
              </a:rPr>
              <a:t>В.Г. Хлопина»</a:t>
            </a: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sp>
        <p:nvSpPr>
          <p:cNvPr id="26" name="Блок-схема: альтернативный процесс 26"/>
          <p:cNvSpPr>
            <a:spLocks noChangeArrowheads="1"/>
          </p:cNvSpPr>
          <p:nvPr/>
        </p:nvSpPr>
        <p:spPr bwMode="auto">
          <a:xfrm>
            <a:off x="5724525" y="5673725"/>
            <a:ext cx="1357313" cy="785813"/>
          </a:xfrm>
          <a:prstGeom prst="flowChartAlternateProcess">
            <a:avLst/>
          </a:prstGeom>
          <a:solidFill>
            <a:srgbClr val="F6A02E">
              <a:alpha val="58038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ru-RU" sz="900" b="1">
                <a:solidFill>
                  <a:srgbClr val="FF0000"/>
                </a:solidFill>
              </a:rPr>
              <a:t>Центр данных по радиационному</a:t>
            </a:r>
          </a:p>
          <a:p>
            <a:pPr algn="ctr" eaLnBrk="0" hangingPunct="0"/>
            <a:r>
              <a:rPr lang="ru-RU" sz="900" b="1">
                <a:solidFill>
                  <a:srgbClr val="FF0000"/>
                </a:solidFill>
                <a:latin typeface="Calibri" pitchFamily="34" charset="0"/>
              </a:rPr>
              <a:t>материаловедению</a:t>
            </a:r>
            <a:r>
              <a:rPr lang="ru-RU" sz="900" b="1">
                <a:solidFill>
                  <a:srgbClr val="FF0000"/>
                </a:solidFill>
              </a:rPr>
              <a:t> МИФИ </a:t>
            </a:r>
            <a:br>
              <a:rPr lang="ru-RU" sz="900" b="1">
                <a:solidFill>
                  <a:srgbClr val="FF0000"/>
                </a:solidFill>
              </a:rPr>
            </a:br>
            <a:r>
              <a:rPr lang="ru-RU" sz="900" b="1">
                <a:solidFill>
                  <a:srgbClr val="FF0000"/>
                </a:solidFill>
              </a:rPr>
              <a:t>(проект)</a:t>
            </a:r>
          </a:p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27" name="Прямая со стрелкой 27"/>
          <p:cNvCxnSpPr>
            <a:cxnSpLocks noChangeShapeType="1"/>
          </p:cNvCxnSpPr>
          <p:nvPr/>
        </p:nvCxnSpPr>
        <p:spPr bwMode="auto">
          <a:xfrm rot="5400000">
            <a:off x="1213644" y="2785269"/>
            <a:ext cx="2857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8" name="Прямая со стрелкой 28"/>
          <p:cNvCxnSpPr>
            <a:cxnSpLocks noChangeShapeType="1"/>
          </p:cNvCxnSpPr>
          <p:nvPr/>
        </p:nvCxnSpPr>
        <p:spPr bwMode="auto">
          <a:xfrm>
            <a:off x="4140200" y="2643188"/>
            <a:ext cx="0" cy="1095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" name="Прямая со стрелкой 29"/>
          <p:cNvCxnSpPr>
            <a:cxnSpLocks noChangeShapeType="1"/>
          </p:cNvCxnSpPr>
          <p:nvPr/>
        </p:nvCxnSpPr>
        <p:spPr bwMode="auto">
          <a:xfrm flipH="1">
            <a:off x="3562350" y="2643188"/>
            <a:ext cx="1588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" name="Прямая соединительная линия 30"/>
          <p:cNvCxnSpPr>
            <a:cxnSpLocks noChangeShapeType="1"/>
          </p:cNvCxnSpPr>
          <p:nvPr/>
        </p:nvCxnSpPr>
        <p:spPr bwMode="auto">
          <a:xfrm flipH="1">
            <a:off x="428625" y="3286125"/>
            <a:ext cx="2508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Прямая со стрелкой 31"/>
          <p:cNvCxnSpPr>
            <a:cxnSpLocks noChangeShapeType="1"/>
          </p:cNvCxnSpPr>
          <p:nvPr/>
        </p:nvCxnSpPr>
        <p:spPr bwMode="auto">
          <a:xfrm rot="5400000">
            <a:off x="212725" y="3500438"/>
            <a:ext cx="43021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2" name="Прямая со стрелкой 32"/>
          <p:cNvCxnSpPr>
            <a:cxnSpLocks noChangeShapeType="1"/>
          </p:cNvCxnSpPr>
          <p:nvPr/>
        </p:nvCxnSpPr>
        <p:spPr bwMode="auto">
          <a:xfrm>
            <a:off x="1857375" y="1998663"/>
            <a:ext cx="357188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4857750" y="2060575"/>
            <a:ext cx="46513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4" idx="3"/>
          </p:cNvCxnSpPr>
          <p:nvPr/>
        </p:nvCxnSpPr>
        <p:spPr>
          <a:xfrm flipV="1">
            <a:off x="6721475" y="2063750"/>
            <a:ext cx="4222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21" idx="0"/>
          </p:cNvCxnSpPr>
          <p:nvPr/>
        </p:nvCxnSpPr>
        <p:spPr>
          <a:xfrm>
            <a:off x="6402388" y="2420938"/>
            <a:ext cx="0" cy="2159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ная линия уступом 25"/>
          <p:cNvCxnSpPr>
            <a:endCxn id="22" idx="0"/>
          </p:cNvCxnSpPr>
          <p:nvPr/>
        </p:nvCxnSpPr>
        <p:spPr>
          <a:xfrm rot="10800000" flipV="1">
            <a:off x="4962525" y="2497138"/>
            <a:ext cx="679450" cy="284162"/>
          </a:xfrm>
          <a:prstGeom prst="bentConnector2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641975" y="2420938"/>
            <a:ext cx="0" cy="76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2" idx="2"/>
            <a:endCxn id="22" idx="2"/>
          </p:cNvCxnSpPr>
          <p:nvPr/>
        </p:nvCxnSpPr>
        <p:spPr>
          <a:xfrm>
            <a:off x="4962525" y="35671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443663" y="3567113"/>
            <a:ext cx="0" cy="1492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22" idx="2"/>
          </p:cNvCxnSpPr>
          <p:nvPr/>
        </p:nvCxnSpPr>
        <p:spPr>
          <a:xfrm>
            <a:off x="4962525" y="3567113"/>
            <a:ext cx="0" cy="14763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1"/>
          <p:cNvSpPr txBox="1">
            <a:spLocks noChangeArrowheads="1"/>
          </p:cNvSpPr>
          <p:nvPr/>
        </p:nvSpPr>
        <p:spPr bwMode="auto">
          <a:xfrm>
            <a:off x="2411413" y="6488113"/>
            <a:ext cx="5010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CC"/>
                </a:solidFill>
                <a:latin typeface="Calibri" pitchFamily="34" charset="0"/>
              </a:rPr>
              <a:t>Из презентации Т.В.Голашвили на НС МИФИ 1.02.2013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8548A-1600-4CF3-B4C0-206CB19FCBC1}" type="slidenum">
              <a:rPr lang="ru-RU" smtClean="0">
                <a:solidFill>
                  <a:srgbClr val="414142"/>
                </a:solidFill>
              </a:rPr>
              <a:pPr/>
              <a:t>12</a:t>
            </a:fld>
            <a:endParaRPr lang="ru-RU">
              <a:solidFill>
                <a:srgbClr val="41414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16632"/>
            <a:ext cx="628967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сохранения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использования ядерных знаний</a:t>
            </a:r>
          </a:p>
        </p:txBody>
      </p:sp>
      <p:pic>
        <p:nvPicPr>
          <p:cNvPr id="4" name="Picture 10" descr="P1000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7338"/>
            <a:ext cx="273367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700213"/>
            <a:ext cx="13684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foto\МИФИ и командировки\Казахстан июнь 2012\P1000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412875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>
            <a:off x="4284663" y="242093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2133600"/>
            <a:ext cx="2381250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2555875" y="4149725"/>
            <a:ext cx="4216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Ядерный полигон «Опытное поле»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331913" y="3716338"/>
            <a:ext cx="1030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1949-92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580063" y="3644900"/>
            <a:ext cx="696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2012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179512" y="4725144"/>
          <a:ext cx="871296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8548A-1600-4CF3-B4C0-206CB19FCBC1}" type="slidenum">
              <a:rPr lang="ru-RU" smtClean="0">
                <a:solidFill>
                  <a:srgbClr val="414142"/>
                </a:solidFill>
              </a:rPr>
              <a:pPr/>
              <a:t>13</a:t>
            </a:fld>
            <a:endParaRPr lang="ru-RU">
              <a:solidFill>
                <a:srgbClr val="41414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31052"/>
            <a:ext cx="1313547" cy="450113"/>
          </a:xfrm>
          <a:prstGeom prst="rect">
            <a:avLst/>
          </a:prstGeom>
          <a:noFill/>
        </p:spPr>
        <p:txBody>
          <a:bodyPr wrap="none" lIns="80001" tIns="40000" rIns="80001" bIns="40000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bg1"/>
                </a:solidFill>
                <a:latin typeface="Arial" charset="0"/>
              </a:rPr>
              <a:t>Выводы</a:t>
            </a:r>
            <a:endParaRPr lang="ru-RU" sz="2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385837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Участие в международных научно-образовательных проектах позволяет готовить специалистов с уникальными компетенциями, поскольку они прошли школу работы в международной команде высококлассных специалистов. Необходим заказ от </a:t>
            </a:r>
            <a:r>
              <a:rPr lang="ru-RU" dirty="0" err="1" smtClean="0"/>
              <a:t>Госкорпорации</a:t>
            </a:r>
            <a:r>
              <a:rPr lang="ru-RU" dirty="0" smtClean="0"/>
              <a:t> «</a:t>
            </a:r>
            <a:r>
              <a:rPr lang="ru-RU" dirty="0" err="1" smtClean="0"/>
              <a:t>Росатом</a:t>
            </a:r>
            <a:r>
              <a:rPr lang="ru-RU" dirty="0" smtClean="0"/>
              <a:t>» на таких специалистов, если они ей нужны. </a:t>
            </a:r>
          </a:p>
          <a:p>
            <a:endParaRPr lang="ru-RU" dirty="0"/>
          </a:p>
          <a:p>
            <a:r>
              <a:rPr lang="ru-RU" dirty="0" smtClean="0"/>
              <a:t>Университеты принимают участие в том числе в международных проектах, которые координирует от России </a:t>
            </a:r>
            <a:r>
              <a:rPr lang="ru-RU" dirty="0" err="1" smtClean="0"/>
              <a:t>Госкорпорация</a:t>
            </a:r>
            <a:r>
              <a:rPr lang="ru-RU" dirty="0" smtClean="0"/>
              <a:t> «</a:t>
            </a:r>
            <a:r>
              <a:rPr lang="ru-RU" dirty="0" err="1" smtClean="0"/>
              <a:t>Росатом</a:t>
            </a:r>
            <a:r>
              <a:rPr lang="ru-RU" dirty="0" smtClean="0"/>
              <a:t>». Желательна поддержка работ университетов в таких проектах.</a:t>
            </a:r>
          </a:p>
          <a:p>
            <a:endParaRPr lang="ru-RU" dirty="0"/>
          </a:p>
          <a:p>
            <a:r>
              <a:rPr lang="ru-RU" dirty="0" smtClean="0"/>
              <a:t>Ряд международных проектов, которые выполняют университеты, направлены непосредственно на решение задач инновационного развития </a:t>
            </a:r>
            <a:r>
              <a:rPr lang="ru-RU" dirty="0" err="1" smtClean="0"/>
              <a:t>Госкорпорации</a:t>
            </a:r>
            <a:r>
              <a:rPr lang="ru-RU" dirty="0" smtClean="0"/>
              <a:t> «</a:t>
            </a:r>
            <a:r>
              <a:rPr lang="ru-RU" dirty="0" err="1" smtClean="0"/>
              <a:t>Росатом</a:t>
            </a:r>
            <a:r>
              <a:rPr lang="ru-RU" dirty="0" smtClean="0"/>
              <a:t>» (например, проект ИНИС и работа по управлению ядерными знаниями). Желательно «встраивание» университетских проектов в более глобальные проекты </a:t>
            </a:r>
            <a:r>
              <a:rPr lang="ru-RU" dirty="0" err="1" smtClean="0"/>
              <a:t>Госкорпорации</a:t>
            </a:r>
            <a:r>
              <a:rPr lang="ru-RU" dirty="0" smtClean="0"/>
              <a:t>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593609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8548A-1600-4CF3-B4C0-206CB19FCBC1}" type="slidenum">
              <a:rPr lang="ru-RU" smtClean="0">
                <a:solidFill>
                  <a:srgbClr val="414142"/>
                </a:solidFill>
              </a:rPr>
              <a:pPr/>
              <a:t>14</a:t>
            </a:fld>
            <a:endParaRPr lang="ru-RU">
              <a:solidFill>
                <a:srgbClr val="414142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642938"/>
            <a:ext cx="23368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Блогосфе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42938"/>
            <a:ext cx="230505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32138" y="2000250"/>
            <a:ext cx="31686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Спасибо</a:t>
            </a:r>
          </a:p>
          <a:p>
            <a:pPr algn="ctr"/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за </a:t>
            </a:r>
          </a:p>
          <a:p>
            <a:pPr algn="ctr"/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внимание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30120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 smtClean="0">
                <a:solidFill>
                  <a:srgbClr val="FF3300"/>
                </a:solidFill>
              </a:rPr>
              <a:t>«Долгое время собирая урожай на поле</a:t>
            </a:r>
            <a:r>
              <a:rPr lang="ru-RU" b="1" i="1" dirty="0" smtClean="0">
                <a:solidFill>
                  <a:srgbClr val="FF3300"/>
                </a:solidFill>
              </a:rPr>
              <a:t>, которое </a:t>
            </a:r>
            <a:r>
              <a:rPr lang="ru-RU" b="1" i="1" dirty="0" smtClean="0">
                <a:solidFill>
                  <a:srgbClr val="FF3300"/>
                </a:solidFill>
              </a:rPr>
              <a:t>сами не засеивали, мы можем </a:t>
            </a:r>
            <a:r>
              <a:rPr lang="ru-RU" b="1" i="1" dirty="0" smtClean="0">
                <a:solidFill>
                  <a:srgbClr val="FF3300"/>
                </a:solidFill>
              </a:rPr>
              <a:t>вообще </a:t>
            </a:r>
            <a:r>
              <a:rPr lang="ru-RU" b="1" i="1" dirty="0" smtClean="0">
                <a:solidFill>
                  <a:srgbClr val="FF3300"/>
                </a:solidFill>
              </a:rPr>
              <a:t>забыть о необходимости сеять» </a:t>
            </a:r>
          </a:p>
          <a:p>
            <a:pPr algn="ctr">
              <a:defRPr/>
            </a:pPr>
            <a:r>
              <a:rPr lang="ru-RU" b="1" i="1" dirty="0" err="1" smtClean="0">
                <a:solidFill>
                  <a:srgbClr val="FF3300"/>
                </a:solidFill>
              </a:rPr>
              <a:t>С.Кови</a:t>
            </a:r>
            <a:r>
              <a:rPr lang="ru-RU" b="1" i="1" dirty="0" smtClean="0">
                <a:solidFill>
                  <a:srgbClr val="FF3300"/>
                </a:solidFill>
              </a:rPr>
              <a:t> </a:t>
            </a:r>
            <a:endParaRPr lang="ru-RU" b="1" i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sosceles Triangle 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6979154" y="1807664"/>
            <a:ext cx="1473822" cy="287338"/>
          </a:xfrm>
          <a:prstGeom prst="triangle">
            <a:avLst>
              <a:gd name="adj" fmla="val 50000"/>
            </a:avLst>
          </a:prstGeom>
          <a:solidFill>
            <a:srgbClr val="264161">
              <a:lumMod val="60000"/>
              <a:lumOff val="40000"/>
            </a:srgbClr>
          </a:solidFill>
          <a:ln w="9525" algn="ctr">
            <a:noFill/>
            <a:round/>
            <a:headEnd/>
            <a:tailEnd/>
          </a:ln>
        </p:spPr>
        <p:txBody>
          <a:bodyPr lIns="45720" rIns="45720" anchor="ctr"/>
          <a:lstStyle/>
          <a:p>
            <a:pPr defTabSz="889000">
              <a:defRPr/>
            </a:pPr>
            <a:endParaRPr lang="ru-RU" sz="1200" ker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0" name="Freeform 80"/>
          <p:cNvSpPr/>
          <p:nvPr>
            <p:custDataLst>
              <p:tags r:id="rId3"/>
            </p:custDataLst>
          </p:nvPr>
        </p:nvSpPr>
        <p:spPr bwMode="auto">
          <a:xfrm>
            <a:off x="347250" y="1500174"/>
            <a:ext cx="7296584" cy="2978996"/>
          </a:xfrm>
          <a:custGeom>
            <a:avLst/>
            <a:gdLst>
              <a:gd name="connsiteX0" fmla="*/ 0 w 6604000"/>
              <a:gd name="connsiteY0" fmla="*/ 2324100 h 2324100"/>
              <a:gd name="connsiteX1" fmla="*/ 2374900 w 6604000"/>
              <a:gd name="connsiteY1" fmla="*/ 609600 h 2324100"/>
              <a:gd name="connsiteX2" fmla="*/ 6604000 w 6604000"/>
              <a:gd name="connsiteY2" fmla="*/ 0 h 2324100"/>
              <a:gd name="connsiteX3" fmla="*/ 6604000 w 6604000"/>
              <a:gd name="connsiteY3" fmla="*/ 673100 h 2324100"/>
              <a:gd name="connsiteX4" fmla="*/ 2463800 w 6604000"/>
              <a:gd name="connsiteY4" fmla="*/ 1003300 h 2324100"/>
              <a:gd name="connsiteX5" fmla="*/ 0 w 6604000"/>
              <a:gd name="connsiteY5" fmla="*/ 2324100 h 2324100"/>
              <a:gd name="connsiteX0" fmla="*/ 0 w 6604000"/>
              <a:gd name="connsiteY0" fmla="*/ 2324100 h 2324100"/>
              <a:gd name="connsiteX1" fmla="*/ 2374900 w 6604000"/>
              <a:gd name="connsiteY1" fmla="*/ 609600 h 2324100"/>
              <a:gd name="connsiteX2" fmla="*/ 6604000 w 6604000"/>
              <a:gd name="connsiteY2" fmla="*/ 0 h 2324100"/>
              <a:gd name="connsiteX3" fmla="*/ 6604000 w 6604000"/>
              <a:gd name="connsiteY3" fmla="*/ 673100 h 2324100"/>
              <a:gd name="connsiteX4" fmla="*/ 2463800 w 6604000"/>
              <a:gd name="connsiteY4" fmla="*/ 1003300 h 2324100"/>
              <a:gd name="connsiteX5" fmla="*/ 0 w 6604000"/>
              <a:gd name="connsiteY5" fmla="*/ 2324100 h 2324100"/>
              <a:gd name="connsiteX0" fmla="*/ 0 w 6604000"/>
              <a:gd name="connsiteY0" fmla="*/ 2334683 h 2334683"/>
              <a:gd name="connsiteX1" fmla="*/ 2374900 w 6604000"/>
              <a:gd name="connsiteY1" fmla="*/ 620183 h 2334683"/>
              <a:gd name="connsiteX2" fmla="*/ 6604000 w 6604000"/>
              <a:gd name="connsiteY2" fmla="*/ 10583 h 2334683"/>
              <a:gd name="connsiteX3" fmla="*/ 6604000 w 6604000"/>
              <a:gd name="connsiteY3" fmla="*/ 683683 h 2334683"/>
              <a:gd name="connsiteX4" fmla="*/ 2463800 w 6604000"/>
              <a:gd name="connsiteY4" fmla="*/ 1013883 h 2334683"/>
              <a:gd name="connsiteX5" fmla="*/ 0 w 6604000"/>
              <a:gd name="connsiteY5" fmla="*/ 2334683 h 2334683"/>
              <a:gd name="connsiteX0" fmla="*/ 0 w 6604000"/>
              <a:gd name="connsiteY0" fmla="*/ 2334683 h 2334683"/>
              <a:gd name="connsiteX1" fmla="*/ 2374900 w 6604000"/>
              <a:gd name="connsiteY1" fmla="*/ 620183 h 2334683"/>
              <a:gd name="connsiteX2" fmla="*/ 6604000 w 6604000"/>
              <a:gd name="connsiteY2" fmla="*/ 10583 h 2334683"/>
              <a:gd name="connsiteX3" fmla="*/ 6604000 w 6604000"/>
              <a:gd name="connsiteY3" fmla="*/ 683683 h 2334683"/>
              <a:gd name="connsiteX4" fmla="*/ 2463800 w 6604000"/>
              <a:gd name="connsiteY4" fmla="*/ 1013883 h 2334683"/>
              <a:gd name="connsiteX5" fmla="*/ 0 w 6604000"/>
              <a:gd name="connsiteY5" fmla="*/ 2334683 h 2334683"/>
              <a:gd name="connsiteX0" fmla="*/ 14817 w 6618817"/>
              <a:gd name="connsiteY0" fmla="*/ 2334683 h 2334683"/>
              <a:gd name="connsiteX1" fmla="*/ 2389717 w 6618817"/>
              <a:gd name="connsiteY1" fmla="*/ 620183 h 2334683"/>
              <a:gd name="connsiteX2" fmla="*/ 6618817 w 6618817"/>
              <a:gd name="connsiteY2" fmla="*/ 10583 h 2334683"/>
              <a:gd name="connsiteX3" fmla="*/ 6618817 w 6618817"/>
              <a:gd name="connsiteY3" fmla="*/ 683683 h 2334683"/>
              <a:gd name="connsiteX4" fmla="*/ 2478617 w 6618817"/>
              <a:gd name="connsiteY4" fmla="*/ 1013883 h 2334683"/>
              <a:gd name="connsiteX5" fmla="*/ 14817 w 6618817"/>
              <a:gd name="connsiteY5" fmla="*/ 2334683 h 2334683"/>
              <a:gd name="connsiteX0" fmla="*/ 14817 w 6618817"/>
              <a:gd name="connsiteY0" fmla="*/ 2334683 h 2400300"/>
              <a:gd name="connsiteX1" fmla="*/ 2389717 w 6618817"/>
              <a:gd name="connsiteY1" fmla="*/ 620183 h 2400300"/>
              <a:gd name="connsiteX2" fmla="*/ 6618817 w 6618817"/>
              <a:gd name="connsiteY2" fmla="*/ 10583 h 2400300"/>
              <a:gd name="connsiteX3" fmla="*/ 6618817 w 6618817"/>
              <a:gd name="connsiteY3" fmla="*/ 683683 h 2400300"/>
              <a:gd name="connsiteX4" fmla="*/ 2478617 w 6618817"/>
              <a:gd name="connsiteY4" fmla="*/ 1013883 h 2400300"/>
              <a:gd name="connsiteX5" fmla="*/ 14817 w 6618817"/>
              <a:gd name="connsiteY5" fmla="*/ 2334683 h 2400300"/>
              <a:gd name="connsiteX0" fmla="*/ 14817 w 6618817"/>
              <a:gd name="connsiteY0" fmla="*/ 2334683 h 2400300"/>
              <a:gd name="connsiteX1" fmla="*/ 2389717 w 6618817"/>
              <a:gd name="connsiteY1" fmla="*/ 620183 h 2400300"/>
              <a:gd name="connsiteX2" fmla="*/ 6618817 w 6618817"/>
              <a:gd name="connsiteY2" fmla="*/ 10583 h 2400300"/>
              <a:gd name="connsiteX3" fmla="*/ 6618817 w 6618817"/>
              <a:gd name="connsiteY3" fmla="*/ 683683 h 2400300"/>
              <a:gd name="connsiteX4" fmla="*/ 2478617 w 6618817"/>
              <a:gd name="connsiteY4" fmla="*/ 1013883 h 2400300"/>
              <a:gd name="connsiteX5" fmla="*/ 14817 w 6618817"/>
              <a:gd name="connsiteY5" fmla="*/ 2334683 h 2400300"/>
              <a:gd name="connsiteX0" fmla="*/ 14817 w 6809317"/>
              <a:gd name="connsiteY0" fmla="*/ 1902883 h 1968500"/>
              <a:gd name="connsiteX1" fmla="*/ 2580217 w 6809317"/>
              <a:gd name="connsiteY1" fmla="*/ 620183 h 1968500"/>
              <a:gd name="connsiteX2" fmla="*/ 6809317 w 6809317"/>
              <a:gd name="connsiteY2" fmla="*/ 10583 h 1968500"/>
              <a:gd name="connsiteX3" fmla="*/ 6809317 w 6809317"/>
              <a:gd name="connsiteY3" fmla="*/ 683683 h 1968500"/>
              <a:gd name="connsiteX4" fmla="*/ 2669117 w 6809317"/>
              <a:gd name="connsiteY4" fmla="*/ 1013883 h 1968500"/>
              <a:gd name="connsiteX5" fmla="*/ 14817 w 6809317"/>
              <a:gd name="connsiteY5" fmla="*/ 1902883 h 1968500"/>
              <a:gd name="connsiteX0" fmla="*/ 14817 w 6860117"/>
              <a:gd name="connsiteY0" fmla="*/ 1725083 h 1790700"/>
              <a:gd name="connsiteX1" fmla="*/ 2631017 w 6860117"/>
              <a:gd name="connsiteY1" fmla="*/ 620183 h 1790700"/>
              <a:gd name="connsiteX2" fmla="*/ 6860117 w 6860117"/>
              <a:gd name="connsiteY2" fmla="*/ 10583 h 1790700"/>
              <a:gd name="connsiteX3" fmla="*/ 6860117 w 6860117"/>
              <a:gd name="connsiteY3" fmla="*/ 683683 h 1790700"/>
              <a:gd name="connsiteX4" fmla="*/ 2719917 w 6860117"/>
              <a:gd name="connsiteY4" fmla="*/ 1013883 h 1790700"/>
              <a:gd name="connsiteX5" fmla="*/ 14817 w 6860117"/>
              <a:gd name="connsiteY5" fmla="*/ 1725083 h 1790700"/>
              <a:gd name="connsiteX0" fmla="*/ 14817 w 6872817"/>
              <a:gd name="connsiteY0" fmla="*/ 1559983 h 1625600"/>
              <a:gd name="connsiteX1" fmla="*/ 2643717 w 6872817"/>
              <a:gd name="connsiteY1" fmla="*/ 620183 h 1625600"/>
              <a:gd name="connsiteX2" fmla="*/ 6872817 w 6872817"/>
              <a:gd name="connsiteY2" fmla="*/ 10583 h 1625600"/>
              <a:gd name="connsiteX3" fmla="*/ 6872817 w 6872817"/>
              <a:gd name="connsiteY3" fmla="*/ 683683 h 1625600"/>
              <a:gd name="connsiteX4" fmla="*/ 2732617 w 6872817"/>
              <a:gd name="connsiteY4" fmla="*/ 1013883 h 1625600"/>
              <a:gd name="connsiteX5" fmla="*/ 14817 w 6872817"/>
              <a:gd name="connsiteY5" fmla="*/ 1559983 h 1625600"/>
              <a:gd name="connsiteX0" fmla="*/ 0 w 6858000"/>
              <a:gd name="connsiteY0" fmla="*/ 1559983 h 1625600"/>
              <a:gd name="connsiteX1" fmla="*/ 2628900 w 6858000"/>
              <a:gd name="connsiteY1" fmla="*/ 620183 h 1625600"/>
              <a:gd name="connsiteX2" fmla="*/ 6858000 w 6858000"/>
              <a:gd name="connsiteY2" fmla="*/ 10583 h 1625600"/>
              <a:gd name="connsiteX3" fmla="*/ 6858000 w 6858000"/>
              <a:gd name="connsiteY3" fmla="*/ 683683 h 1625600"/>
              <a:gd name="connsiteX4" fmla="*/ 2717800 w 6858000"/>
              <a:gd name="connsiteY4" fmla="*/ 1013883 h 1625600"/>
              <a:gd name="connsiteX5" fmla="*/ 0 w 6858000"/>
              <a:gd name="connsiteY5" fmla="*/ 1559983 h 1625600"/>
              <a:gd name="connsiteX0" fmla="*/ 0 w 6858000"/>
              <a:gd name="connsiteY0" fmla="*/ 1559983 h 1568450"/>
              <a:gd name="connsiteX1" fmla="*/ 2628900 w 6858000"/>
              <a:gd name="connsiteY1" fmla="*/ 620183 h 1568450"/>
              <a:gd name="connsiteX2" fmla="*/ 6858000 w 6858000"/>
              <a:gd name="connsiteY2" fmla="*/ 10583 h 1568450"/>
              <a:gd name="connsiteX3" fmla="*/ 6858000 w 6858000"/>
              <a:gd name="connsiteY3" fmla="*/ 683683 h 1568450"/>
              <a:gd name="connsiteX4" fmla="*/ 2717800 w 6858000"/>
              <a:gd name="connsiteY4" fmla="*/ 1013883 h 1568450"/>
              <a:gd name="connsiteX5" fmla="*/ 0 w 6858000"/>
              <a:gd name="connsiteY5" fmla="*/ 1559983 h 1568450"/>
              <a:gd name="connsiteX0" fmla="*/ 0 w 6858000"/>
              <a:gd name="connsiteY0" fmla="*/ 1559983 h 1568450"/>
              <a:gd name="connsiteX1" fmla="*/ 2600648 w 6858000"/>
              <a:gd name="connsiteY1" fmla="*/ 580285 h 1568450"/>
              <a:gd name="connsiteX2" fmla="*/ 6858000 w 6858000"/>
              <a:gd name="connsiteY2" fmla="*/ 10583 h 1568450"/>
              <a:gd name="connsiteX3" fmla="*/ 6858000 w 6858000"/>
              <a:gd name="connsiteY3" fmla="*/ 683683 h 1568450"/>
              <a:gd name="connsiteX4" fmla="*/ 2717800 w 6858000"/>
              <a:gd name="connsiteY4" fmla="*/ 1013883 h 1568450"/>
              <a:gd name="connsiteX5" fmla="*/ 0 w 6858000"/>
              <a:gd name="connsiteY5" fmla="*/ 1559983 h 1568450"/>
              <a:gd name="connsiteX0" fmla="*/ 0 w 6858000"/>
              <a:gd name="connsiteY0" fmla="*/ 1559983 h 1568450"/>
              <a:gd name="connsiteX1" fmla="*/ 2600648 w 6858000"/>
              <a:gd name="connsiteY1" fmla="*/ 580285 h 1568450"/>
              <a:gd name="connsiteX2" fmla="*/ 6858000 w 6858000"/>
              <a:gd name="connsiteY2" fmla="*/ 10583 h 1568450"/>
              <a:gd name="connsiteX3" fmla="*/ 6858000 w 6858000"/>
              <a:gd name="connsiteY3" fmla="*/ 683683 h 1568450"/>
              <a:gd name="connsiteX4" fmla="*/ 2717800 w 6858000"/>
              <a:gd name="connsiteY4" fmla="*/ 981965 h 1568450"/>
              <a:gd name="connsiteX5" fmla="*/ 0 w 6858000"/>
              <a:gd name="connsiteY5" fmla="*/ 1559983 h 1568450"/>
              <a:gd name="connsiteX0" fmla="*/ 0 w 6858000"/>
              <a:gd name="connsiteY0" fmla="*/ 1450549 h 1459016"/>
              <a:gd name="connsiteX1" fmla="*/ 2600648 w 6858000"/>
              <a:gd name="connsiteY1" fmla="*/ 580285 h 1459016"/>
              <a:gd name="connsiteX2" fmla="*/ 6858000 w 6858000"/>
              <a:gd name="connsiteY2" fmla="*/ 10583 h 1459016"/>
              <a:gd name="connsiteX3" fmla="*/ 6858000 w 6858000"/>
              <a:gd name="connsiteY3" fmla="*/ 683683 h 1459016"/>
              <a:gd name="connsiteX4" fmla="*/ 2717800 w 6858000"/>
              <a:gd name="connsiteY4" fmla="*/ 981965 h 1459016"/>
              <a:gd name="connsiteX5" fmla="*/ 0 w 6858000"/>
              <a:gd name="connsiteY5" fmla="*/ 1450549 h 1459016"/>
              <a:gd name="connsiteX0" fmla="*/ 0 w 6886700"/>
              <a:gd name="connsiteY0" fmla="*/ 1304635 h 1313102"/>
              <a:gd name="connsiteX1" fmla="*/ 2629348 w 6886700"/>
              <a:gd name="connsiteY1" fmla="*/ 580285 h 1313102"/>
              <a:gd name="connsiteX2" fmla="*/ 6886700 w 6886700"/>
              <a:gd name="connsiteY2" fmla="*/ 10583 h 1313102"/>
              <a:gd name="connsiteX3" fmla="*/ 6886700 w 6886700"/>
              <a:gd name="connsiteY3" fmla="*/ 683683 h 1313102"/>
              <a:gd name="connsiteX4" fmla="*/ 2746500 w 6886700"/>
              <a:gd name="connsiteY4" fmla="*/ 981965 h 1313102"/>
              <a:gd name="connsiteX5" fmla="*/ 0 w 6886700"/>
              <a:gd name="connsiteY5" fmla="*/ 1304635 h 1313102"/>
              <a:gd name="connsiteX0" fmla="*/ 0 w 7259812"/>
              <a:gd name="connsiteY0" fmla="*/ 1450548 h 1459015"/>
              <a:gd name="connsiteX1" fmla="*/ 3002460 w 7259812"/>
              <a:gd name="connsiteY1" fmla="*/ 580285 h 1459015"/>
              <a:gd name="connsiteX2" fmla="*/ 7259812 w 7259812"/>
              <a:gd name="connsiteY2" fmla="*/ 10583 h 1459015"/>
              <a:gd name="connsiteX3" fmla="*/ 7259812 w 7259812"/>
              <a:gd name="connsiteY3" fmla="*/ 683683 h 1459015"/>
              <a:gd name="connsiteX4" fmla="*/ 3119612 w 7259812"/>
              <a:gd name="connsiteY4" fmla="*/ 981965 h 1459015"/>
              <a:gd name="connsiteX5" fmla="*/ 0 w 7259812"/>
              <a:gd name="connsiteY5" fmla="*/ 1450548 h 1459015"/>
              <a:gd name="connsiteX0" fmla="*/ 0 w 7259812"/>
              <a:gd name="connsiteY0" fmla="*/ 1474486 h 1482953"/>
              <a:gd name="connsiteX1" fmla="*/ 3002460 w 7259812"/>
              <a:gd name="connsiteY1" fmla="*/ 604223 h 1482953"/>
              <a:gd name="connsiteX2" fmla="*/ 7254383 w 7259812"/>
              <a:gd name="connsiteY2" fmla="*/ 10583 h 1482953"/>
              <a:gd name="connsiteX3" fmla="*/ 7259812 w 7259812"/>
              <a:gd name="connsiteY3" fmla="*/ 707621 h 1482953"/>
              <a:gd name="connsiteX4" fmla="*/ 3119612 w 7259812"/>
              <a:gd name="connsiteY4" fmla="*/ 1005903 h 1482953"/>
              <a:gd name="connsiteX5" fmla="*/ 0 w 7259812"/>
              <a:gd name="connsiteY5" fmla="*/ 1474486 h 1482953"/>
              <a:gd name="connsiteX0" fmla="*/ 0 w 7259812"/>
              <a:gd name="connsiteY0" fmla="*/ 1463903 h 1472370"/>
              <a:gd name="connsiteX1" fmla="*/ 3002460 w 7259812"/>
              <a:gd name="connsiteY1" fmla="*/ 593640 h 1472370"/>
              <a:gd name="connsiteX2" fmla="*/ 7254383 w 7259812"/>
              <a:gd name="connsiteY2" fmla="*/ 0 h 1472370"/>
              <a:gd name="connsiteX3" fmla="*/ 7259812 w 7259812"/>
              <a:gd name="connsiteY3" fmla="*/ 697038 h 1472370"/>
              <a:gd name="connsiteX4" fmla="*/ 3119612 w 7259812"/>
              <a:gd name="connsiteY4" fmla="*/ 995320 h 1472370"/>
              <a:gd name="connsiteX5" fmla="*/ 0 w 7259812"/>
              <a:gd name="connsiteY5" fmla="*/ 1463903 h 1472370"/>
              <a:gd name="connsiteX0" fmla="*/ 0 w 7259812"/>
              <a:gd name="connsiteY0" fmla="*/ 1463903 h 1472370"/>
              <a:gd name="connsiteX1" fmla="*/ 3002460 w 7259812"/>
              <a:gd name="connsiteY1" fmla="*/ 593640 h 1472370"/>
              <a:gd name="connsiteX2" fmla="*/ 7254383 w 7259812"/>
              <a:gd name="connsiteY2" fmla="*/ 0 h 1472370"/>
              <a:gd name="connsiteX3" fmla="*/ 7259812 w 7259812"/>
              <a:gd name="connsiteY3" fmla="*/ 697038 h 1472370"/>
              <a:gd name="connsiteX4" fmla="*/ 3119612 w 7259812"/>
              <a:gd name="connsiteY4" fmla="*/ 995320 h 1472370"/>
              <a:gd name="connsiteX5" fmla="*/ 0 w 7259812"/>
              <a:gd name="connsiteY5" fmla="*/ 1463903 h 1472370"/>
              <a:gd name="connsiteX0" fmla="*/ 0 w 7256193"/>
              <a:gd name="connsiteY0" fmla="*/ 1463903 h 1472370"/>
              <a:gd name="connsiteX1" fmla="*/ 3002460 w 7256193"/>
              <a:gd name="connsiteY1" fmla="*/ 593640 h 1472370"/>
              <a:gd name="connsiteX2" fmla="*/ 7254383 w 7256193"/>
              <a:gd name="connsiteY2" fmla="*/ 0 h 1472370"/>
              <a:gd name="connsiteX3" fmla="*/ 7246089 w 7256193"/>
              <a:gd name="connsiteY3" fmla="*/ 471918 h 1472370"/>
              <a:gd name="connsiteX4" fmla="*/ 3119612 w 7256193"/>
              <a:gd name="connsiteY4" fmla="*/ 995320 h 1472370"/>
              <a:gd name="connsiteX5" fmla="*/ 0 w 7256193"/>
              <a:gd name="connsiteY5" fmla="*/ 1463903 h 1472370"/>
              <a:gd name="connsiteX0" fmla="*/ 0 w 7273535"/>
              <a:gd name="connsiteY0" fmla="*/ 1463903 h 1472370"/>
              <a:gd name="connsiteX1" fmla="*/ 3002460 w 7273535"/>
              <a:gd name="connsiteY1" fmla="*/ 593640 h 1472370"/>
              <a:gd name="connsiteX2" fmla="*/ 7254383 w 7273535"/>
              <a:gd name="connsiteY2" fmla="*/ 0 h 1472370"/>
              <a:gd name="connsiteX3" fmla="*/ 7273535 w 7273535"/>
              <a:gd name="connsiteY3" fmla="*/ 497893 h 1472370"/>
              <a:gd name="connsiteX4" fmla="*/ 3119612 w 7273535"/>
              <a:gd name="connsiteY4" fmla="*/ 995320 h 1472370"/>
              <a:gd name="connsiteX5" fmla="*/ 0 w 7273535"/>
              <a:gd name="connsiteY5" fmla="*/ 1463903 h 1472370"/>
              <a:gd name="connsiteX0" fmla="*/ 0 w 7275390"/>
              <a:gd name="connsiteY0" fmla="*/ 1637072 h 1645539"/>
              <a:gd name="connsiteX1" fmla="*/ 3002460 w 7275390"/>
              <a:gd name="connsiteY1" fmla="*/ 766809 h 1645539"/>
              <a:gd name="connsiteX2" fmla="*/ 7273579 w 7275390"/>
              <a:gd name="connsiteY2" fmla="*/ 0 h 1645539"/>
              <a:gd name="connsiteX3" fmla="*/ 7273535 w 7275390"/>
              <a:gd name="connsiteY3" fmla="*/ 671062 h 1645539"/>
              <a:gd name="connsiteX4" fmla="*/ 3119612 w 7275390"/>
              <a:gd name="connsiteY4" fmla="*/ 1168489 h 1645539"/>
              <a:gd name="connsiteX5" fmla="*/ 0 w 7275390"/>
              <a:gd name="connsiteY5" fmla="*/ 1637072 h 1645539"/>
              <a:gd name="connsiteX0" fmla="*/ 0 w 7275388"/>
              <a:gd name="connsiteY0" fmla="*/ 1637072 h 1645539"/>
              <a:gd name="connsiteX1" fmla="*/ 3002460 w 7275388"/>
              <a:gd name="connsiteY1" fmla="*/ 766809 h 1645539"/>
              <a:gd name="connsiteX2" fmla="*/ 7273579 w 7275388"/>
              <a:gd name="connsiteY2" fmla="*/ 0 h 1645539"/>
              <a:gd name="connsiteX3" fmla="*/ 7273535 w 7275388"/>
              <a:gd name="connsiteY3" fmla="*/ 671062 h 1645539"/>
              <a:gd name="connsiteX4" fmla="*/ 3445951 w 7275388"/>
              <a:gd name="connsiteY4" fmla="*/ 1041499 h 1645539"/>
              <a:gd name="connsiteX5" fmla="*/ 0 w 7275388"/>
              <a:gd name="connsiteY5" fmla="*/ 1637072 h 1645539"/>
              <a:gd name="connsiteX0" fmla="*/ 0 w 7275390"/>
              <a:gd name="connsiteY0" fmla="*/ 1637072 h 1645539"/>
              <a:gd name="connsiteX1" fmla="*/ 3002460 w 7275390"/>
              <a:gd name="connsiteY1" fmla="*/ 766809 h 1645539"/>
              <a:gd name="connsiteX2" fmla="*/ 7273579 w 7275390"/>
              <a:gd name="connsiteY2" fmla="*/ 0 h 1645539"/>
              <a:gd name="connsiteX3" fmla="*/ 7235142 w 7275390"/>
              <a:gd name="connsiteY3" fmla="*/ 503666 h 1645539"/>
              <a:gd name="connsiteX4" fmla="*/ 3445951 w 7275390"/>
              <a:gd name="connsiteY4" fmla="*/ 1041499 h 1645539"/>
              <a:gd name="connsiteX5" fmla="*/ 0 w 7275390"/>
              <a:gd name="connsiteY5" fmla="*/ 1637072 h 1645539"/>
              <a:gd name="connsiteX0" fmla="*/ 0 w 7275388"/>
              <a:gd name="connsiteY0" fmla="*/ 1637072 h 1645539"/>
              <a:gd name="connsiteX1" fmla="*/ 3002460 w 7275388"/>
              <a:gd name="connsiteY1" fmla="*/ 766809 h 1645539"/>
              <a:gd name="connsiteX2" fmla="*/ 7273579 w 7275388"/>
              <a:gd name="connsiteY2" fmla="*/ 0 h 1645539"/>
              <a:gd name="connsiteX3" fmla="*/ 7235142 w 7275388"/>
              <a:gd name="connsiteY3" fmla="*/ 503666 h 1645539"/>
              <a:gd name="connsiteX4" fmla="*/ 3138809 w 7275388"/>
              <a:gd name="connsiteY4" fmla="*/ 1001093 h 1645539"/>
              <a:gd name="connsiteX5" fmla="*/ 0 w 7275388"/>
              <a:gd name="connsiteY5" fmla="*/ 1637072 h 1645539"/>
              <a:gd name="connsiteX0" fmla="*/ 0 w 7275390"/>
              <a:gd name="connsiteY0" fmla="*/ 1637072 h 1645539"/>
              <a:gd name="connsiteX1" fmla="*/ 3002460 w 7275390"/>
              <a:gd name="connsiteY1" fmla="*/ 766809 h 1645539"/>
              <a:gd name="connsiteX2" fmla="*/ 7273579 w 7275390"/>
              <a:gd name="connsiteY2" fmla="*/ 0 h 1645539"/>
              <a:gd name="connsiteX3" fmla="*/ 7235142 w 7275390"/>
              <a:gd name="connsiteY3" fmla="*/ 434398 h 1645539"/>
              <a:gd name="connsiteX4" fmla="*/ 3138809 w 7275390"/>
              <a:gd name="connsiteY4" fmla="*/ 1001093 h 1645539"/>
              <a:gd name="connsiteX5" fmla="*/ 0 w 7275390"/>
              <a:gd name="connsiteY5" fmla="*/ 1637072 h 1645539"/>
              <a:gd name="connsiteX0" fmla="*/ 0 w 6968246"/>
              <a:gd name="connsiteY0" fmla="*/ 1617281 h 1625748"/>
              <a:gd name="connsiteX1" fmla="*/ 2695317 w 6968246"/>
              <a:gd name="connsiteY1" fmla="*/ 766809 h 1625748"/>
              <a:gd name="connsiteX2" fmla="*/ 6966436 w 6968246"/>
              <a:gd name="connsiteY2" fmla="*/ 0 h 1625748"/>
              <a:gd name="connsiteX3" fmla="*/ 6927999 w 6968246"/>
              <a:gd name="connsiteY3" fmla="*/ 434398 h 1625748"/>
              <a:gd name="connsiteX4" fmla="*/ 2831666 w 6968246"/>
              <a:gd name="connsiteY4" fmla="*/ 1001093 h 1625748"/>
              <a:gd name="connsiteX5" fmla="*/ 0 w 6968246"/>
              <a:gd name="connsiteY5" fmla="*/ 1617281 h 1625748"/>
              <a:gd name="connsiteX0" fmla="*/ 0 w 6814675"/>
              <a:gd name="connsiteY0" fmla="*/ 1617281 h 1625748"/>
              <a:gd name="connsiteX1" fmla="*/ 2541746 w 6814675"/>
              <a:gd name="connsiteY1" fmla="*/ 766809 h 1625748"/>
              <a:gd name="connsiteX2" fmla="*/ 6812865 w 6814675"/>
              <a:gd name="connsiteY2" fmla="*/ 0 h 1625748"/>
              <a:gd name="connsiteX3" fmla="*/ 6774428 w 6814675"/>
              <a:gd name="connsiteY3" fmla="*/ 434398 h 1625748"/>
              <a:gd name="connsiteX4" fmla="*/ 2678095 w 6814675"/>
              <a:gd name="connsiteY4" fmla="*/ 1001093 h 1625748"/>
              <a:gd name="connsiteX5" fmla="*/ 0 w 6814675"/>
              <a:gd name="connsiteY5" fmla="*/ 1617281 h 1625748"/>
              <a:gd name="connsiteX0" fmla="*/ 0 w 6440629"/>
              <a:gd name="connsiteY0" fmla="*/ 526845 h 1016501"/>
              <a:gd name="connsiteX1" fmla="*/ 2167700 w 6440629"/>
              <a:gd name="connsiteY1" fmla="*/ 766809 h 1016501"/>
              <a:gd name="connsiteX2" fmla="*/ 6438819 w 6440629"/>
              <a:gd name="connsiteY2" fmla="*/ 0 h 1016501"/>
              <a:gd name="connsiteX3" fmla="*/ 6400382 w 6440629"/>
              <a:gd name="connsiteY3" fmla="*/ 434398 h 1016501"/>
              <a:gd name="connsiteX4" fmla="*/ 2304049 w 6440629"/>
              <a:gd name="connsiteY4" fmla="*/ 1001093 h 1016501"/>
              <a:gd name="connsiteX5" fmla="*/ 0 w 6440629"/>
              <a:gd name="connsiteY5" fmla="*/ 526845 h 1016501"/>
              <a:gd name="connsiteX0" fmla="*/ 0 w 6440629"/>
              <a:gd name="connsiteY0" fmla="*/ 526845 h 1441918"/>
              <a:gd name="connsiteX1" fmla="*/ 2167700 w 6440629"/>
              <a:gd name="connsiteY1" fmla="*/ 766809 h 1441918"/>
              <a:gd name="connsiteX2" fmla="*/ 6438819 w 6440629"/>
              <a:gd name="connsiteY2" fmla="*/ 0 h 1441918"/>
              <a:gd name="connsiteX3" fmla="*/ 6400382 w 6440629"/>
              <a:gd name="connsiteY3" fmla="*/ 434398 h 1441918"/>
              <a:gd name="connsiteX4" fmla="*/ 2232802 w 6440629"/>
              <a:gd name="connsiteY4" fmla="*/ 1426510 h 1441918"/>
              <a:gd name="connsiteX5" fmla="*/ 0 w 6440629"/>
              <a:gd name="connsiteY5" fmla="*/ 526845 h 1441918"/>
              <a:gd name="connsiteX0" fmla="*/ 0 w 6440629"/>
              <a:gd name="connsiteY0" fmla="*/ 526845 h 1441918"/>
              <a:gd name="connsiteX1" fmla="*/ 2203323 w 6440629"/>
              <a:gd name="connsiteY1" fmla="*/ 1109099 h 1441918"/>
              <a:gd name="connsiteX2" fmla="*/ 6438819 w 6440629"/>
              <a:gd name="connsiteY2" fmla="*/ 0 h 1441918"/>
              <a:gd name="connsiteX3" fmla="*/ 6400382 w 6440629"/>
              <a:gd name="connsiteY3" fmla="*/ 434398 h 1441918"/>
              <a:gd name="connsiteX4" fmla="*/ 2232802 w 6440629"/>
              <a:gd name="connsiteY4" fmla="*/ 1426510 h 1441918"/>
              <a:gd name="connsiteX5" fmla="*/ 0 w 6440629"/>
              <a:gd name="connsiteY5" fmla="*/ 526845 h 1441918"/>
              <a:gd name="connsiteX0" fmla="*/ 0 w 6440629"/>
              <a:gd name="connsiteY0" fmla="*/ 526845 h 1441918"/>
              <a:gd name="connsiteX1" fmla="*/ 2203323 w 6440629"/>
              <a:gd name="connsiteY1" fmla="*/ 1109099 h 1441918"/>
              <a:gd name="connsiteX2" fmla="*/ 3900761 w 6440629"/>
              <a:gd name="connsiteY2" fmla="*/ 546424 h 1441918"/>
              <a:gd name="connsiteX3" fmla="*/ 6438819 w 6440629"/>
              <a:gd name="connsiteY3" fmla="*/ 0 h 1441918"/>
              <a:gd name="connsiteX4" fmla="*/ 6400382 w 6440629"/>
              <a:gd name="connsiteY4" fmla="*/ 434398 h 1441918"/>
              <a:gd name="connsiteX5" fmla="*/ 2232802 w 6440629"/>
              <a:gd name="connsiteY5" fmla="*/ 1426510 h 1441918"/>
              <a:gd name="connsiteX6" fmla="*/ 0 w 6440629"/>
              <a:gd name="connsiteY6" fmla="*/ 526845 h 1441918"/>
              <a:gd name="connsiteX0" fmla="*/ 0 w 6440629"/>
              <a:gd name="connsiteY0" fmla="*/ 526845 h 1431476"/>
              <a:gd name="connsiteX1" fmla="*/ 2203323 w 6440629"/>
              <a:gd name="connsiteY1" fmla="*/ 1109099 h 1431476"/>
              <a:gd name="connsiteX2" fmla="*/ 3900761 w 6440629"/>
              <a:gd name="connsiteY2" fmla="*/ 546424 h 1431476"/>
              <a:gd name="connsiteX3" fmla="*/ 6438819 w 6440629"/>
              <a:gd name="connsiteY3" fmla="*/ 0 h 1431476"/>
              <a:gd name="connsiteX4" fmla="*/ 6427100 w 6440629"/>
              <a:gd name="connsiteY4" fmla="*/ 556644 h 1431476"/>
              <a:gd name="connsiteX5" fmla="*/ 2232802 w 6440629"/>
              <a:gd name="connsiteY5" fmla="*/ 1426510 h 1431476"/>
              <a:gd name="connsiteX6" fmla="*/ 0 w 6440629"/>
              <a:gd name="connsiteY6" fmla="*/ 526845 h 1431476"/>
              <a:gd name="connsiteX0" fmla="*/ 0 w 6440629"/>
              <a:gd name="connsiteY0" fmla="*/ 526845 h 1431476"/>
              <a:gd name="connsiteX1" fmla="*/ 2203323 w 6440629"/>
              <a:gd name="connsiteY1" fmla="*/ 1109099 h 1431476"/>
              <a:gd name="connsiteX2" fmla="*/ 3980914 w 6440629"/>
              <a:gd name="connsiteY2" fmla="*/ 575763 h 1431476"/>
              <a:gd name="connsiteX3" fmla="*/ 6438819 w 6440629"/>
              <a:gd name="connsiteY3" fmla="*/ 0 h 1431476"/>
              <a:gd name="connsiteX4" fmla="*/ 6427100 w 6440629"/>
              <a:gd name="connsiteY4" fmla="*/ 556644 h 1431476"/>
              <a:gd name="connsiteX5" fmla="*/ 2232802 w 6440629"/>
              <a:gd name="connsiteY5" fmla="*/ 1426510 h 1431476"/>
              <a:gd name="connsiteX6" fmla="*/ 0 w 6440629"/>
              <a:gd name="connsiteY6" fmla="*/ 526845 h 1431476"/>
              <a:gd name="connsiteX0" fmla="*/ 0 w 6431722"/>
              <a:gd name="connsiteY0" fmla="*/ 565964 h 1470595"/>
              <a:gd name="connsiteX1" fmla="*/ 2203323 w 6431722"/>
              <a:gd name="connsiteY1" fmla="*/ 1148218 h 1470595"/>
              <a:gd name="connsiteX2" fmla="*/ 3980914 w 6431722"/>
              <a:gd name="connsiteY2" fmla="*/ 614882 h 1470595"/>
              <a:gd name="connsiteX3" fmla="*/ 6429912 w 6431722"/>
              <a:gd name="connsiteY3" fmla="*/ 0 h 1470595"/>
              <a:gd name="connsiteX4" fmla="*/ 6427100 w 6431722"/>
              <a:gd name="connsiteY4" fmla="*/ 595763 h 1470595"/>
              <a:gd name="connsiteX5" fmla="*/ 2232802 w 6431722"/>
              <a:gd name="connsiteY5" fmla="*/ 1465629 h 1470595"/>
              <a:gd name="connsiteX6" fmla="*/ 0 w 6431722"/>
              <a:gd name="connsiteY6" fmla="*/ 565964 h 1470595"/>
              <a:gd name="connsiteX0" fmla="*/ 0 w 6427100"/>
              <a:gd name="connsiteY0" fmla="*/ 683320 h 1587951"/>
              <a:gd name="connsiteX1" fmla="*/ 2203323 w 6427100"/>
              <a:gd name="connsiteY1" fmla="*/ 1265574 h 1587951"/>
              <a:gd name="connsiteX2" fmla="*/ 3980914 w 6427100"/>
              <a:gd name="connsiteY2" fmla="*/ 732238 h 1587951"/>
              <a:gd name="connsiteX3" fmla="*/ 6367570 w 6427100"/>
              <a:gd name="connsiteY3" fmla="*/ 0 h 1587951"/>
              <a:gd name="connsiteX4" fmla="*/ 6427100 w 6427100"/>
              <a:gd name="connsiteY4" fmla="*/ 713119 h 1587951"/>
              <a:gd name="connsiteX5" fmla="*/ 2232802 w 6427100"/>
              <a:gd name="connsiteY5" fmla="*/ 1582985 h 1587951"/>
              <a:gd name="connsiteX6" fmla="*/ 0 w 6427100"/>
              <a:gd name="connsiteY6" fmla="*/ 683320 h 1587951"/>
              <a:gd name="connsiteX0" fmla="*/ 0 w 6391477"/>
              <a:gd name="connsiteY0" fmla="*/ 683320 h 1612247"/>
              <a:gd name="connsiteX1" fmla="*/ 2203323 w 6391477"/>
              <a:gd name="connsiteY1" fmla="*/ 1265574 h 1612247"/>
              <a:gd name="connsiteX2" fmla="*/ 3980914 w 6391477"/>
              <a:gd name="connsiteY2" fmla="*/ 732238 h 1612247"/>
              <a:gd name="connsiteX3" fmla="*/ 6367570 w 6391477"/>
              <a:gd name="connsiteY3" fmla="*/ 0 h 1612247"/>
              <a:gd name="connsiteX4" fmla="*/ 6391477 w 6391477"/>
              <a:gd name="connsiteY4" fmla="*/ 507746 h 1612247"/>
              <a:gd name="connsiteX5" fmla="*/ 2232802 w 6391477"/>
              <a:gd name="connsiteY5" fmla="*/ 1582985 h 1612247"/>
              <a:gd name="connsiteX6" fmla="*/ 0 w 6391477"/>
              <a:gd name="connsiteY6" fmla="*/ 683320 h 161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1477" h="1612247">
                <a:moveTo>
                  <a:pt x="0" y="683320"/>
                </a:moveTo>
                <a:cubicBezTo>
                  <a:pt x="66145" y="617703"/>
                  <a:pt x="1130187" y="1353382"/>
                  <a:pt x="2203323" y="1265574"/>
                </a:cubicBezTo>
                <a:cubicBezTo>
                  <a:pt x="2875715" y="1286767"/>
                  <a:pt x="3286873" y="943167"/>
                  <a:pt x="3980914" y="732238"/>
                </a:cubicBezTo>
                <a:cubicBezTo>
                  <a:pt x="4674955" y="521309"/>
                  <a:pt x="5973231" y="36600"/>
                  <a:pt x="6367570" y="0"/>
                </a:cubicBezTo>
                <a:cubicBezTo>
                  <a:pt x="6369380" y="232346"/>
                  <a:pt x="6389667" y="275400"/>
                  <a:pt x="6391477" y="507746"/>
                </a:cubicBezTo>
                <a:cubicBezTo>
                  <a:pt x="5714144" y="497163"/>
                  <a:pt x="3298048" y="1553723"/>
                  <a:pt x="2232802" y="1582985"/>
                </a:cubicBezTo>
                <a:cubicBezTo>
                  <a:pt x="1167556" y="1612247"/>
                  <a:pt x="91017" y="691787"/>
                  <a:pt x="0" y="683320"/>
                </a:cubicBezTo>
                <a:close/>
              </a:path>
            </a:pathLst>
          </a:custGeom>
          <a:gradFill flip="none" rotWithShape="1">
            <a:gsLst>
              <a:gs pos="0">
                <a:srgbClr val="264161">
                  <a:lumMod val="60000"/>
                  <a:lumOff val="40000"/>
                </a:srgbClr>
              </a:gs>
              <a:gs pos="50000">
                <a:srgbClr val="264161">
                  <a:lumMod val="60000"/>
                  <a:lumOff val="40000"/>
                </a:srgbClr>
              </a:gs>
              <a:gs pos="100000">
                <a:srgbClr val="264161">
                  <a:lumMod val="60000"/>
                  <a:lumOff val="4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defTabSz="889000">
              <a:defRPr/>
            </a:pPr>
            <a:endParaRPr lang="ru-RU" sz="1200" kern="0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cxnSp>
        <p:nvCxnSpPr>
          <p:cNvPr id="31" name="Straight Arrow Connector 82"/>
          <p:cNvCxnSpPr/>
          <p:nvPr>
            <p:custDataLst>
              <p:tags r:id="rId4"/>
            </p:custDataLst>
          </p:nvPr>
        </p:nvCxnSpPr>
        <p:spPr bwMode="auto">
          <a:xfrm>
            <a:off x="282714" y="6235724"/>
            <a:ext cx="8606117" cy="1588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med" len="med"/>
            <a:tailEnd type="arrow" w="lg" len="lg"/>
          </a:ln>
          <a:effectLst/>
        </p:spPr>
      </p:cxnSp>
      <p:sp>
        <p:nvSpPr>
          <p:cNvPr id="32" name="Rectangle 84"/>
          <p:cNvSpPr/>
          <p:nvPr>
            <p:custDataLst>
              <p:tags r:id="rId5"/>
            </p:custDataLst>
          </p:nvPr>
        </p:nvSpPr>
        <p:spPr bwMode="auto">
          <a:xfrm rot="10800000">
            <a:off x="2195736" y="3573016"/>
            <a:ext cx="1575278" cy="10995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rot="10800000" wrap="square" lIns="45720" tIns="45720" rIns="45720" bIns="45720" anchor="ctr"/>
          <a:lstStyle/>
          <a:p>
            <a:pPr algn="ctr" defTabSz="889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274"/>
              </a:buClr>
              <a:defRPr/>
            </a:pPr>
            <a:r>
              <a:rPr lang="ru-RU" sz="1200" b="1" dirty="0">
                <a:solidFill>
                  <a:srgbClr val="414142">
                    <a:lumMod val="50000"/>
                  </a:srgbClr>
                </a:solidFill>
                <a:cs typeface="Arial" pitchFamily="34" charset="0"/>
              </a:rPr>
              <a:t>Выживание в новых условиях</a:t>
            </a:r>
          </a:p>
        </p:txBody>
      </p:sp>
      <p:sp>
        <p:nvSpPr>
          <p:cNvPr id="33" name="Rectangle 85"/>
          <p:cNvSpPr/>
          <p:nvPr>
            <p:custDataLst>
              <p:tags r:id="rId6"/>
            </p:custDataLst>
          </p:nvPr>
        </p:nvSpPr>
        <p:spPr bwMode="auto">
          <a:xfrm rot="10800000">
            <a:off x="5765864" y="1807651"/>
            <a:ext cx="1575278" cy="10995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rot="10800000" wrap="square" lIns="45720" tIns="45720" rIns="45720" bIns="45720" anchor="ctr"/>
          <a:lstStyle/>
          <a:p>
            <a:pPr algn="ctr" defTabSz="889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274"/>
              </a:buClr>
              <a:defRPr/>
            </a:pPr>
            <a:r>
              <a:rPr lang="ru-RU" sz="1200" b="1" dirty="0">
                <a:solidFill>
                  <a:srgbClr val="414142">
                    <a:lumMod val="50000"/>
                  </a:srgbClr>
                </a:solidFill>
                <a:cs typeface="Arial" pitchFamily="34" charset="0"/>
              </a:rPr>
              <a:t>Управляемый прорыв</a:t>
            </a:r>
          </a:p>
        </p:txBody>
      </p:sp>
      <p:sp>
        <p:nvSpPr>
          <p:cNvPr id="34" name="Rectangle 87"/>
          <p:cNvSpPr/>
          <p:nvPr>
            <p:custDataLst>
              <p:tags r:id="rId7"/>
            </p:custDataLst>
          </p:nvPr>
        </p:nvSpPr>
        <p:spPr bwMode="auto">
          <a:xfrm rot="10800000">
            <a:off x="4055806" y="2763001"/>
            <a:ext cx="1575278" cy="10995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rot="10800000" wrap="square" lIns="45720" tIns="45720" rIns="45720" bIns="45720" anchor="ctr"/>
          <a:lstStyle/>
          <a:p>
            <a:pPr algn="ctr" defTabSz="889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274"/>
              </a:buClr>
              <a:defRPr/>
            </a:pPr>
            <a:r>
              <a:rPr lang="ru-RU" sz="1200" b="1" dirty="0">
                <a:solidFill>
                  <a:srgbClr val="414142">
                    <a:lumMod val="50000"/>
                  </a:srgbClr>
                </a:solidFill>
                <a:cs typeface="Arial" pitchFamily="34" charset="0"/>
              </a:rPr>
              <a:t>Создание условий для роста</a:t>
            </a:r>
          </a:p>
        </p:txBody>
      </p:sp>
      <p:sp>
        <p:nvSpPr>
          <p:cNvPr id="35" name="Rectangle 8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2844" y="3952443"/>
            <a:ext cx="1613656" cy="108236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45720" rIns="45720" anchor="t"/>
          <a:lstStyle/>
          <a:p>
            <a:pPr marL="182563" lvl="1" indent="-182563" fontAlgn="base">
              <a:spcBef>
                <a:spcPts val="300"/>
              </a:spcBef>
              <a:spcAft>
                <a:spcPct val="0"/>
              </a:spcAft>
              <a:buClr>
                <a:srgbClr val="414142"/>
              </a:buClr>
              <a:buFont typeface="Wingdings" pitchFamily="2" charset="2"/>
              <a:buChar char="§"/>
              <a:tabLst>
                <a:tab pos="182563" algn="l"/>
                <a:tab pos="355600" algn="l"/>
              </a:tabLst>
            </a:pPr>
            <a:r>
              <a:rPr lang="ru-RU" sz="1200" dirty="0">
                <a:solidFill>
                  <a:srgbClr val="414142">
                    <a:lumMod val="50000"/>
                  </a:srgbClr>
                </a:solidFill>
                <a:cs typeface="Arial" pitchFamily="34" charset="0"/>
              </a:rPr>
              <a:t>Технологическое лидерство</a:t>
            </a:r>
            <a:endParaRPr lang="en-US" sz="1200" dirty="0">
              <a:solidFill>
                <a:srgbClr val="414142">
                  <a:lumMod val="50000"/>
                </a:srgbClr>
              </a:solidFill>
              <a:cs typeface="Arial" pitchFamily="34" charset="0"/>
            </a:endParaRPr>
          </a:p>
          <a:p>
            <a:pPr marL="182563" lvl="1" indent="-182563" fontAlgn="base">
              <a:spcBef>
                <a:spcPts val="300"/>
              </a:spcBef>
              <a:spcAft>
                <a:spcPct val="0"/>
              </a:spcAft>
              <a:buClr>
                <a:srgbClr val="414142"/>
              </a:buClr>
              <a:buFont typeface="Wingdings" pitchFamily="2" charset="2"/>
              <a:buChar char="§"/>
              <a:tabLst>
                <a:tab pos="182563" algn="l"/>
                <a:tab pos="355600" algn="l"/>
              </a:tabLst>
            </a:pPr>
            <a:r>
              <a:rPr lang="ru-RU" sz="1200" dirty="0">
                <a:solidFill>
                  <a:srgbClr val="414142">
                    <a:lumMod val="50000"/>
                  </a:srgbClr>
                </a:solidFill>
                <a:cs typeface="Arial" pitchFamily="34" charset="0"/>
              </a:rPr>
              <a:t>Развитие в системе плановой экономики</a:t>
            </a:r>
          </a:p>
        </p:txBody>
      </p:sp>
      <p:sp>
        <p:nvSpPr>
          <p:cNvPr id="37" name="Rectangle 9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99645" y="4666933"/>
            <a:ext cx="1686869" cy="10366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45720" rIns="45720" anchor="t"/>
          <a:lstStyle/>
          <a:p>
            <a:pPr marL="182563" lvl="1" indent="-182563" fontAlgn="base">
              <a:spcBef>
                <a:spcPts val="300"/>
              </a:spcBef>
              <a:spcAft>
                <a:spcPct val="0"/>
              </a:spcAft>
              <a:buClr>
                <a:srgbClr val="414142"/>
              </a:buClr>
              <a:buFont typeface="Wingdings" pitchFamily="2" charset="2"/>
              <a:buChar char="§"/>
              <a:tabLst>
                <a:tab pos="182563" algn="l"/>
                <a:tab pos="355600" algn="l"/>
              </a:tabLst>
            </a:pPr>
            <a:r>
              <a:rPr lang="ru-RU" sz="1200" dirty="0">
                <a:solidFill>
                  <a:srgbClr val="414142">
                    <a:lumMod val="50000"/>
                  </a:srgbClr>
                </a:solidFill>
                <a:cs typeface="Arial" pitchFamily="34" charset="0"/>
              </a:rPr>
              <a:t>Осознание необходимости перемен после шокового воздействия</a:t>
            </a:r>
          </a:p>
          <a:p>
            <a:pPr marL="182563" lvl="1" indent="-182563" fontAlgn="base">
              <a:spcBef>
                <a:spcPts val="300"/>
              </a:spcBef>
              <a:spcAft>
                <a:spcPct val="0"/>
              </a:spcAft>
              <a:buClr>
                <a:srgbClr val="414142"/>
              </a:buClr>
              <a:buFont typeface="Wingdings" pitchFamily="2" charset="2"/>
              <a:buChar char="§"/>
              <a:tabLst>
                <a:tab pos="182563" algn="l"/>
                <a:tab pos="355600" algn="l"/>
              </a:tabLst>
            </a:pPr>
            <a:r>
              <a:rPr lang="ru-RU" sz="1200" dirty="0">
                <a:solidFill>
                  <a:srgbClr val="414142">
                    <a:lumMod val="50000"/>
                  </a:srgbClr>
                </a:solidFill>
                <a:cs typeface="Arial" pitchFamily="34" charset="0"/>
              </a:rPr>
              <a:t>Постановка задач</a:t>
            </a:r>
          </a:p>
          <a:p>
            <a:pPr marL="287338" lvl="1" indent="-174625" fontAlgn="base">
              <a:spcBef>
                <a:spcPts val="300"/>
              </a:spcBef>
              <a:spcAft>
                <a:spcPct val="0"/>
              </a:spcAft>
              <a:buClr>
                <a:srgbClr val="414142"/>
              </a:buClr>
              <a:buFont typeface="Wingdings" pitchFamily="2" charset="2"/>
              <a:buChar char="§"/>
            </a:pPr>
            <a:endParaRPr lang="ru-RU" sz="1200" dirty="0">
              <a:solidFill>
                <a:srgbClr val="414142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38" name="Oval 30"/>
          <p:cNvSpPr/>
          <p:nvPr>
            <p:custDataLst>
              <p:tags r:id="rId10"/>
            </p:custDataLst>
          </p:nvPr>
        </p:nvSpPr>
        <p:spPr bwMode="auto">
          <a:xfrm>
            <a:off x="7427041" y="1180245"/>
            <a:ext cx="1669075" cy="1345241"/>
          </a:xfrm>
          <a:prstGeom prst="ellipse">
            <a:avLst/>
          </a:prstGeom>
          <a:solidFill>
            <a:srgbClr val="3457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algn="ctr" defTabSz="889000">
              <a:defRPr/>
            </a:pPr>
            <a:endParaRPr lang="ru-RU" sz="1400" b="1" kern="0" dirty="0">
              <a:solidFill>
                <a:srgbClr val="FFFFFF"/>
              </a:solidFill>
              <a:cs typeface="Arial"/>
            </a:endParaRPr>
          </a:p>
          <a:p>
            <a:pPr algn="ctr" defTabSz="889000">
              <a:defRPr/>
            </a:pPr>
            <a:endParaRPr lang="ru-RU" sz="1400" b="1" kern="0" dirty="0">
              <a:solidFill>
                <a:srgbClr val="FFFFFF"/>
              </a:solidFill>
              <a:cs typeface="Arial"/>
            </a:endParaRPr>
          </a:p>
          <a:p>
            <a:pPr algn="ctr" defTabSz="889000">
              <a:defRPr/>
            </a:pPr>
            <a:r>
              <a:rPr lang="ru-RU" sz="1400" b="1" kern="0" dirty="0">
                <a:solidFill>
                  <a:srgbClr val="FFFFFF"/>
                </a:solidFill>
                <a:cs typeface="Arial"/>
              </a:rPr>
              <a:t>Глобальный </a:t>
            </a:r>
          </a:p>
          <a:p>
            <a:pPr algn="ctr" defTabSz="889000">
              <a:defRPr/>
            </a:pPr>
            <a:r>
              <a:rPr lang="ru-RU" sz="1400" b="1" kern="0" dirty="0">
                <a:solidFill>
                  <a:srgbClr val="FFFFFF"/>
                </a:solidFill>
                <a:cs typeface="Arial"/>
              </a:rPr>
              <a:t>технологический </a:t>
            </a:r>
          </a:p>
          <a:p>
            <a:pPr algn="ctr" defTabSz="889000">
              <a:defRPr/>
            </a:pPr>
            <a:r>
              <a:rPr lang="ru-RU" sz="1400" b="1" kern="0" dirty="0">
                <a:solidFill>
                  <a:srgbClr val="FFFFFF"/>
                </a:solidFill>
                <a:cs typeface="Arial"/>
              </a:rPr>
              <a:t>лидер</a:t>
            </a:r>
          </a:p>
        </p:txBody>
      </p:sp>
      <p:sp>
        <p:nvSpPr>
          <p:cNvPr id="39" name="Rectangle 98"/>
          <p:cNvSpPr/>
          <p:nvPr>
            <p:custDataLst>
              <p:tags r:id="rId11"/>
            </p:custDataLst>
          </p:nvPr>
        </p:nvSpPr>
        <p:spPr bwMode="auto">
          <a:xfrm>
            <a:off x="412304" y="5957001"/>
            <a:ext cx="1074737" cy="2460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 defTabSz="889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dirty="0">
                <a:solidFill>
                  <a:srgbClr val="414142"/>
                </a:solidFill>
                <a:cs typeface="Arial" pitchFamily="34" charset="0"/>
              </a:rPr>
              <a:t>до 1993</a:t>
            </a:r>
          </a:p>
        </p:txBody>
      </p:sp>
      <p:sp>
        <p:nvSpPr>
          <p:cNvPr id="40" name="Rectangle 99"/>
          <p:cNvSpPr/>
          <p:nvPr>
            <p:custDataLst>
              <p:tags r:id="rId12"/>
            </p:custDataLst>
          </p:nvPr>
        </p:nvSpPr>
        <p:spPr bwMode="auto">
          <a:xfrm>
            <a:off x="2367598" y="5957001"/>
            <a:ext cx="1350963" cy="2349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 defTabSz="889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dirty="0">
                <a:solidFill>
                  <a:srgbClr val="414142"/>
                </a:solidFill>
                <a:cs typeface="Arial" pitchFamily="34" charset="0"/>
              </a:rPr>
              <a:t>1993 – 2006</a:t>
            </a:r>
          </a:p>
        </p:txBody>
      </p:sp>
      <p:sp>
        <p:nvSpPr>
          <p:cNvPr id="41" name="Rectangle 100"/>
          <p:cNvSpPr/>
          <p:nvPr>
            <p:custDataLst>
              <p:tags r:id="rId13"/>
            </p:custDataLst>
          </p:nvPr>
        </p:nvSpPr>
        <p:spPr bwMode="auto">
          <a:xfrm>
            <a:off x="4253903" y="5957001"/>
            <a:ext cx="1349375" cy="2349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 defTabSz="889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dirty="0">
                <a:solidFill>
                  <a:srgbClr val="414142"/>
                </a:solidFill>
                <a:cs typeface="Arial" pitchFamily="34" charset="0"/>
              </a:rPr>
              <a:t>2006 – 2011</a:t>
            </a:r>
          </a:p>
        </p:txBody>
      </p:sp>
      <p:sp>
        <p:nvSpPr>
          <p:cNvPr id="42" name="Rectangle 101"/>
          <p:cNvSpPr/>
          <p:nvPr>
            <p:custDataLst>
              <p:tags r:id="rId14"/>
            </p:custDataLst>
          </p:nvPr>
        </p:nvSpPr>
        <p:spPr bwMode="auto">
          <a:xfrm>
            <a:off x="5878816" y="5957001"/>
            <a:ext cx="1349375" cy="2349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 defTabSz="889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dirty="0">
                <a:solidFill>
                  <a:srgbClr val="414142"/>
                </a:solidFill>
                <a:cs typeface="Arial" pitchFamily="34" charset="0"/>
              </a:rPr>
              <a:t>2011 и далее</a:t>
            </a:r>
          </a:p>
        </p:txBody>
      </p:sp>
      <p:pic>
        <p:nvPicPr>
          <p:cNvPr id="43" name="Picture 10" descr="http://t0.gstatic.com/images?q=tbn:ANd9GcTZB0U4XAqkX1Uq0pO3U230o105pnRxKG5COih5MLj6G54mdha9bg"/>
          <p:cNvPicPr>
            <a:picLocks noChangeAspect="1" noChangeArrowheads="1"/>
          </p:cNvPicPr>
          <p:nvPr/>
        </p:nvPicPr>
        <p:blipFill>
          <a:blip r:embed="rId26" cstate="print"/>
          <a:srcRect l="21596" r="21706" b="22145"/>
          <a:stretch>
            <a:fillRect/>
          </a:stretch>
        </p:blipFill>
        <p:spPr bwMode="auto">
          <a:xfrm>
            <a:off x="4078011" y="2776315"/>
            <a:ext cx="359833" cy="3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38"/>
          <p:cNvSpPr/>
          <p:nvPr>
            <p:custDataLst>
              <p:tags r:id="rId15"/>
            </p:custDataLst>
          </p:nvPr>
        </p:nvSpPr>
        <p:spPr>
          <a:xfrm>
            <a:off x="5771346" y="3066085"/>
            <a:ext cx="2246116" cy="183127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82563" lvl="1" indent="-182563" fontAlgn="base">
              <a:spcBef>
                <a:spcPts val="300"/>
              </a:spcBef>
              <a:spcAft>
                <a:spcPct val="0"/>
              </a:spcAft>
              <a:buClr>
                <a:srgbClr val="414142"/>
              </a:buClr>
              <a:buFont typeface="Wingdings" pitchFamily="2" charset="2"/>
              <a:buChar char="§"/>
              <a:tabLst>
                <a:tab pos="182563" algn="l"/>
              </a:tabLst>
            </a:pPr>
            <a:r>
              <a:rPr lang="ru-RU" sz="1200" b="1" dirty="0">
                <a:solidFill>
                  <a:srgbClr val="414142">
                    <a:lumMod val="50000"/>
                  </a:srgbClr>
                </a:solidFill>
                <a:cs typeface="Arial" pitchFamily="34" charset="0"/>
              </a:rPr>
              <a:t>Реализация </a:t>
            </a:r>
            <a:r>
              <a:rPr lang="ru-RU" sz="1200" b="1" dirty="0" smtClean="0">
                <a:solidFill>
                  <a:srgbClr val="414142">
                    <a:lumMod val="50000"/>
                  </a:srgbClr>
                </a:solidFill>
                <a:cs typeface="Arial" pitchFamily="34" charset="0"/>
              </a:rPr>
              <a:t>стратегии инновационного развития</a:t>
            </a:r>
            <a:endParaRPr lang="ru-RU" sz="1200" b="1" dirty="0">
              <a:solidFill>
                <a:srgbClr val="414142">
                  <a:lumMod val="50000"/>
                </a:srgbClr>
              </a:solidFill>
              <a:cs typeface="Arial" pitchFamily="34" charset="0"/>
            </a:endParaRPr>
          </a:p>
          <a:p>
            <a:pPr marL="182563" lvl="1" indent="-182563" fontAlgn="base">
              <a:spcBef>
                <a:spcPts val="300"/>
              </a:spcBef>
              <a:spcAft>
                <a:spcPct val="0"/>
              </a:spcAft>
              <a:buClr>
                <a:srgbClr val="414142"/>
              </a:buClr>
              <a:buFont typeface="Wingdings" pitchFamily="2" charset="2"/>
              <a:buChar char="§"/>
              <a:tabLst>
                <a:tab pos="182563" algn="l"/>
              </a:tabLst>
            </a:pPr>
            <a:r>
              <a:rPr lang="ru-RU" sz="1200" dirty="0">
                <a:solidFill>
                  <a:srgbClr val="414142">
                    <a:lumMod val="50000"/>
                  </a:srgbClr>
                </a:solidFill>
                <a:cs typeface="Arial" pitchFamily="34" charset="0"/>
              </a:rPr>
              <a:t>Внедрение эффективной системы управления и бизнес-модели</a:t>
            </a:r>
          </a:p>
          <a:p>
            <a:pPr marL="182563" lvl="1" indent="-182563" fontAlgn="base">
              <a:spcBef>
                <a:spcPts val="300"/>
              </a:spcBef>
              <a:spcAft>
                <a:spcPct val="0"/>
              </a:spcAft>
              <a:buClr>
                <a:srgbClr val="414142"/>
              </a:buClr>
              <a:buFont typeface="Wingdings" pitchFamily="2" charset="2"/>
              <a:buChar char="§"/>
              <a:tabLst>
                <a:tab pos="182563" algn="l"/>
              </a:tabLst>
            </a:pPr>
            <a:r>
              <a:rPr lang="ru-RU" sz="1200" dirty="0">
                <a:solidFill>
                  <a:srgbClr val="414142">
                    <a:lumMod val="50000"/>
                  </a:srgbClr>
                </a:solidFill>
                <a:cs typeface="Arial" pitchFamily="34" charset="0"/>
              </a:rPr>
              <a:t>Повышение операционной эффективности</a:t>
            </a:r>
          </a:p>
        </p:txBody>
      </p:sp>
      <p:pic>
        <p:nvPicPr>
          <p:cNvPr id="45" name="Picture 8" descr="http://scip.org.ua/system/files/minatom_1.gif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264235" y="3584317"/>
            <a:ext cx="367349" cy="32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86"/>
          <p:cNvSpPr/>
          <p:nvPr>
            <p:custDataLst>
              <p:tags r:id="rId17"/>
            </p:custDataLst>
          </p:nvPr>
        </p:nvSpPr>
        <p:spPr bwMode="auto">
          <a:xfrm rot="10800000">
            <a:off x="150130" y="2683022"/>
            <a:ext cx="1575278" cy="1101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rot="10800000" wrap="square" lIns="45720" tIns="45720" rIns="45720" bIns="45720" anchor="ctr"/>
          <a:lstStyle/>
          <a:p>
            <a:pPr algn="ctr" defTabSz="8890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3274"/>
              </a:buClr>
              <a:defRPr/>
            </a:pPr>
            <a:r>
              <a:rPr lang="ru-RU" sz="1200" b="1" dirty="0" err="1">
                <a:solidFill>
                  <a:srgbClr val="414142">
                    <a:lumMod val="50000"/>
                  </a:srgbClr>
                </a:solidFill>
                <a:cs typeface="Arial" pitchFamily="34" charset="0"/>
              </a:rPr>
              <a:t>МинСредМаш</a:t>
            </a:r>
            <a:endParaRPr lang="ru-RU" sz="1200" b="1" dirty="0">
              <a:solidFill>
                <a:srgbClr val="414142">
                  <a:lumMod val="50000"/>
                </a:srgbClr>
              </a:solidFill>
              <a:cs typeface="Arial" pitchFamily="34" charset="0"/>
            </a:endParaRPr>
          </a:p>
        </p:txBody>
      </p:sp>
      <p:pic>
        <p:nvPicPr>
          <p:cNvPr id="47" name="Picture 4" descr="http://im4-tub.yandex.net/i?id=263602770-28-72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85882" y="2728094"/>
            <a:ext cx="3984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0" descr="http://t0.gstatic.com/images?q=tbn:ANd9GcTZB0U4XAqkX1Uq0pO3U230o105pnRxKG5COih5MLj6G54mdha9b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6" cstate="print"/>
          <a:srcRect l="21596" r="21706" b="22145"/>
          <a:stretch>
            <a:fillRect/>
          </a:stretch>
        </p:blipFill>
        <p:spPr bwMode="auto">
          <a:xfrm>
            <a:off x="5781753" y="1823815"/>
            <a:ext cx="359833" cy="3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0" descr="http://t0.gstatic.com/images?q=tbn:ANd9GcTZB0U4XAqkX1Uq0pO3U230o105pnRxKG5COih5MLj6G54mdha9b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6" cstate="print"/>
          <a:srcRect l="21596" r="21706" b="22145"/>
          <a:stretch>
            <a:fillRect/>
          </a:stretch>
        </p:blipFill>
        <p:spPr bwMode="auto">
          <a:xfrm>
            <a:off x="8215338" y="1231286"/>
            <a:ext cx="359833" cy="3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8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17379" y="4066809"/>
            <a:ext cx="1861437" cy="188247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45720" rIns="45720" anchor="t"/>
          <a:lstStyle/>
          <a:p>
            <a:pPr marL="182563" lvl="1" indent="-182563" fontAlgn="base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414142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14142">
                    <a:lumMod val="50000"/>
                  </a:srgbClr>
                </a:solidFill>
                <a:cs typeface="Arial" pitchFamily="34" charset="0"/>
              </a:rPr>
              <a:t>Формирование заказа</a:t>
            </a:r>
          </a:p>
          <a:p>
            <a:pPr marL="182563" lvl="1" indent="-182563" fontAlgn="base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414142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14142">
                    <a:lumMod val="50000"/>
                  </a:srgbClr>
                </a:solidFill>
                <a:cs typeface="Arial" pitchFamily="34" charset="0"/>
              </a:rPr>
              <a:t>Консолидация активов</a:t>
            </a:r>
          </a:p>
          <a:p>
            <a:pPr marL="182563" lvl="1" indent="-182563" fontAlgn="base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414142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14142">
                    <a:lumMod val="50000"/>
                  </a:srgbClr>
                </a:solidFill>
                <a:cs typeface="Arial" pitchFamily="34" charset="0"/>
              </a:rPr>
              <a:t>Кадровое обеспечение</a:t>
            </a:r>
          </a:p>
          <a:p>
            <a:pPr marL="182563" lvl="1" indent="-182563" fontAlgn="base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414142"/>
              </a:buClr>
              <a:buFont typeface="Wingdings" pitchFamily="2" charset="2"/>
              <a:buChar char="§"/>
            </a:pPr>
            <a:r>
              <a:rPr lang="ru-RU" sz="1200" dirty="0">
                <a:solidFill>
                  <a:srgbClr val="414142">
                    <a:lumMod val="50000"/>
                  </a:srgbClr>
                </a:solidFill>
                <a:cs typeface="Arial" pitchFamily="34" charset="0"/>
              </a:rPr>
              <a:t>Оцифровка новых амбициозных </a:t>
            </a:r>
            <a:r>
              <a:rPr lang="ru-RU" sz="1200" dirty="0" smtClean="0">
                <a:solidFill>
                  <a:srgbClr val="414142">
                    <a:lumMod val="50000"/>
                  </a:srgbClr>
                </a:solidFill>
                <a:cs typeface="Arial" pitchFamily="34" charset="0"/>
              </a:rPr>
              <a:t>целей</a:t>
            </a:r>
          </a:p>
          <a:p>
            <a:pPr marL="182563" lvl="1" indent="-182563" fontAlgn="base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>
                <a:srgbClr val="414142"/>
              </a:buClr>
              <a:buFont typeface="Wingdings" pitchFamily="2" charset="2"/>
              <a:buChar char="§"/>
            </a:pPr>
            <a:r>
              <a:rPr lang="ru-RU" sz="1200" b="1" dirty="0" smtClean="0">
                <a:solidFill>
                  <a:srgbClr val="414142">
                    <a:lumMod val="50000"/>
                  </a:srgbClr>
                </a:solidFill>
                <a:cs typeface="Arial" pitchFamily="34" charset="0"/>
              </a:rPr>
              <a:t>Формирование стратегии инновационного развития</a:t>
            </a:r>
            <a:endParaRPr lang="ru-RU" sz="1200" b="1" dirty="0">
              <a:solidFill>
                <a:srgbClr val="414142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247426" y="0"/>
            <a:ext cx="7853587" cy="962025"/>
          </a:xfrm>
        </p:spPr>
        <p:txBody>
          <a:bodyPr/>
          <a:lstStyle/>
          <a:p>
            <a:pPr lvl="0"/>
            <a:r>
              <a:rPr lang="ru-RU" sz="2000" dirty="0" smtClean="0"/>
              <a:t>Развитие атомной отрасли России</a:t>
            </a:r>
            <a:endParaRPr lang="en-US" sz="2000" dirty="0"/>
          </a:p>
        </p:txBody>
      </p:sp>
      <p:sp>
        <p:nvSpPr>
          <p:cNvPr id="24" name="Rectangle 101"/>
          <p:cNvSpPr/>
          <p:nvPr>
            <p:custDataLst>
              <p:tags r:id="rId22"/>
            </p:custDataLst>
          </p:nvPr>
        </p:nvSpPr>
        <p:spPr bwMode="auto">
          <a:xfrm>
            <a:off x="7566505" y="5957001"/>
            <a:ext cx="1349375" cy="2349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5720" rIns="45720" anchor="ctr"/>
          <a:lstStyle/>
          <a:p>
            <a:pPr algn="ctr" defTabSz="8890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i="1" dirty="0">
                <a:solidFill>
                  <a:srgbClr val="414142"/>
                </a:solidFill>
                <a:cs typeface="Arial" pitchFamily="34" charset="0"/>
              </a:rPr>
              <a:t>2030</a:t>
            </a:r>
          </a:p>
        </p:txBody>
      </p:sp>
    </p:spTree>
    <p:extLst>
      <p:ext uri="{BB962C8B-B14F-4D97-AF65-F5344CB8AC3E}">
        <p14:creationId xmlns:p14="http://schemas.microsoft.com/office/powerpoint/2010/main" xmlns="" val="1022252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8832C-65C6-49E4-8BDE-A3B22645EF95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5884863" y="2941638"/>
            <a:ext cx="3211512" cy="31464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34925" y="2941638"/>
            <a:ext cx="2952750" cy="32353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23236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3913" y="5137150"/>
            <a:ext cx="137953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9CC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37" name="Picture 11" descr="_DSC0530_PS_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7738" y="5114925"/>
            <a:ext cx="14398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99CC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38" name="Picture 5" descr="ИДК_concept2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15"/>
          <a:stretch>
            <a:fillRect/>
          </a:stretch>
        </p:blipFill>
        <p:spPr bwMode="auto">
          <a:xfrm>
            <a:off x="1465263" y="5083175"/>
            <a:ext cx="15128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39" name="Picture 8" descr="Гавриш1"/>
          <p:cNvPicPr>
            <a:picLocks noChangeAspect="1" noChangeArrowheads="1"/>
          </p:cNvPicPr>
          <p:nvPr/>
        </p:nvPicPr>
        <p:blipFill>
          <a:blip r:embed="rId5" cstate="print">
            <a:lum bright="-12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69" b="1459"/>
          <a:stretch>
            <a:fillRect/>
          </a:stretch>
        </p:blipFill>
        <p:spPr bwMode="auto">
          <a:xfrm>
            <a:off x="47625" y="5089525"/>
            <a:ext cx="142716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99CC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34925" y="1200150"/>
            <a:ext cx="9055100" cy="1660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bg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3242" name="Rectangle 10"/>
          <p:cNvSpPr>
            <a:spLocks noGrp="1" noChangeArrowheads="1"/>
          </p:cNvSpPr>
          <p:nvPr>
            <p:ph sz="quarter" idx="4294967295"/>
          </p:nvPr>
        </p:nvSpPr>
        <p:spPr>
          <a:xfrm>
            <a:off x="3000375" y="1208088"/>
            <a:ext cx="2876550" cy="1636712"/>
          </a:xfrm>
          <a:solidFill>
            <a:srgbClr val="FFFF99"/>
          </a:solidFill>
          <a:extLst>
            <a:ext uri="{91240B29-F687-4F45-9708-019B960494DF}">
              <a14:hiddenLine xmlns:a14="http://schemas.microsoft.com/office/drawing/2010/main" xmlns="" w="317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1400" b="1" smtClean="0"/>
              <a:t>Модернизация существующих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1400" b="1" smtClean="0"/>
              <a:t>технологий, продуктов и услуг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1400" b="1" smtClean="0"/>
              <a:t>для традиционных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ru-RU" sz="1400" b="1" smtClean="0"/>
              <a:t>(энергетических) рынков 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971550" y="188913"/>
            <a:ext cx="79216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  <a:cs typeface="Arial" charset="0"/>
              </a:rPr>
              <a:t>Основные направления инновационного развития </a:t>
            </a:r>
          </a:p>
        </p:txBody>
      </p:sp>
      <p:pic>
        <p:nvPicPr>
          <p:cNvPr id="223244" name="Picture 12" descr="RosAtom_logo_ru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78" t="18263" r="23959" b="19022"/>
          <a:stretch>
            <a:fillRect/>
          </a:stretch>
        </p:blipFill>
        <p:spPr bwMode="auto">
          <a:xfrm>
            <a:off x="3706813" y="3303588"/>
            <a:ext cx="1374775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47" name="Rectangle 15"/>
          <p:cNvSpPr>
            <a:spLocks noChangeArrowheads="1"/>
          </p:cNvSpPr>
          <p:nvPr/>
        </p:nvSpPr>
        <p:spPr bwMode="auto">
          <a:xfrm>
            <a:off x="5880100" y="2060575"/>
            <a:ext cx="2978150" cy="7905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40000"/>
              </a:spcAft>
              <a:buSzPct val="120000"/>
              <a:buFont typeface="Arial" charset="0"/>
              <a:buChar char="─"/>
            </a:pPr>
            <a:r>
              <a:rPr lang="ru-RU" sz="1300" dirty="0">
                <a:solidFill>
                  <a:srgbClr val="000000"/>
                </a:solidFill>
                <a:cs typeface="Arial" charset="0"/>
              </a:rPr>
              <a:t>   Модернизация ТВС и создание ТВС-квадрат</a:t>
            </a:r>
          </a:p>
          <a:p>
            <a:pPr fontAlgn="base">
              <a:spcBef>
                <a:spcPct val="0"/>
              </a:spcBef>
              <a:spcAft>
                <a:spcPct val="40000"/>
              </a:spcAft>
              <a:buSzPct val="120000"/>
              <a:buFont typeface="Arial" charset="0"/>
              <a:buChar char="─"/>
            </a:pPr>
            <a:r>
              <a:rPr lang="ru-RU" sz="1300" dirty="0">
                <a:solidFill>
                  <a:srgbClr val="000000"/>
                </a:solidFill>
                <a:cs typeface="Arial" charset="0"/>
              </a:rPr>
              <a:t> Разработка новых технологий добычи урана</a:t>
            </a:r>
          </a:p>
        </p:txBody>
      </p:sp>
      <p:sp>
        <p:nvSpPr>
          <p:cNvPr id="223248" name="Rectangle 16"/>
          <p:cNvSpPr>
            <a:spLocks noChangeArrowheads="1"/>
          </p:cNvSpPr>
          <p:nvPr/>
        </p:nvSpPr>
        <p:spPr bwMode="auto">
          <a:xfrm>
            <a:off x="177800" y="1846263"/>
            <a:ext cx="2954338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xmlns="" w="31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40000"/>
              </a:spcAft>
              <a:buSzPct val="120000"/>
              <a:buFont typeface="Arial" charset="0"/>
              <a:buChar char="─"/>
            </a:pPr>
            <a:r>
              <a:rPr lang="ru-RU" sz="1300">
                <a:solidFill>
                  <a:srgbClr val="000000"/>
                </a:solidFill>
                <a:cs typeface="Arial" charset="0"/>
              </a:rPr>
              <a:t>  Создание ВВЭР-ТОИ </a:t>
            </a:r>
          </a:p>
          <a:p>
            <a:pPr fontAlgn="base">
              <a:spcBef>
                <a:spcPct val="0"/>
              </a:spcBef>
              <a:spcAft>
                <a:spcPct val="40000"/>
              </a:spcAft>
              <a:buSzPct val="120000"/>
              <a:buFont typeface="Arial" charset="0"/>
              <a:buChar char="─"/>
            </a:pPr>
            <a:r>
              <a:rPr lang="ru-RU" sz="1300">
                <a:solidFill>
                  <a:srgbClr val="000000"/>
                </a:solidFill>
                <a:cs typeface="Arial" charset="0"/>
              </a:rPr>
              <a:t>  Создание новых поколений газовых центрифуг</a:t>
            </a:r>
          </a:p>
        </p:txBody>
      </p:sp>
      <p:sp>
        <p:nvSpPr>
          <p:cNvPr id="223249" name="Rectangle 17"/>
          <p:cNvSpPr>
            <a:spLocks noChangeArrowheads="1"/>
          </p:cNvSpPr>
          <p:nvPr/>
        </p:nvSpPr>
        <p:spPr bwMode="auto">
          <a:xfrm>
            <a:off x="34925" y="3878263"/>
            <a:ext cx="295275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EAEAEA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SzPct val="120000"/>
              <a:buFont typeface="Arial" charset="0"/>
              <a:buChar char="─"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  Молибден-99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SzPct val="120000"/>
              <a:buFont typeface="Arial" charset="0"/>
              <a:buChar char="─"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  Супер-ЭВМ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SzPct val="120000"/>
              <a:buFont typeface="Arial" charset="0"/>
              <a:buChar char="─"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  Досмотровые системы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SzPct val="120000"/>
              <a:buFont typeface="Arial" charset="0"/>
              <a:buChar char="─"/>
            </a:pPr>
            <a:r>
              <a:rPr lang="ru-RU" sz="1400">
                <a:solidFill>
                  <a:srgbClr val="000000"/>
                </a:solidFill>
                <a:cs typeface="Arial" charset="0"/>
              </a:rPr>
              <a:t>  Облучение с/х продукции</a:t>
            </a:r>
          </a:p>
        </p:txBody>
      </p:sp>
      <p:sp>
        <p:nvSpPr>
          <p:cNvPr id="223250" name="Rectangle 18"/>
          <p:cNvSpPr>
            <a:spLocks noChangeArrowheads="1"/>
          </p:cNvSpPr>
          <p:nvPr/>
        </p:nvSpPr>
        <p:spPr bwMode="auto">
          <a:xfrm>
            <a:off x="47625" y="2979738"/>
            <a:ext cx="2906713" cy="82550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Создание и вывод на рынок новых технологий, продуктов и услуг для новых (неэнергетических) рынков</a:t>
            </a:r>
          </a:p>
        </p:txBody>
      </p:sp>
      <p:sp>
        <p:nvSpPr>
          <p:cNvPr id="223251" name="Rectangle 19"/>
          <p:cNvSpPr>
            <a:spLocks noChangeArrowheads="1"/>
          </p:cNvSpPr>
          <p:nvPr/>
        </p:nvSpPr>
        <p:spPr bwMode="auto">
          <a:xfrm>
            <a:off x="5905500" y="2962275"/>
            <a:ext cx="3162300" cy="855663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000000"/>
                </a:solidFill>
                <a:cs typeface="Arial" charset="0"/>
              </a:rPr>
              <a:t>Создание и вывод на рынок новых технологий, продуктов и услуг для традиционных (энергетических) рынков</a:t>
            </a:r>
          </a:p>
        </p:txBody>
      </p:sp>
      <p:sp>
        <p:nvSpPr>
          <p:cNvPr id="223252" name="Rectangle 20"/>
          <p:cNvSpPr>
            <a:spLocks noChangeArrowheads="1"/>
          </p:cNvSpPr>
          <p:nvPr/>
        </p:nvSpPr>
        <p:spPr bwMode="auto">
          <a:xfrm>
            <a:off x="5891213" y="3570288"/>
            <a:ext cx="3432175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EAEAEA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SzPct val="120000"/>
              <a:buFont typeface="Arial" charset="0"/>
              <a:buChar char="─"/>
            </a:pPr>
            <a:r>
              <a:rPr lang="ru-RU" sz="1300" dirty="0">
                <a:solidFill>
                  <a:srgbClr val="000000"/>
                </a:solidFill>
                <a:cs typeface="Arial" charset="0"/>
              </a:rPr>
              <a:t>  Новая технологическая платформа 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SzPct val="120000"/>
              <a:buFont typeface="Arial" charset="0"/>
              <a:buChar char="─"/>
            </a:pPr>
            <a:r>
              <a:rPr lang="ru-RU" sz="1300" dirty="0">
                <a:solidFill>
                  <a:srgbClr val="000000"/>
                </a:solidFill>
                <a:cs typeface="Arial" charset="0"/>
              </a:rPr>
              <a:t>  Управляемый термоядерный синтез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SzPct val="120000"/>
              <a:buFont typeface="Arial" charset="0"/>
              <a:buChar char="─"/>
            </a:pPr>
            <a:r>
              <a:rPr lang="ru-RU" sz="1300" dirty="0">
                <a:solidFill>
                  <a:srgbClr val="000000"/>
                </a:solidFill>
                <a:cs typeface="Arial" charset="0"/>
              </a:rPr>
              <a:t>  Транспортно-энергетический модуль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SzPct val="120000"/>
              <a:buFont typeface="Arial" charset="0"/>
              <a:buChar char="─"/>
            </a:pPr>
            <a:r>
              <a:rPr lang="ru-RU" sz="1300" dirty="0">
                <a:solidFill>
                  <a:srgbClr val="000000"/>
                </a:solidFill>
                <a:cs typeface="Arial" charset="0"/>
              </a:rPr>
              <a:t>  Создание плавучей АЭС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SzPct val="120000"/>
              <a:buFont typeface="Arial" charset="0"/>
              <a:buChar char="─"/>
            </a:pPr>
            <a:r>
              <a:rPr lang="ru-RU" sz="1300" dirty="0">
                <a:solidFill>
                  <a:srgbClr val="000000"/>
                </a:solidFill>
                <a:cs typeface="Arial" charset="0"/>
              </a:rPr>
              <a:t> Сверхпроводниковая индустрия</a:t>
            </a:r>
          </a:p>
        </p:txBody>
      </p:sp>
      <p:pic>
        <p:nvPicPr>
          <p:cNvPr id="223253" name="Picture 17" descr="Картинка 3 из 457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9363"/>
            <a:ext cx="1655763" cy="712787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3254" name="Picture 5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38250"/>
            <a:ext cx="1584325" cy="727075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3255" name="AutoShape 23"/>
          <p:cNvSpPr>
            <a:spLocks noChangeArrowheads="1"/>
          </p:cNvSpPr>
          <p:nvPr/>
        </p:nvSpPr>
        <p:spPr bwMode="auto">
          <a:xfrm rot="16200000">
            <a:off x="4895590" y="3768985"/>
            <a:ext cx="720725" cy="504306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28575" algn="ctr">
            <a:solidFill>
              <a:srgbClr val="66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3256" name="AutoShape 24"/>
          <p:cNvSpPr>
            <a:spLocks noChangeArrowheads="1"/>
          </p:cNvSpPr>
          <p:nvPr/>
        </p:nvSpPr>
        <p:spPr bwMode="auto">
          <a:xfrm rot="10800000">
            <a:off x="3995737" y="2979738"/>
            <a:ext cx="720725" cy="3937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28575" algn="ctr">
            <a:solidFill>
              <a:srgbClr val="66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23257" name="AutoShape 25"/>
          <p:cNvSpPr>
            <a:spLocks noChangeArrowheads="1"/>
          </p:cNvSpPr>
          <p:nvPr/>
        </p:nvSpPr>
        <p:spPr bwMode="auto">
          <a:xfrm rot="5243846">
            <a:off x="3094581" y="3778836"/>
            <a:ext cx="720725" cy="50093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28575" algn="ctr">
            <a:solidFill>
              <a:srgbClr val="66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vert="eaVer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3062288" y="5502275"/>
            <a:ext cx="2709862" cy="1011238"/>
          </a:xfrm>
          <a:prstGeom prst="rect">
            <a:avLst/>
          </a:prstGeom>
          <a:solidFill>
            <a:srgbClr val="99FF99"/>
          </a:solidFill>
          <a:ln w="317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000000"/>
                </a:solidFill>
                <a:cs typeface="Arial" charset="0"/>
              </a:rPr>
              <a:t>Развитие системы управления инновационной деятельностью</a:t>
            </a:r>
          </a:p>
        </p:txBody>
      </p:sp>
      <p:sp>
        <p:nvSpPr>
          <p:cNvPr id="223259" name="AutoShape 27"/>
          <p:cNvSpPr>
            <a:spLocks noChangeArrowheads="1"/>
          </p:cNvSpPr>
          <p:nvPr/>
        </p:nvSpPr>
        <p:spPr bwMode="auto">
          <a:xfrm>
            <a:off x="4038600" y="5095404"/>
            <a:ext cx="720725" cy="2778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28575" algn="ctr">
            <a:solidFill>
              <a:srgbClr val="66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7068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94039-B896-4F16-89A1-FBD10220167E}" type="slidenum">
              <a:rPr lang="ru-RU">
                <a:solidFill>
                  <a:srgbClr val="003274"/>
                </a:solidFill>
              </a:rPr>
              <a:pPr/>
              <a:t>4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79" y="188640"/>
            <a:ext cx="8640763" cy="792088"/>
          </a:xfrm>
          <a:noFill/>
          <a:ln/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Научные исследования – основа деятельности атомной отрасли</a:t>
            </a:r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4068763" y="1341438"/>
            <a:ext cx="5040312" cy="4968875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695950" y="1514475"/>
            <a:ext cx="2944813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FFFFFF"/>
                </a:solidFill>
              </a:rPr>
              <a:t>Исследования и управление</a:t>
            </a:r>
            <a:br>
              <a:rPr lang="ru-RU" sz="1000" b="1">
                <a:solidFill>
                  <a:srgbClr val="FFFFFF"/>
                </a:solidFill>
              </a:rPr>
            </a:br>
            <a:r>
              <a:rPr lang="ru-RU" sz="1000" b="1">
                <a:solidFill>
                  <a:srgbClr val="FFFFFF"/>
                </a:solidFill>
              </a:rPr>
              <a:t>свойствами материалов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FFFFFF"/>
                </a:solidFill>
              </a:rPr>
              <a:t>Радиационное материаловедение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FFFFFF"/>
                </a:solidFill>
              </a:rPr>
              <a:t>Создание конструкционных коррозионно-</a:t>
            </a:r>
            <a:br>
              <a:rPr lang="ru-RU" sz="1000" b="1">
                <a:solidFill>
                  <a:srgbClr val="FFFFFF"/>
                </a:solidFill>
              </a:rPr>
            </a:br>
            <a:r>
              <a:rPr lang="ru-RU" sz="1000" b="1">
                <a:solidFill>
                  <a:srgbClr val="FFFFFF"/>
                </a:solidFill>
              </a:rPr>
              <a:t>стойких, жаропрочных, радиационно-стойких </a:t>
            </a:r>
            <a:br>
              <a:rPr lang="ru-RU" sz="1000" b="1">
                <a:solidFill>
                  <a:srgbClr val="FFFFFF"/>
                </a:solidFill>
              </a:rPr>
            </a:br>
            <a:r>
              <a:rPr lang="ru-RU" sz="1000" b="1">
                <a:solidFill>
                  <a:srgbClr val="FFFFFF"/>
                </a:solidFill>
              </a:rPr>
              <a:t>                                             сталей, сплавов и </a:t>
            </a:r>
            <a:br>
              <a:rPr lang="ru-RU" sz="1000" b="1">
                <a:solidFill>
                  <a:srgbClr val="FFFFFF"/>
                </a:solidFill>
              </a:rPr>
            </a:br>
            <a:r>
              <a:rPr lang="ru-RU" sz="1000" b="1">
                <a:solidFill>
                  <a:srgbClr val="FFFFFF"/>
                </a:solidFill>
              </a:rPr>
              <a:t>                                                    композиционных </a:t>
            </a:r>
            <a:br>
              <a:rPr lang="ru-RU" sz="1000" b="1">
                <a:solidFill>
                  <a:srgbClr val="FFFFFF"/>
                </a:solidFill>
              </a:rPr>
            </a:br>
            <a:r>
              <a:rPr lang="ru-RU" sz="1000" b="1">
                <a:solidFill>
                  <a:srgbClr val="FFFFFF"/>
                </a:solidFill>
              </a:rPr>
              <a:t>                                                             материалов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791075" y="4292600"/>
            <a:ext cx="4854575" cy="182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FFFFFF"/>
                </a:solidFill>
              </a:rPr>
              <a:t>                                                                                          Моделирование </a:t>
            </a:r>
            <a:br>
              <a:rPr lang="ru-RU" sz="1000" b="1">
                <a:solidFill>
                  <a:srgbClr val="FFFFFF"/>
                </a:solidFill>
              </a:rPr>
            </a:br>
            <a:r>
              <a:rPr lang="ru-RU" sz="1000" b="1">
                <a:solidFill>
                  <a:srgbClr val="FFFFFF"/>
                </a:solidFill>
              </a:rPr>
              <a:t>                                                                                            процессов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1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FFFFFF"/>
                </a:solidFill>
              </a:rPr>
              <a:t>                                                                                         Развитие </a:t>
            </a:r>
            <a:br>
              <a:rPr lang="ru-RU" sz="1000" b="1">
                <a:solidFill>
                  <a:srgbClr val="FFFFFF"/>
                </a:solidFill>
              </a:rPr>
            </a:br>
            <a:r>
              <a:rPr lang="ru-RU" sz="1000" b="1">
                <a:solidFill>
                  <a:srgbClr val="FFFFFF"/>
                </a:solidFill>
              </a:rPr>
              <a:t>                                                                              математических </a:t>
            </a:r>
            <a:br>
              <a:rPr lang="ru-RU" sz="1000" b="1">
                <a:solidFill>
                  <a:srgbClr val="FFFFFF"/>
                </a:solidFill>
              </a:rPr>
            </a:br>
            <a:r>
              <a:rPr lang="ru-RU" sz="1000" b="1">
                <a:solidFill>
                  <a:srgbClr val="FFFFFF"/>
                </a:solidFill>
              </a:rPr>
              <a:t>                                                                       моделей, расчётных </a:t>
            </a:r>
            <a:br>
              <a:rPr lang="ru-RU" sz="1000" b="1">
                <a:solidFill>
                  <a:srgbClr val="FFFFFF"/>
                </a:solidFill>
              </a:rPr>
            </a:br>
            <a:r>
              <a:rPr lang="ru-RU" sz="1000" b="1">
                <a:solidFill>
                  <a:srgbClr val="FFFFFF"/>
                </a:solidFill>
              </a:rPr>
              <a:t>                                 методов и алгоритмов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FFFFFF"/>
                </a:solidFill>
              </a:rPr>
              <a:t>Разработка методов параллельных вычислений для </a:t>
            </a:r>
            <a:br>
              <a:rPr lang="ru-RU" sz="1000" b="1">
                <a:solidFill>
                  <a:srgbClr val="FFFFFF"/>
                </a:solidFill>
              </a:rPr>
            </a:br>
            <a:r>
              <a:rPr lang="ru-RU" sz="1000" b="1">
                <a:solidFill>
                  <a:srgbClr val="FFFFFF"/>
                </a:solidFill>
              </a:rPr>
              <a:t>    проведения нейтронно-физических, термодина-</a:t>
            </a:r>
            <a:br>
              <a:rPr lang="ru-RU" sz="1000" b="1">
                <a:solidFill>
                  <a:srgbClr val="FFFFFF"/>
                </a:solidFill>
              </a:rPr>
            </a:br>
            <a:r>
              <a:rPr lang="ru-RU" sz="1000" b="1">
                <a:solidFill>
                  <a:srgbClr val="FFFFFF"/>
                </a:solidFill>
              </a:rPr>
              <a:t>          мических, механических, химических и </a:t>
            </a:r>
            <a:br>
              <a:rPr lang="ru-RU" sz="1000" b="1">
                <a:solidFill>
                  <a:srgbClr val="FFFFFF"/>
                </a:solidFill>
              </a:rPr>
            </a:br>
            <a:r>
              <a:rPr lang="ru-RU" sz="1000" b="1">
                <a:solidFill>
                  <a:srgbClr val="FFFFFF"/>
                </a:solidFill>
              </a:rPr>
              <a:t>                   других расчётных исследований с </a:t>
            </a:r>
            <a:br>
              <a:rPr lang="ru-RU" sz="1000" b="1">
                <a:solidFill>
                  <a:srgbClr val="FFFFFF"/>
                </a:solidFill>
              </a:rPr>
            </a:br>
            <a:r>
              <a:rPr lang="ru-RU" sz="1000" b="1">
                <a:solidFill>
                  <a:srgbClr val="FFFFFF"/>
                </a:solidFill>
              </a:rPr>
              <a:t>                     применением суперкомпьютеров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187825" y="2895600"/>
            <a:ext cx="2597150" cy="152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FFFFFF"/>
                </a:solidFill>
              </a:rPr>
              <a:t>  </a:t>
            </a:r>
            <a:r>
              <a:rPr lang="ru-RU" sz="1000" b="1">
                <a:solidFill>
                  <a:srgbClr val="FFFFFF"/>
                </a:solidFill>
              </a:rPr>
              <a:t>Конструирование</a:t>
            </a:r>
            <a:r>
              <a:rPr lang="en-US" sz="1000" b="1">
                <a:solidFill>
                  <a:srgbClr val="FFFFFF"/>
                </a:solidFill>
              </a:rPr>
              <a:t/>
            </a:r>
            <a:br>
              <a:rPr lang="en-US" sz="1000" b="1">
                <a:solidFill>
                  <a:srgbClr val="FFFFFF"/>
                </a:solidFill>
              </a:rPr>
            </a:br>
            <a:r>
              <a:rPr lang="en-US" sz="1000" b="1">
                <a:solidFill>
                  <a:srgbClr val="FFFFFF"/>
                </a:solidFill>
              </a:rPr>
              <a:t> </a:t>
            </a:r>
            <a:r>
              <a:rPr lang="ru-RU" sz="1000" b="1">
                <a:solidFill>
                  <a:srgbClr val="FFFFFF"/>
                </a:solidFill>
              </a:rPr>
              <a:t>проектирование,</a:t>
            </a:r>
            <a:br>
              <a:rPr lang="ru-RU" sz="1000" b="1">
                <a:solidFill>
                  <a:srgbClr val="FFFFFF"/>
                </a:solidFill>
              </a:rPr>
            </a:br>
            <a:r>
              <a:rPr lang="en-US" sz="1000" b="1">
                <a:solidFill>
                  <a:srgbClr val="FFFFFF"/>
                </a:solidFill>
              </a:rPr>
              <a:t> </a:t>
            </a:r>
            <a:r>
              <a:rPr lang="ru-RU" sz="1000" b="1">
                <a:solidFill>
                  <a:srgbClr val="FFFFFF"/>
                </a:solidFill>
              </a:rPr>
              <a:t>технологии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>
                <a:solidFill>
                  <a:srgbClr val="FFFFFF"/>
                </a:solidFill>
              </a:rPr>
              <a:t>Создание </a:t>
            </a:r>
            <a:r>
              <a:rPr lang="en-US" sz="1000" b="1">
                <a:solidFill>
                  <a:srgbClr val="FFFFFF"/>
                </a:solidFill>
              </a:rPr>
              <a:t/>
            </a:r>
            <a:br>
              <a:rPr lang="en-US" sz="1000" b="1">
                <a:solidFill>
                  <a:srgbClr val="FFFFFF"/>
                </a:solidFill>
              </a:rPr>
            </a:br>
            <a:r>
              <a:rPr lang="ru-RU" sz="1000" b="1">
                <a:solidFill>
                  <a:srgbClr val="FFFFFF"/>
                </a:solidFill>
              </a:rPr>
              <a:t>приборов, </a:t>
            </a:r>
            <a:r>
              <a:rPr lang="en-US" sz="1000" b="1">
                <a:solidFill>
                  <a:srgbClr val="FFFFFF"/>
                </a:solidFill>
              </a:rPr>
              <a:t/>
            </a:r>
            <a:br>
              <a:rPr lang="en-US" sz="1000" b="1">
                <a:solidFill>
                  <a:srgbClr val="FFFFFF"/>
                </a:solidFill>
              </a:rPr>
            </a:br>
            <a:r>
              <a:rPr lang="ru-RU" sz="1000" b="1">
                <a:solidFill>
                  <a:srgbClr val="FFFFFF"/>
                </a:solidFill>
              </a:rPr>
              <a:t>оборудования, </a:t>
            </a:r>
            <a:r>
              <a:rPr lang="en-US" sz="1000" b="1">
                <a:solidFill>
                  <a:srgbClr val="FFFFFF"/>
                </a:solidFill>
              </a:rPr>
              <a:t/>
            </a:r>
            <a:br>
              <a:rPr lang="en-US" sz="1000" b="1">
                <a:solidFill>
                  <a:srgbClr val="FFFFFF"/>
                </a:solidFill>
              </a:rPr>
            </a:br>
            <a:r>
              <a:rPr lang="ru-RU" sz="1000" b="1">
                <a:solidFill>
                  <a:srgbClr val="FFFFFF"/>
                </a:solidFill>
              </a:rPr>
              <a:t>средств авто</a:t>
            </a:r>
            <a:r>
              <a:rPr lang="en-US" sz="1000" b="1">
                <a:solidFill>
                  <a:srgbClr val="FFFFFF"/>
                </a:solidFill>
              </a:rPr>
              <a:t>-</a:t>
            </a:r>
            <a:br>
              <a:rPr lang="en-US" sz="1000" b="1">
                <a:solidFill>
                  <a:srgbClr val="FFFFFF"/>
                </a:solidFill>
              </a:rPr>
            </a:br>
            <a:r>
              <a:rPr lang="ru-RU" sz="1000" b="1">
                <a:solidFill>
                  <a:srgbClr val="FFFFFF"/>
                </a:solidFill>
              </a:rPr>
              <a:t>матизации, </a:t>
            </a:r>
            <a:r>
              <a:rPr lang="en-US" sz="1000" b="1">
                <a:solidFill>
                  <a:srgbClr val="FFFFFF"/>
                </a:solidFill>
              </a:rPr>
              <a:t/>
            </a:r>
            <a:br>
              <a:rPr lang="en-US" sz="1000" b="1">
                <a:solidFill>
                  <a:srgbClr val="FFFFFF"/>
                </a:solidFill>
              </a:rPr>
            </a:br>
            <a:r>
              <a:rPr lang="en-US" sz="1000" b="1">
                <a:solidFill>
                  <a:srgbClr val="FFFFFF"/>
                </a:solidFill>
              </a:rPr>
              <a:t>   </a:t>
            </a:r>
            <a:r>
              <a:rPr lang="ru-RU" sz="1000" b="1">
                <a:solidFill>
                  <a:srgbClr val="FFFFFF"/>
                </a:solidFill>
              </a:rPr>
              <a:t>диагностики, </a:t>
            </a:r>
            <a:r>
              <a:rPr lang="en-US" sz="1000" b="1">
                <a:solidFill>
                  <a:srgbClr val="FFFFFF"/>
                </a:solidFill>
              </a:rPr>
              <a:t/>
            </a:r>
            <a:br>
              <a:rPr lang="en-US" sz="1000" b="1">
                <a:solidFill>
                  <a:srgbClr val="FFFFFF"/>
                </a:solidFill>
              </a:rPr>
            </a:br>
            <a:r>
              <a:rPr lang="en-US" sz="1000" b="1">
                <a:solidFill>
                  <a:srgbClr val="FFFFFF"/>
                </a:solidFill>
              </a:rPr>
              <a:t>       </a:t>
            </a:r>
            <a:r>
              <a:rPr lang="ru-RU" sz="1000" b="1">
                <a:solidFill>
                  <a:srgbClr val="FFFFFF"/>
                </a:solidFill>
              </a:rPr>
              <a:t>контроля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14073" y="1196752"/>
            <a:ext cx="4961983" cy="1200329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</a:rPr>
              <a:t>Вся практическая деятельность </a:t>
            </a:r>
            <a:r>
              <a:rPr lang="ru-RU" dirty="0" smtClean="0">
                <a:solidFill>
                  <a:srgbClr val="FFFFFF"/>
                </a:solidFill>
              </a:rPr>
              <a:t>атомного комплекса </a:t>
            </a:r>
            <a:r>
              <a:rPr lang="ru-RU" dirty="0">
                <a:solidFill>
                  <a:srgbClr val="FFFFFF"/>
                </a:solidFill>
              </a:rPr>
              <a:t>опирается на результаты фундаментальных и прикладных исследований свойств материи</a:t>
            </a:r>
          </a:p>
        </p:txBody>
      </p:sp>
      <p:sp>
        <p:nvSpPr>
          <p:cNvPr id="38923" name="Freeform 11"/>
          <p:cNvSpPr>
            <a:spLocks/>
          </p:cNvSpPr>
          <p:nvPr/>
        </p:nvSpPr>
        <p:spPr bwMode="auto">
          <a:xfrm rot="566142">
            <a:off x="5370513" y="1527175"/>
            <a:ext cx="431800" cy="1179513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53" y="408"/>
              </a:cxn>
              <a:cxn ang="0">
                <a:pos x="370" y="680"/>
              </a:cxn>
            </a:cxnLst>
            <a:rect l="0" t="0" r="r" b="b"/>
            <a:pathLst>
              <a:path w="370" h="680">
                <a:moveTo>
                  <a:pt x="53" y="0"/>
                </a:moveTo>
                <a:cubicBezTo>
                  <a:pt x="26" y="147"/>
                  <a:pt x="0" y="295"/>
                  <a:pt x="53" y="408"/>
                </a:cubicBezTo>
                <a:cubicBezTo>
                  <a:pt x="106" y="521"/>
                  <a:pt x="287" y="635"/>
                  <a:pt x="370" y="680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38924" name="Freeform 12"/>
          <p:cNvSpPr>
            <a:spLocks/>
          </p:cNvSpPr>
          <p:nvPr/>
        </p:nvSpPr>
        <p:spPr bwMode="auto">
          <a:xfrm rot="7801592">
            <a:off x="8337550" y="3200400"/>
            <a:ext cx="431800" cy="1212850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53" y="408"/>
              </a:cxn>
              <a:cxn ang="0">
                <a:pos x="370" y="680"/>
              </a:cxn>
            </a:cxnLst>
            <a:rect l="0" t="0" r="r" b="b"/>
            <a:pathLst>
              <a:path w="370" h="680">
                <a:moveTo>
                  <a:pt x="53" y="0"/>
                </a:moveTo>
                <a:cubicBezTo>
                  <a:pt x="26" y="147"/>
                  <a:pt x="0" y="295"/>
                  <a:pt x="53" y="408"/>
                </a:cubicBezTo>
                <a:cubicBezTo>
                  <a:pt x="106" y="521"/>
                  <a:pt x="287" y="635"/>
                  <a:pt x="370" y="680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38925" name="Freeform 13"/>
          <p:cNvSpPr>
            <a:spLocks/>
          </p:cNvSpPr>
          <p:nvPr/>
        </p:nvSpPr>
        <p:spPr bwMode="auto">
          <a:xfrm rot="-26692815">
            <a:off x="4762500" y="4410075"/>
            <a:ext cx="403225" cy="1171575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53" y="408"/>
              </a:cxn>
              <a:cxn ang="0">
                <a:pos x="370" y="680"/>
              </a:cxn>
            </a:cxnLst>
            <a:rect l="0" t="0" r="r" b="b"/>
            <a:pathLst>
              <a:path w="370" h="680">
                <a:moveTo>
                  <a:pt x="53" y="0"/>
                </a:moveTo>
                <a:cubicBezTo>
                  <a:pt x="26" y="147"/>
                  <a:pt x="0" y="295"/>
                  <a:pt x="53" y="408"/>
                </a:cubicBezTo>
                <a:cubicBezTo>
                  <a:pt x="106" y="521"/>
                  <a:pt x="287" y="635"/>
                  <a:pt x="370" y="680"/>
                </a:cubicBezTo>
              </a:path>
            </a:pathLst>
          </a:custGeom>
          <a:noFill/>
          <a:ln w="508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14142"/>
              </a:solidFill>
            </a:endParaRPr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5148263" y="2422525"/>
            <a:ext cx="2808287" cy="2808288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6699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</a:rPr>
              <a:t>Фундаментальные исследования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FF0000"/>
                </a:solidFill>
              </a:rPr>
              <a:t> исследования фундаментальных свойств и структуры материи, поиск новых источников </a:t>
            </a:r>
            <a:r>
              <a:rPr lang="ru-RU" sz="1400" dirty="0" smtClean="0">
                <a:solidFill>
                  <a:srgbClr val="FF0000"/>
                </a:solidFill>
              </a:rPr>
              <a:t>энергии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5404" y="2564904"/>
            <a:ext cx="395469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8775" indent="-358775" algn="l" rtl="0" fontAlgn="base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2300" indent="-261938" algn="l" rtl="0" fontAlgn="base">
              <a:spcBef>
                <a:spcPct val="0"/>
              </a:spcBef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92175" indent="-268288" algn="l" rtl="0" fontAlgn="base">
              <a:spcBef>
                <a:spcPct val="0"/>
              </a:spcBef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ru-RU" sz="1400" i="1" kern="0" dirty="0" smtClean="0"/>
              <a:t>Комиссия при Президенте Российской Федерации по модернизации и технологическому развитию экономики России:   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ru-RU" sz="1400" b="1" i="1" kern="0" dirty="0" smtClean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 smtClean="0"/>
              <a:t> </a:t>
            </a:r>
            <a:r>
              <a:rPr lang="ru-RU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400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ближнесрочной</a:t>
            </a:r>
            <a:r>
              <a:rPr lang="ru-RU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перспективе</a:t>
            </a:r>
            <a:r>
              <a:rPr lang="ru-RU" sz="1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kern="0" dirty="0" smtClean="0"/>
              <a:t>- оптимизировать  эксплуатационные характеристики водо-водяных энергетических реакторов;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среднесрочной перспективе </a:t>
            </a:r>
            <a:r>
              <a:rPr lang="ru-RU" sz="1400" kern="0" dirty="0" smtClean="0"/>
              <a:t>- сформировать новую технологическую базу атомной энергетики на основе замкнутого топливного цикла с реакторными установками на быстрых нейтронах;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долгосрочной перспективе </a:t>
            </a:r>
            <a:r>
              <a:rPr lang="ru-RU" sz="1400" kern="0" dirty="0" smtClean="0"/>
              <a:t>- выйти на освоение технологий управляемого термоядерного синтеза как основы энергетики будущего;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стратегическом плане </a:t>
            </a:r>
            <a:r>
              <a:rPr lang="ru-RU" sz="1400" kern="0" dirty="0" smtClean="0"/>
              <a:t>– развитие фундаментальной ядерной науки.</a:t>
            </a:r>
            <a:endParaRPr lang="ru-RU" sz="1400" kern="0" dirty="0"/>
          </a:p>
        </p:txBody>
      </p:sp>
    </p:spTree>
    <p:extLst>
      <p:ext uri="{BB962C8B-B14F-4D97-AF65-F5344CB8AC3E}">
        <p14:creationId xmlns:p14="http://schemas.microsoft.com/office/powerpoint/2010/main" xmlns="" val="10912486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41" y="0"/>
            <a:ext cx="7832072" cy="962025"/>
          </a:xfrm>
        </p:spPr>
        <p:txBody>
          <a:bodyPr/>
          <a:lstStyle/>
          <a:p>
            <a:pPr eaLnBrk="1" hangingPunct="1"/>
            <a:r>
              <a:rPr lang="ru-RU" sz="2000" dirty="0" smtClean="0"/>
              <a:t>Некоторые международные проекты</a:t>
            </a:r>
          </a:p>
        </p:txBody>
      </p:sp>
      <p:pic>
        <p:nvPicPr>
          <p:cNvPr id="8196" name="Picture 6" descr="http://www.iterrf.ru/struktura-iter/images/vkladrf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1775" y="2102030"/>
            <a:ext cx="2145942" cy="152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851721" y="1022174"/>
            <a:ext cx="803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25EA1"/>
                </a:solidFill>
                <a:cs typeface="Arial" pitchFamily="34" charset="0"/>
              </a:rPr>
              <a:t>ИТЭР</a:t>
            </a:r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3643473" y="1038578"/>
            <a:ext cx="0" cy="532412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14142"/>
              </a:solidFill>
              <a:cs typeface="Arial" pitchFamily="34" charset="0"/>
            </a:endParaRPr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6352387" y="1185686"/>
            <a:ext cx="0" cy="518971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414142"/>
              </a:solidFill>
              <a:cs typeface="Arial" pitchFamily="34" charset="0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6447284" y="1022174"/>
            <a:ext cx="21411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25EA1"/>
                </a:solidFill>
                <a:cs typeface="Arial" pitchFamily="34" charset="0"/>
              </a:rPr>
              <a:t>МБИР </a:t>
            </a:r>
            <a:r>
              <a:rPr lang="ru-RU" sz="1200" b="1" dirty="0">
                <a:solidFill>
                  <a:srgbClr val="003274"/>
                </a:solidFill>
                <a:cs typeface="Arial" pitchFamily="34" charset="0"/>
              </a:rPr>
              <a:t>- м</a:t>
            </a:r>
            <a:r>
              <a:rPr lang="de-DE" sz="1200" b="1" dirty="0" err="1">
                <a:solidFill>
                  <a:srgbClr val="003274"/>
                </a:solidFill>
                <a:cs typeface="Arial" pitchFamily="34" charset="0"/>
              </a:rPr>
              <a:t>ногоцелево</a:t>
            </a:r>
            <a:r>
              <a:rPr lang="ru-RU" sz="1200" b="1" dirty="0" err="1">
                <a:solidFill>
                  <a:srgbClr val="003274"/>
                </a:solidFill>
                <a:cs typeface="Arial" pitchFamily="34" charset="0"/>
              </a:rPr>
              <a:t>й</a:t>
            </a:r>
            <a:r>
              <a:rPr lang="de-DE" sz="1200" b="1" dirty="0">
                <a:solidFill>
                  <a:srgbClr val="003274"/>
                </a:solidFill>
                <a:cs typeface="Arial" pitchFamily="34" charset="0"/>
              </a:rPr>
              <a:t> </a:t>
            </a:r>
            <a:r>
              <a:rPr lang="de-DE" sz="1200" b="1" dirty="0" err="1">
                <a:solidFill>
                  <a:srgbClr val="003274"/>
                </a:solidFill>
                <a:cs typeface="Arial" pitchFamily="34" charset="0"/>
              </a:rPr>
              <a:t>исследовательск</a:t>
            </a:r>
            <a:r>
              <a:rPr lang="ru-RU" sz="1200" b="1" dirty="0" err="1">
                <a:solidFill>
                  <a:srgbClr val="003274"/>
                </a:solidFill>
                <a:cs typeface="Arial" pitchFamily="34" charset="0"/>
              </a:rPr>
              <a:t>ий</a:t>
            </a:r>
            <a:r>
              <a:rPr lang="de-DE" sz="1200" b="1" dirty="0">
                <a:solidFill>
                  <a:srgbClr val="003274"/>
                </a:solidFill>
                <a:cs typeface="Arial" pitchFamily="34" charset="0"/>
              </a:rPr>
              <a:t> </a:t>
            </a:r>
            <a:r>
              <a:rPr lang="de-DE" sz="1200" b="1" dirty="0" err="1">
                <a:solidFill>
                  <a:srgbClr val="003274"/>
                </a:solidFill>
                <a:cs typeface="Arial" pitchFamily="34" charset="0"/>
              </a:rPr>
              <a:t>реактор</a:t>
            </a:r>
            <a:r>
              <a:rPr lang="ru-RU" sz="1200" b="1" dirty="0">
                <a:solidFill>
                  <a:srgbClr val="003274"/>
                </a:solidFill>
                <a:cs typeface="Arial" pitchFamily="34" charset="0"/>
              </a:rPr>
              <a:t> на быстрых нейтронах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025EA1"/>
              </a:solidFill>
              <a:cs typeface="Arial" pitchFamily="34" charset="0"/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1357314" y="1022174"/>
            <a:ext cx="233415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25EA1"/>
                </a:solidFill>
                <a:cs typeface="Arial" pitchFamily="34" charset="0"/>
              </a:rPr>
              <a:t>ФАИР </a:t>
            </a:r>
            <a:r>
              <a:rPr lang="ru-RU" sz="1200" b="1" dirty="0">
                <a:solidFill>
                  <a:srgbClr val="003274"/>
                </a:solidFill>
                <a:cs typeface="Arial" pitchFamily="34" charset="0"/>
              </a:rPr>
              <a:t>- ускорительный и исследовательский комплекс на базе существующего Института по исследований тяжелых ионов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rgbClr val="025EA1"/>
              </a:solidFill>
              <a:cs typeface="Arial" pitchFamily="34" charset="0"/>
            </a:endParaRPr>
          </a:p>
        </p:txBody>
      </p:sp>
      <p:pic>
        <p:nvPicPr>
          <p:cNvPr id="8202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62090" y="2271161"/>
            <a:ext cx="2067931" cy="138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4540696" y="1022174"/>
            <a:ext cx="18272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4596D1"/>
                </a:solidFill>
                <a:cs typeface="Arial" pitchFamily="34" charset="0"/>
              </a:rPr>
              <a:t>И</a:t>
            </a:r>
            <a:r>
              <a:rPr lang="ru-RU" sz="1200" b="1" dirty="0">
                <a:solidFill>
                  <a:srgbClr val="003274"/>
                </a:solidFill>
                <a:cs typeface="Arial" pitchFamily="34" charset="0"/>
              </a:rPr>
              <a:t>нтернациональный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4596D1"/>
                </a:solidFill>
                <a:cs typeface="Arial" pitchFamily="34" charset="0"/>
              </a:rPr>
              <a:t>Т</a:t>
            </a:r>
            <a:r>
              <a:rPr lang="ru-RU" sz="1200" b="1" dirty="0">
                <a:solidFill>
                  <a:srgbClr val="003274"/>
                </a:solidFill>
                <a:cs typeface="Arial" pitchFamily="34" charset="0"/>
              </a:rPr>
              <a:t>ермоядерный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4596D1"/>
                </a:solidFill>
                <a:cs typeface="Arial" pitchFamily="34" charset="0"/>
              </a:rPr>
              <a:t>Э</a:t>
            </a:r>
            <a:r>
              <a:rPr lang="ru-RU" sz="1200" b="1" dirty="0">
                <a:solidFill>
                  <a:srgbClr val="003274"/>
                </a:solidFill>
                <a:cs typeface="Arial" pitchFamily="34" charset="0"/>
              </a:rPr>
              <a:t>кспериментальный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srgbClr val="4596D1"/>
                </a:solidFill>
                <a:cs typeface="Arial" pitchFamily="34" charset="0"/>
              </a:rPr>
              <a:t>Р</a:t>
            </a:r>
            <a:r>
              <a:rPr lang="ru-RU" sz="1200" b="1" dirty="0">
                <a:solidFill>
                  <a:srgbClr val="003274"/>
                </a:solidFill>
                <a:cs typeface="Arial" pitchFamily="34" charset="0"/>
              </a:rPr>
              <a:t>еактор</a:t>
            </a: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3628236" y="3706636"/>
            <a:ext cx="15440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80808"/>
                </a:solidFill>
                <a:cs typeface="Arial" pitchFamily="34" charset="0"/>
              </a:rPr>
              <a:t>Франция, </a:t>
            </a:r>
            <a:r>
              <a:rPr lang="ru-RU" sz="1200" dirty="0" err="1">
                <a:solidFill>
                  <a:srgbClr val="080808"/>
                </a:solidFill>
                <a:cs typeface="Arial" pitchFamily="34" charset="0"/>
              </a:rPr>
              <a:t>Кадараш</a:t>
            </a:r>
            <a:endParaRPr lang="ru-RU" sz="1200" dirty="0">
              <a:solidFill>
                <a:srgbClr val="080808"/>
              </a:solidFill>
              <a:cs typeface="Arial" pitchFamily="34" charset="0"/>
            </a:endParaRPr>
          </a:p>
        </p:txBody>
      </p: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1357314" y="3706636"/>
            <a:ext cx="1777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80808"/>
                </a:solidFill>
                <a:cs typeface="Arial" pitchFamily="34" charset="0"/>
              </a:rPr>
              <a:t>Германия, Дармштадт</a:t>
            </a:r>
          </a:p>
        </p:txBody>
      </p:sp>
      <p:pic>
        <p:nvPicPr>
          <p:cNvPr id="8208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04485" y="1939184"/>
            <a:ext cx="1620390" cy="162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 Box 24"/>
          <p:cNvSpPr txBox="1">
            <a:spLocks noChangeArrowheads="1"/>
          </p:cNvSpPr>
          <p:nvPr/>
        </p:nvSpPr>
        <p:spPr bwMode="auto">
          <a:xfrm>
            <a:off x="6447284" y="3706636"/>
            <a:ext cx="17969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80808"/>
                </a:solidFill>
                <a:cs typeface="Arial" pitchFamily="34" charset="0"/>
              </a:rPr>
              <a:t>Россия, Димитровград</a:t>
            </a:r>
          </a:p>
        </p:txBody>
      </p:sp>
      <p:sp>
        <p:nvSpPr>
          <p:cNvPr id="8211" name="Прямоугольник 4"/>
          <p:cNvSpPr>
            <a:spLocks noChangeArrowheads="1"/>
          </p:cNvSpPr>
          <p:nvPr/>
        </p:nvSpPr>
        <p:spPr bwMode="auto">
          <a:xfrm>
            <a:off x="1357314" y="4044070"/>
            <a:ext cx="2736850" cy="720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sz="1200" dirty="0">
                <a:solidFill>
                  <a:srgbClr val="080808"/>
                </a:solidFill>
                <a:cs typeface="Arial" pitchFamily="34" charset="0"/>
              </a:rPr>
              <a:t> Изучить фундаментальные свойства материи и вещества</a:t>
            </a:r>
            <a:endParaRPr lang="en-US" sz="1200" dirty="0">
              <a:solidFill>
                <a:srgbClr val="080808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ru-RU" sz="1200" dirty="0">
              <a:solidFill>
                <a:srgbClr val="080808"/>
              </a:solidFill>
              <a:cs typeface="Arial" pitchFamily="34" charset="0"/>
            </a:endParaRPr>
          </a:p>
        </p:txBody>
      </p:sp>
      <p:sp>
        <p:nvSpPr>
          <p:cNvPr id="8212" name="Прямоугольник 4"/>
          <p:cNvSpPr>
            <a:spLocks noChangeArrowheads="1"/>
          </p:cNvSpPr>
          <p:nvPr/>
        </p:nvSpPr>
        <p:spPr bwMode="auto">
          <a:xfrm>
            <a:off x="6447284" y="4044070"/>
            <a:ext cx="2696716" cy="871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sz="1200" dirty="0">
                <a:solidFill>
                  <a:srgbClr val="080808"/>
                </a:solidFill>
                <a:cs typeface="Arial" pitchFamily="34" charset="0"/>
              </a:rPr>
              <a:t>Создать передовую базу атомной энергетики для испытания новых видов топлива и материалов для реакторов на быстрых нейтронах</a:t>
            </a:r>
          </a:p>
        </p:txBody>
      </p:sp>
      <p:sp>
        <p:nvSpPr>
          <p:cNvPr id="8213" name="Text Box 28"/>
          <p:cNvSpPr txBox="1">
            <a:spLocks noChangeArrowheads="1"/>
          </p:cNvSpPr>
          <p:nvPr/>
        </p:nvSpPr>
        <p:spPr bwMode="auto">
          <a:xfrm>
            <a:off x="1357314" y="5739201"/>
            <a:ext cx="915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80808"/>
                </a:solidFill>
                <a:cs typeface="Arial" pitchFamily="34" charset="0"/>
              </a:rPr>
              <a:t>2010-2018</a:t>
            </a:r>
          </a:p>
        </p:txBody>
      </p:sp>
      <p:sp>
        <p:nvSpPr>
          <p:cNvPr id="8214" name="Text Box 31"/>
          <p:cNvSpPr txBox="1">
            <a:spLocks noChangeArrowheads="1"/>
          </p:cNvSpPr>
          <p:nvPr/>
        </p:nvSpPr>
        <p:spPr bwMode="auto">
          <a:xfrm>
            <a:off x="1357314" y="4886818"/>
            <a:ext cx="23115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80808"/>
                </a:solidFill>
                <a:cs typeface="Arial" pitchFamily="34" charset="0"/>
              </a:rPr>
              <a:t>Всего 3000 ученых из 47 стран, около 500 российских научных сотрудников</a:t>
            </a:r>
          </a:p>
        </p:txBody>
      </p:sp>
      <p:sp>
        <p:nvSpPr>
          <p:cNvPr id="8215" name="Text Box 32"/>
          <p:cNvSpPr txBox="1">
            <a:spLocks noChangeArrowheads="1"/>
          </p:cNvSpPr>
          <p:nvPr/>
        </p:nvSpPr>
        <p:spPr bwMode="auto">
          <a:xfrm>
            <a:off x="3628235" y="4886818"/>
            <a:ext cx="28078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80808"/>
                </a:solidFill>
                <a:cs typeface="Arial" pitchFamily="34" charset="0"/>
              </a:rPr>
              <a:t>Всего 500 ученых в Международной организации ИТЭР от 7 участников, около 30 российских научных сотрудников</a:t>
            </a:r>
          </a:p>
        </p:txBody>
      </p:sp>
      <p:sp>
        <p:nvSpPr>
          <p:cNvPr id="8216" name="Text Box 37"/>
          <p:cNvSpPr txBox="1">
            <a:spLocks noChangeArrowheads="1"/>
          </p:cNvSpPr>
          <p:nvPr/>
        </p:nvSpPr>
        <p:spPr bwMode="auto">
          <a:xfrm>
            <a:off x="3628236" y="5739201"/>
            <a:ext cx="9042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80808"/>
                </a:solidFill>
                <a:cs typeface="Arial" pitchFamily="34" charset="0"/>
              </a:rPr>
              <a:t>2011-2020</a:t>
            </a:r>
          </a:p>
        </p:txBody>
      </p:sp>
      <p:sp>
        <p:nvSpPr>
          <p:cNvPr id="8217" name="Text Box 38"/>
          <p:cNvSpPr txBox="1">
            <a:spLocks noChangeArrowheads="1"/>
          </p:cNvSpPr>
          <p:nvPr/>
        </p:nvSpPr>
        <p:spPr bwMode="auto">
          <a:xfrm>
            <a:off x="6447284" y="5739201"/>
            <a:ext cx="915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080808"/>
                </a:solidFill>
                <a:cs typeface="Arial" pitchFamily="34" charset="0"/>
              </a:rPr>
              <a:t>2010-2018</a:t>
            </a:r>
          </a:p>
        </p:txBody>
      </p:sp>
      <p:sp>
        <p:nvSpPr>
          <p:cNvPr id="8218" name="Rectangle 39"/>
          <p:cNvSpPr>
            <a:spLocks noChangeArrowheads="1"/>
          </p:cNvSpPr>
          <p:nvPr/>
        </p:nvSpPr>
        <p:spPr bwMode="auto">
          <a:xfrm>
            <a:off x="1357314" y="6097519"/>
            <a:ext cx="2879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200" dirty="0">
                <a:solidFill>
                  <a:srgbClr val="080808"/>
                </a:solidFill>
                <a:cs typeface="Arial" pitchFamily="34" charset="0"/>
              </a:rPr>
              <a:t>2,7 млрд. евро</a:t>
            </a:r>
            <a:endParaRPr lang="ru-RU" sz="1200" dirty="0">
              <a:solidFill>
                <a:srgbClr val="080808"/>
              </a:solidFill>
              <a:cs typeface="Arial" pitchFamily="34" charset="0"/>
            </a:endParaRPr>
          </a:p>
        </p:txBody>
      </p:sp>
      <p:sp>
        <p:nvSpPr>
          <p:cNvPr id="8219" name="Rectangle 40"/>
          <p:cNvSpPr>
            <a:spLocks noChangeArrowheads="1"/>
          </p:cNvSpPr>
          <p:nvPr/>
        </p:nvSpPr>
        <p:spPr bwMode="auto">
          <a:xfrm>
            <a:off x="3628236" y="6097519"/>
            <a:ext cx="2879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200" dirty="0">
                <a:solidFill>
                  <a:srgbClr val="080808"/>
                </a:solidFill>
                <a:cs typeface="Arial" pitchFamily="34" charset="0"/>
              </a:rPr>
              <a:t>15 млрд. евро</a:t>
            </a:r>
            <a:endParaRPr lang="ru-RU" sz="1200" dirty="0">
              <a:solidFill>
                <a:srgbClr val="080808"/>
              </a:solidFill>
              <a:cs typeface="Arial" pitchFamily="34" charset="0"/>
            </a:endParaRPr>
          </a:p>
        </p:txBody>
      </p:sp>
      <p:sp>
        <p:nvSpPr>
          <p:cNvPr id="8220" name="Rectangle 41"/>
          <p:cNvSpPr>
            <a:spLocks noChangeArrowheads="1"/>
          </p:cNvSpPr>
          <p:nvPr/>
        </p:nvSpPr>
        <p:spPr bwMode="auto">
          <a:xfrm>
            <a:off x="6447284" y="6068944"/>
            <a:ext cx="2879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200" dirty="0">
                <a:solidFill>
                  <a:srgbClr val="080808"/>
                </a:solidFill>
                <a:cs typeface="Arial" pitchFamily="34" charset="0"/>
              </a:rPr>
              <a:t>16,4 млрд. руб.</a:t>
            </a:r>
            <a:endParaRPr lang="ru-RU" sz="1200" dirty="0">
              <a:solidFill>
                <a:srgbClr val="080808"/>
              </a:solidFill>
              <a:cs typeface="Arial" pitchFamily="34" charset="0"/>
            </a:endParaRPr>
          </a:p>
        </p:txBody>
      </p:sp>
      <p:sp>
        <p:nvSpPr>
          <p:cNvPr id="35" name="AutoShape 68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797" y="1025805"/>
            <a:ext cx="984253" cy="2650845"/>
          </a:xfrm>
          <a:prstGeom prst="homePlate">
            <a:avLst>
              <a:gd name="adj" fmla="val 25665"/>
            </a:avLst>
          </a:prstGeom>
          <a:solidFill>
            <a:srgbClr val="7298C6"/>
          </a:solidFill>
          <a:ln w="38100" algn="ctr">
            <a:noFill/>
            <a:miter lim="800000"/>
            <a:headEnd type="none" w="lg" len="lg"/>
            <a:tailEnd type="none" w="lg" len="lg"/>
          </a:ln>
        </p:spPr>
        <p:txBody>
          <a:bodyPr lIns="18000" tIns="91440" rIns="18000" bIns="91440" anchor="ctr"/>
          <a:lstStyle/>
          <a:p>
            <a:pPr algn="ctr" defTabSz="889000" eaLnBrk="0" hangingPunct="0">
              <a:buClr>
                <a:srgbClr val="003274"/>
              </a:buClr>
              <a:defRPr/>
            </a:pPr>
            <a:r>
              <a:rPr lang="ru-RU" sz="1200" b="1" kern="0" dirty="0">
                <a:solidFill>
                  <a:srgbClr val="FFFFFF"/>
                </a:solidFill>
                <a:cs typeface="Arial" charset="0"/>
              </a:rPr>
              <a:t>Описание проекта</a:t>
            </a:r>
          </a:p>
        </p:txBody>
      </p:sp>
      <p:sp>
        <p:nvSpPr>
          <p:cNvPr id="36" name="AutoShape 68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80670" y="4044069"/>
            <a:ext cx="1014730" cy="813822"/>
          </a:xfrm>
          <a:prstGeom prst="homePlate">
            <a:avLst>
              <a:gd name="adj" fmla="val 25665"/>
            </a:avLst>
          </a:prstGeom>
          <a:solidFill>
            <a:srgbClr val="7298C6"/>
          </a:solidFill>
          <a:ln w="38100" algn="ctr">
            <a:noFill/>
            <a:miter lim="800000"/>
            <a:headEnd type="none" w="lg" len="lg"/>
            <a:tailEnd type="none" w="lg" len="lg"/>
          </a:ln>
        </p:spPr>
        <p:txBody>
          <a:bodyPr lIns="18000" tIns="91440" rIns="18000" bIns="91440" anchor="ctr"/>
          <a:lstStyle/>
          <a:p>
            <a:pPr algn="ctr" defTabSz="889000" eaLnBrk="0" hangingPunct="0">
              <a:buClr>
                <a:srgbClr val="003274"/>
              </a:buClr>
              <a:defRPr/>
            </a:pPr>
            <a:r>
              <a:rPr lang="ru-RU" sz="1200" b="1" kern="0" dirty="0">
                <a:solidFill>
                  <a:srgbClr val="FFFFFF"/>
                </a:solidFill>
                <a:cs typeface="Arial" charset="0"/>
              </a:rPr>
              <a:t>Задачи</a:t>
            </a:r>
          </a:p>
        </p:txBody>
      </p:sp>
      <p:sp>
        <p:nvSpPr>
          <p:cNvPr id="38" name="AutoShape 6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3173" y="5686425"/>
            <a:ext cx="1022702" cy="382905"/>
          </a:xfrm>
          <a:prstGeom prst="homePlate">
            <a:avLst>
              <a:gd name="adj" fmla="val 25665"/>
            </a:avLst>
          </a:prstGeom>
          <a:solidFill>
            <a:srgbClr val="7298C6"/>
          </a:solidFill>
          <a:ln w="38100" algn="ctr">
            <a:noFill/>
            <a:miter lim="800000"/>
            <a:headEnd type="none" w="lg" len="lg"/>
            <a:tailEnd type="none" w="lg" len="lg"/>
          </a:ln>
        </p:spPr>
        <p:txBody>
          <a:bodyPr lIns="18000" tIns="91440" rIns="18000" bIns="91440" anchor="ctr"/>
          <a:lstStyle/>
          <a:p>
            <a:pPr algn="ctr" defTabSz="889000" eaLnBrk="0" hangingPunct="0">
              <a:buClr>
                <a:srgbClr val="003274"/>
              </a:buClr>
              <a:defRPr/>
            </a:pPr>
            <a:r>
              <a:rPr lang="ru-RU" sz="1200" b="1" kern="0" dirty="0">
                <a:solidFill>
                  <a:srgbClr val="FFFFFF"/>
                </a:solidFill>
                <a:cs typeface="Arial" charset="0"/>
              </a:rPr>
              <a:t>Срок</a:t>
            </a:r>
          </a:p>
          <a:p>
            <a:pPr algn="ctr" defTabSz="889000" eaLnBrk="0" hangingPunct="0">
              <a:buClr>
                <a:srgbClr val="003274"/>
              </a:buClr>
              <a:defRPr/>
            </a:pPr>
            <a:r>
              <a:rPr lang="ru-RU" sz="1200" b="1" kern="0" dirty="0">
                <a:solidFill>
                  <a:srgbClr val="FFFFFF"/>
                </a:solidFill>
                <a:cs typeface="Arial" charset="0"/>
              </a:rPr>
              <a:t>реализации</a:t>
            </a:r>
          </a:p>
        </p:txBody>
      </p:sp>
      <p:sp>
        <p:nvSpPr>
          <p:cNvPr id="39" name="AutoShape 6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47650" y="6099810"/>
            <a:ext cx="1038225" cy="253365"/>
          </a:xfrm>
          <a:prstGeom prst="homePlate">
            <a:avLst>
              <a:gd name="adj" fmla="val 25665"/>
            </a:avLst>
          </a:prstGeom>
          <a:solidFill>
            <a:srgbClr val="7298C6"/>
          </a:solidFill>
          <a:ln w="38100" algn="ctr">
            <a:noFill/>
            <a:miter lim="800000"/>
            <a:headEnd type="none" w="lg" len="lg"/>
            <a:tailEnd type="none" w="lg" len="lg"/>
          </a:ln>
        </p:spPr>
        <p:txBody>
          <a:bodyPr lIns="18000" tIns="91440" rIns="18000" bIns="91440" anchor="ctr"/>
          <a:lstStyle/>
          <a:p>
            <a:pPr algn="ctr" defTabSz="889000" eaLnBrk="0" hangingPunct="0">
              <a:buClr>
                <a:srgbClr val="003274"/>
              </a:buClr>
              <a:defRPr/>
            </a:pPr>
            <a:r>
              <a:rPr lang="ru-RU" sz="1200" b="1" kern="0" dirty="0">
                <a:solidFill>
                  <a:srgbClr val="FFFFFF"/>
                </a:solidFill>
                <a:cs typeface="Arial" charset="0"/>
              </a:rPr>
              <a:t>Стоимость</a:t>
            </a:r>
          </a:p>
        </p:txBody>
      </p:sp>
      <p:sp>
        <p:nvSpPr>
          <p:cNvPr id="40" name="AutoShape 6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85750" y="3706636"/>
            <a:ext cx="1009650" cy="315913"/>
          </a:xfrm>
          <a:prstGeom prst="homePlate">
            <a:avLst>
              <a:gd name="adj" fmla="val 25665"/>
            </a:avLst>
          </a:prstGeom>
          <a:solidFill>
            <a:srgbClr val="7298C6"/>
          </a:solidFill>
          <a:ln w="38100" algn="ctr">
            <a:noFill/>
            <a:miter lim="800000"/>
            <a:headEnd type="none" w="lg" len="lg"/>
            <a:tailEnd type="none" w="lg" len="lg"/>
          </a:ln>
        </p:spPr>
        <p:txBody>
          <a:bodyPr lIns="18000" tIns="91440" rIns="18000" bIns="91440" anchor="ctr"/>
          <a:lstStyle/>
          <a:p>
            <a:pPr algn="ctr" defTabSz="889000" eaLnBrk="0" hangingPunct="0">
              <a:buClr>
                <a:srgbClr val="003274"/>
              </a:buClr>
              <a:defRPr/>
            </a:pPr>
            <a:r>
              <a:rPr lang="ru-RU" sz="1200" b="1" kern="0" dirty="0">
                <a:solidFill>
                  <a:srgbClr val="FFFFFF"/>
                </a:solidFill>
                <a:cs typeface="Arial" charset="0"/>
              </a:rPr>
              <a:t>География</a:t>
            </a:r>
          </a:p>
        </p:txBody>
      </p:sp>
      <p:sp>
        <p:nvSpPr>
          <p:cNvPr id="42" name="AutoShape 68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80670" y="4886817"/>
            <a:ext cx="1010850" cy="767857"/>
          </a:xfrm>
          <a:prstGeom prst="homePlate">
            <a:avLst>
              <a:gd name="adj" fmla="val 25665"/>
            </a:avLst>
          </a:prstGeom>
          <a:solidFill>
            <a:srgbClr val="7298C6"/>
          </a:solidFill>
          <a:ln w="38100" algn="ctr">
            <a:noFill/>
            <a:miter lim="800000"/>
            <a:headEnd type="none" w="lg" len="lg"/>
            <a:tailEnd type="none" w="lg" len="lg"/>
          </a:ln>
        </p:spPr>
        <p:txBody>
          <a:bodyPr lIns="18000" tIns="91440" rIns="18000" bIns="91440" anchor="ctr"/>
          <a:lstStyle/>
          <a:p>
            <a:pPr algn="ctr" defTabSz="889000" eaLnBrk="0" hangingPunct="0">
              <a:buClr>
                <a:srgbClr val="003274"/>
              </a:buClr>
              <a:defRPr/>
            </a:pPr>
            <a:r>
              <a:rPr lang="ru-RU" sz="1200" b="1" kern="0" dirty="0">
                <a:solidFill>
                  <a:srgbClr val="FFFFFF"/>
                </a:solidFill>
                <a:cs typeface="Arial" charset="0"/>
              </a:rPr>
              <a:t>Научные кадры</a:t>
            </a:r>
          </a:p>
        </p:txBody>
      </p:sp>
      <p:sp>
        <p:nvSpPr>
          <p:cNvPr id="43" name="Прямоугольник 4"/>
          <p:cNvSpPr>
            <a:spLocks noChangeArrowheads="1"/>
          </p:cNvSpPr>
          <p:nvPr/>
        </p:nvSpPr>
        <p:spPr bwMode="auto">
          <a:xfrm>
            <a:off x="3628237" y="4044070"/>
            <a:ext cx="2580652" cy="8233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sz="1200" dirty="0">
                <a:solidFill>
                  <a:srgbClr val="080808"/>
                </a:solidFill>
                <a:cs typeface="Arial" pitchFamily="34" charset="0"/>
              </a:rPr>
              <a:t>Показать научную и техническую возможность получения термоядерной энергии для мирных целей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845959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fld id="{8B0074E6-3FFC-4C29-B130-FF27196D0708}" type="slidenum">
              <a:rPr lang="ru-RU">
                <a:solidFill>
                  <a:srgbClr val="000000"/>
                </a:solidFill>
              </a:rPr>
              <a:pPr/>
              <a:t>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3" y="764704"/>
            <a:ext cx="2302364" cy="1080120"/>
          </a:xfrm>
          <a:solidFill>
            <a:schemeClr val="accent5">
              <a:lumMod val="9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CERN</a:t>
            </a:r>
            <a:b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Эксперименты </a:t>
            </a: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ATLAS</a:t>
            </a: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 и </a:t>
            </a: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ALICE</a:t>
            </a: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LHC) </a:t>
            </a: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на </a:t>
            </a: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</a:rPr>
              <a:t>Большом </a:t>
            </a:r>
            <a:r>
              <a:rPr lang="ru-RU" sz="1400" b="1" dirty="0" err="1">
                <a:solidFill>
                  <a:schemeClr val="bg1"/>
                </a:solidFill>
                <a:latin typeface="Arial Narrow" pitchFamily="34" charset="0"/>
              </a:rPr>
              <a:t>адронном</a:t>
            </a: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Arial Narrow" pitchFamily="34" charset="0"/>
              </a:rPr>
              <a:t>коллайдере</a:t>
            </a:r>
            <a:endParaRPr lang="ru-RU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00738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2D2D8A"/>
                </a:solidFill>
                <a:latin typeface="Arial" charset="0"/>
              </a:rPr>
              <a:t>НИЯУ МИФИ. Участие в крупных международных научных  проектах.</a:t>
            </a:r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664532" y="776005"/>
            <a:ext cx="1944216" cy="106881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kern="0" dirty="0" smtClean="0">
                <a:solidFill>
                  <a:schemeClr val="bg1"/>
                </a:solidFill>
                <a:latin typeface="Arial Narrow" pitchFamily="34" charset="0"/>
              </a:rPr>
              <a:t>C</a:t>
            </a:r>
            <a:r>
              <a:rPr lang="ru-RU" sz="1400" b="1" kern="0" dirty="0" err="1" smtClean="0">
                <a:solidFill>
                  <a:schemeClr val="bg1"/>
                </a:solidFill>
                <a:latin typeface="Arial Narrow" pitchFamily="34" charset="0"/>
              </a:rPr>
              <a:t>инхротронный</a:t>
            </a:r>
            <a:r>
              <a:rPr lang="ru-RU" sz="1400" b="1" kern="0" dirty="0" smtClean="0">
                <a:solidFill>
                  <a:schemeClr val="bg1"/>
                </a:solidFill>
                <a:latin typeface="Arial Narrow" pitchFamily="34" charset="0"/>
              </a:rPr>
              <a:t> центр </a:t>
            </a:r>
            <a:r>
              <a:rPr lang="en-US" sz="1400" b="1" kern="0" dirty="0">
                <a:solidFill>
                  <a:schemeClr val="bg1"/>
                </a:solidFill>
                <a:latin typeface="Arial Narrow" pitchFamily="34" charset="0"/>
              </a:rPr>
              <a:t>DESY (</a:t>
            </a:r>
            <a:r>
              <a:rPr lang="ru-RU" sz="1400" b="1" kern="0" dirty="0">
                <a:solidFill>
                  <a:schemeClr val="bg1"/>
                </a:solidFill>
                <a:latin typeface="Arial Narrow" pitchFamily="34" charset="0"/>
              </a:rPr>
              <a:t>Германия)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schemeClr val="bg1"/>
                </a:solidFill>
                <a:latin typeface="Arial Narrow" pitchFamily="34" charset="0"/>
              </a:rPr>
              <a:t>Эксперименты </a:t>
            </a:r>
            <a:r>
              <a:rPr lang="en-US" sz="1400" b="1" kern="0" dirty="0" smtClean="0">
                <a:solidFill>
                  <a:schemeClr val="bg1"/>
                </a:solidFill>
                <a:latin typeface="Arial Narrow" pitchFamily="34" charset="0"/>
              </a:rPr>
              <a:t>ZEUS, HERA-B, </a:t>
            </a:r>
            <a:r>
              <a:rPr lang="ru-RU" sz="1400" b="1" kern="0" dirty="0" smtClean="0">
                <a:solidFill>
                  <a:schemeClr val="bg1"/>
                </a:solidFill>
                <a:latin typeface="Arial Narrow" pitchFamily="34" charset="0"/>
              </a:rPr>
              <a:t>Н1, </a:t>
            </a:r>
            <a:r>
              <a:rPr lang="en-US" sz="1400" b="1" kern="0" dirty="0" smtClean="0">
                <a:solidFill>
                  <a:schemeClr val="bg1"/>
                </a:solidFill>
                <a:latin typeface="Arial Narrow" pitchFamily="34" charset="0"/>
              </a:rPr>
              <a:t>CALICE (HERA)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896649" y="757369"/>
            <a:ext cx="1944216" cy="115946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err="1" smtClean="0">
                <a:solidFill>
                  <a:schemeClr val="bg1"/>
                </a:solidFill>
                <a:latin typeface="Arial Narrow" pitchFamily="34" charset="0"/>
              </a:rPr>
              <a:t>Брукхейвенская</a:t>
            </a:r>
            <a:r>
              <a:rPr lang="ru-RU" sz="1400" b="1" kern="0" dirty="0" smtClean="0">
                <a:solidFill>
                  <a:schemeClr val="bg1"/>
                </a:solidFill>
                <a:latin typeface="Arial Narrow" pitchFamily="34" charset="0"/>
              </a:rPr>
              <a:t> национальная лаборатория(США</a:t>
            </a:r>
            <a:r>
              <a:rPr lang="ru-RU" sz="1400" b="1" kern="0" dirty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schemeClr val="bg1"/>
                </a:solidFill>
                <a:latin typeface="Arial Narrow" pitchFamily="34" charset="0"/>
              </a:rPr>
              <a:t>Эксперименты </a:t>
            </a:r>
            <a:r>
              <a:rPr lang="en-US" sz="1400" b="1" kern="0" dirty="0" smtClean="0">
                <a:solidFill>
                  <a:schemeClr val="bg1"/>
                </a:solidFill>
                <a:latin typeface="Arial Narrow" pitchFamily="34" charset="0"/>
              </a:rPr>
              <a:t>STAR</a:t>
            </a:r>
            <a:r>
              <a:rPr lang="ru-RU" sz="1400" b="1" kern="0" dirty="0" smtClean="0">
                <a:solidFill>
                  <a:schemeClr val="bg1"/>
                </a:solidFill>
                <a:latin typeface="Arial Narrow" pitchFamily="34" charset="0"/>
              </a:rPr>
              <a:t>  и </a:t>
            </a:r>
            <a:r>
              <a:rPr lang="en-US" sz="1400" b="1" kern="0" dirty="0" smtClean="0">
                <a:solidFill>
                  <a:schemeClr val="bg1"/>
                </a:solidFill>
                <a:latin typeface="Arial Narrow" pitchFamily="34" charset="0"/>
              </a:rPr>
              <a:t>PHENIX</a:t>
            </a:r>
            <a:r>
              <a:rPr lang="ru-RU" sz="1400" b="1" kern="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1400" b="1" kern="0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1400" b="1" kern="0" dirty="0">
                <a:solidFill>
                  <a:schemeClr val="bg1"/>
                </a:solidFill>
                <a:latin typeface="Arial Narrow" pitchFamily="34" charset="0"/>
              </a:rPr>
              <a:t>RHIC</a:t>
            </a:r>
            <a:r>
              <a:rPr lang="en-US" sz="1400" b="1" kern="0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  <a:endParaRPr lang="ru-RU" sz="1400" b="1" kern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6948264" y="757369"/>
            <a:ext cx="1944216" cy="727415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chemeClr val="bg1"/>
                </a:solidFill>
                <a:latin typeface="Arial Narrow" pitchFamily="34" charset="0"/>
              </a:rPr>
              <a:t>Эксперименты ПАМЕЛА и АРИНА (российско-итальянский проект)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7020272" y="2255570"/>
            <a:ext cx="1944216" cy="871431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>
                <a:solidFill>
                  <a:schemeClr val="bg1"/>
                </a:solidFill>
                <a:latin typeface="Arial Narrow" pitchFamily="34" charset="0"/>
              </a:rPr>
              <a:t>Эксперименты КОРОНАС-ФОТОН (российско-европейский проект)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7092279" y="4629807"/>
            <a:ext cx="1944216" cy="439164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chemeClr val="bg1"/>
                </a:solidFill>
                <a:latin typeface="Arial Narrow" pitchFamily="34" charset="0"/>
              </a:rPr>
              <a:t>ИТЭР</a:t>
            </a:r>
          </a:p>
        </p:txBody>
      </p:sp>
      <p:pic>
        <p:nvPicPr>
          <p:cNvPr id="29" name="Рисунок 28" descr="llewellin_fig3_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8187" y="5275128"/>
            <a:ext cx="1272400" cy="1378433"/>
          </a:xfrm>
          <a:prstGeom prst="rect">
            <a:avLst/>
          </a:prstGeom>
        </p:spPr>
      </p:pic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201068" y="2268647"/>
            <a:ext cx="2088231" cy="88938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bg1"/>
                </a:solidFill>
                <a:latin typeface="Arial Narrow" pitchFamily="34" charset="0"/>
              </a:rPr>
              <a:t>Svedberg (</a:t>
            </a: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</a:rPr>
              <a:t>Швеция): </a:t>
            </a: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Эксперименты </a:t>
            </a: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CELSIUS/WASA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2592524" y="2286605"/>
            <a:ext cx="2088231" cy="88938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bg1"/>
                </a:solidFill>
                <a:latin typeface="Arial Narrow" pitchFamily="34" charset="0"/>
              </a:rPr>
              <a:t>GSI (</a:t>
            </a: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</a:rPr>
              <a:t>Германия</a:t>
            </a: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Эксперименты </a:t>
            </a:r>
            <a:r>
              <a:rPr lang="en-US" sz="1400" b="1" dirty="0">
                <a:solidFill>
                  <a:schemeClr val="bg1"/>
                </a:solidFill>
                <a:latin typeface="Arial Narrow" pitchFamily="34" charset="0"/>
              </a:rPr>
              <a:t>HADES, FAIR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4855486" y="2268646"/>
            <a:ext cx="2088231" cy="88938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bg1"/>
                </a:solidFill>
                <a:latin typeface="Arial Narrow" pitchFamily="34" charset="0"/>
              </a:rPr>
              <a:t>LANL (</a:t>
            </a: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США)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Эксперимент </a:t>
            </a:r>
            <a:r>
              <a:rPr lang="en-US" sz="1400" b="1" dirty="0" smtClean="0">
                <a:solidFill>
                  <a:schemeClr val="bg1"/>
                </a:solidFill>
                <a:latin typeface="Arial Narrow" pitchFamily="34" charset="0"/>
              </a:rPr>
              <a:t>LAMPF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7020272" y="3451251"/>
            <a:ext cx="2088231" cy="889389"/>
          </a:xfrm>
          <a:prstGeom prst="rect">
            <a:avLst/>
          </a:prstGeom>
          <a:solidFill>
            <a:schemeClr val="accent5">
              <a:lumMod val="9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chemeClr val="bg1"/>
                </a:solidFill>
                <a:latin typeface="Arial Narrow" pitchFamily="34" charset="0"/>
              </a:rPr>
              <a:t>FNAL (</a:t>
            </a:r>
            <a:r>
              <a:rPr lang="ru-RU" sz="1400" b="1" dirty="0">
                <a:solidFill>
                  <a:schemeClr val="bg1"/>
                </a:solidFill>
                <a:latin typeface="Arial Narrow" pitchFamily="34" charset="0"/>
              </a:rPr>
              <a:t>США</a:t>
            </a: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). Эксперимент </a:t>
            </a:r>
            <a:r>
              <a:rPr lang="en-US" sz="1400" b="1" dirty="0" err="1" smtClean="0">
                <a:solidFill>
                  <a:schemeClr val="bg1"/>
                </a:solidFill>
                <a:latin typeface="Arial Narrow" pitchFamily="34" charset="0"/>
              </a:rPr>
              <a:t>Selex</a:t>
            </a:r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1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581" y="3212976"/>
            <a:ext cx="3818553" cy="2698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Десятки дипломников и аспирантов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Сотни преподавателей и научных сотрудников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Международные научные школы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Работа в команде над конкретным проектом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Высокая публикационная активность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/>
              <a:t>Владение иностранным языком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3556" y="3365006"/>
            <a:ext cx="2712619" cy="53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4074912" y="3863257"/>
            <a:ext cx="2801263" cy="1869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750" indent="-285750" algn="just">
              <a:lnSpc>
                <a:spcPct val="80000"/>
              </a:lnSpc>
              <a:buClr>
                <a:srgbClr val="F37D07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414142"/>
                </a:solidFill>
              </a:rPr>
              <a:t>Ускорительный комплекс NICA</a:t>
            </a:r>
          </a:p>
          <a:p>
            <a:pPr marL="357750" indent="-285750" algn="just">
              <a:lnSpc>
                <a:spcPct val="80000"/>
              </a:lnSpc>
              <a:buClr>
                <a:srgbClr val="F37D07"/>
              </a:buClr>
              <a:buFont typeface="Wingdings" pitchFamily="2" charset="2"/>
              <a:buChar char="Ø"/>
              <a:defRPr/>
            </a:pPr>
            <a:r>
              <a:rPr lang="ru-RU" sz="1600" dirty="0" err="1" smtClean="0">
                <a:solidFill>
                  <a:srgbClr val="414142"/>
                </a:solidFill>
              </a:rPr>
              <a:t>Токамак</a:t>
            </a:r>
            <a:r>
              <a:rPr lang="ru-RU" sz="1600" dirty="0" smtClean="0">
                <a:solidFill>
                  <a:srgbClr val="414142"/>
                </a:solidFill>
              </a:rPr>
              <a:t> </a:t>
            </a:r>
            <a:r>
              <a:rPr lang="ru-RU" sz="1600" dirty="0">
                <a:solidFill>
                  <a:srgbClr val="414142"/>
                </a:solidFill>
              </a:rPr>
              <a:t>"</a:t>
            </a:r>
            <a:r>
              <a:rPr lang="ru-RU" sz="1600" dirty="0" err="1">
                <a:solidFill>
                  <a:srgbClr val="414142"/>
                </a:solidFill>
              </a:rPr>
              <a:t>Игнитор</a:t>
            </a:r>
            <a:r>
              <a:rPr lang="ru-RU" sz="1600" dirty="0">
                <a:solidFill>
                  <a:srgbClr val="414142"/>
                </a:solidFill>
              </a:rPr>
              <a:t>" </a:t>
            </a:r>
          </a:p>
          <a:p>
            <a:pPr marL="357750" indent="-285750">
              <a:lnSpc>
                <a:spcPct val="80000"/>
              </a:lnSpc>
              <a:buClr>
                <a:srgbClr val="F37D07"/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414142"/>
                </a:solidFill>
              </a:rPr>
              <a:t>Источник </a:t>
            </a:r>
            <a:r>
              <a:rPr lang="ru-RU" sz="1600" dirty="0">
                <a:solidFill>
                  <a:srgbClr val="414142"/>
                </a:solidFill>
              </a:rPr>
              <a:t>синхротронного излучения MARS </a:t>
            </a:r>
          </a:p>
          <a:p>
            <a:pPr marL="357750" indent="-285750" algn="just">
              <a:lnSpc>
                <a:spcPct val="80000"/>
              </a:lnSpc>
              <a:buClr>
                <a:srgbClr val="F37D07"/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solidFill>
                  <a:srgbClr val="414142"/>
                </a:solidFill>
              </a:rPr>
              <a:t>Сверхмощный </a:t>
            </a:r>
            <a:r>
              <a:rPr lang="ru-RU" sz="1600" dirty="0">
                <a:solidFill>
                  <a:srgbClr val="414142"/>
                </a:solidFill>
              </a:rPr>
              <a:t>лазер PEARL </a:t>
            </a:r>
          </a:p>
          <a:p>
            <a:pPr marL="357750" indent="-285750">
              <a:lnSpc>
                <a:spcPct val="80000"/>
              </a:lnSpc>
              <a:buClr>
                <a:srgbClr val="F37D07"/>
              </a:buClr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414142"/>
                </a:solidFill>
              </a:rPr>
              <a:t>Электрон-позитронный </a:t>
            </a:r>
            <a:r>
              <a:rPr lang="ru-RU" sz="1600" dirty="0" err="1">
                <a:solidFill>
                  <a:srgbClr val="414142"/>
                </a:solidFill>
              </a:rPr>
              <a:t>коллайдер</a:t>
            </a:r>
            <a:r>
              <a:rPr lang="ru-RU" sz="1600" dirty="0">
                <a:solidFill>
                  <a:srgbClr val="414142"/>
                </a:solidFill>
              </a:rPr>
              <a:t> ВЭПП-2000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5595" y="6075298"/>
            <a:ext cx="6325270" cy="578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Необходим заказ от </a:t>
            </a:r>
            <a:r>
              <a:rPr lang="ru-RU" sz="1600" b="1" dirty="0" err="1" smtClean="0"/>
              <a:t>Госкорпорации</a:t>
            </a:r>
            <a:r>
              <a:rPr lang="ru-RU" sz="1600" b="1" dirty="0" smtClean="0"/>
              <a:t> «</a:t>
            </a:r>
            <a:r>
              <a:rPr lang="ru-RU" sz="1600" b="1" dirty="0" err="1" smtClean="0"/>
              <a:t>Росатом</a:t>
            </a:r>
            <a:r>
              <a:rPr lang="ru-RU" sz="1600" b="1" dirty="0" smtClean="0"/>
              <a:t>» на выпускников, имеющих опыт работы в международных научных проектах.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34549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/>
          </p:cNvSpPr>
          <p:nvPr/>
        </p:nvSpPr>
        <p:spPr bwMode="auto">
          <a:xfrm>
            <a:off x="-44847" y="260648"/>
            <a:ext cx="8514555" cy="5540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2200" dirty="0" smtClean="0">
                <a:solidFill>
                  <a:schemeClr val="folHlink"/>
                </a:solidFill>
                <a:latin typeface="Calibri" pitchFamily="34" charset="0"/>
              </a:rPr>
              <a:t>Пример: история участия НИЯУ МИФИ в экспериментах в ЦЕРН</a:t>
            </a:r>
            <a:endParaRPr lang="ru-RU" sz="2200" dirty="0">
              <a:solidFill>
                <a:schemeClr val="folHlink"/>
              </a:solidFill>
              <a:latin typeface="Calibri" pitchFamily="34" charset="0"/>
            </a:endParaRPr>
          </a:p>
        </p:txBody>
      </p:sp>
      <p:sp>
        <p:nvSpPr>
          <p:cNvPr id="71683" name="Line 4"/>
          <p:cNvSpPr>
            <a:spLocks noChangeShapeType="1"/>
          </p:cNvSpPr>
          <p:nvPr/>
        </p:nvSpPr>
        <p:spPr bwMode="auto">
          <a:xfrm>
            <a:off x="288925" y="3694113"/>
            <a:ext cx="86042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84" name="Line 5"/>
          <p:cNvSpPr>
            <a:spLocks noChangeShapeType="1"/>
          </p:cNvSpPr>
          <p:nvPr/>
        </p:nvSpPr>
        <p:spPr bwMode="auto">
          <a:xfrm>
            <a:off x="433388" y="2254250"/>
            <a:ext cx="0" cy="15827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0" y="3838575"/>
            <a:ext cx="1296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1978</a:t>
            </a:r>
          </a:p>
        </p:txBody>
      </p:sp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447675" y="1724025"/>
            <a:ext cx="1800225" cy="1938992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Сотрудничество МИФИ-</a:t>
            </a:r>
            <a:r>
              <a:rPr lang="en-US" sz="1200" b="1" dirty="0">
                <a:solidFill>
                  <a:schemeClr val="bg1"/>
                </a:solidFill>
              </a:rPr>
              <a:t>CERN</a:t>
            </a:r>
            <a:r>
              <a:rPr lang="ru-RU" sz="1200" b="1" dirty="0">
                <a:solidFill>
                  <a:schemeClr val="bg1"/>
                </a:solidFill>
              </a:rPr>
              <a:t> началось в 1978 г. с создания новой методики идентификации частиц на основе эффекта переходного излучения</a:t>
            </a:r>
          </a:p>
        </p:txBody>
      </p:sp>
      <p:sp>
        <p:nvSpPr>
          <p:cNvPr id="71687" name="Text Box 8"/>
          <p:cNvSpPr txBox="1">
            <a:spLocks noChangeArrowheads="1"/>
          </p:cNvSpPr>
          <p:nvPr/>
        </p:nvSpPr>
        <p:spPr bwMode="auto">
          <a:xfrm>
            <a:off x="1368425" y="4391025"/>
            <a:ext cx="3419599" cy="307777"/>
          </a:xfrm>
          <a:prstGeom prst="rect">
            <a:avLst/>
          </a:prstGeom>
          <a:solidFill>
            <a:schemeClr val="bg2"/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chemeClr val="bg1"/>
                </a:solidFill>
              </a:rPr>
              <a:t>Участие в эксперименте </a:t>
            </a:r>
            <a:r>
              <a:rPr lang="en-US" sz="1400" b="1" dirty="0" smtClean="0">
                <a:solidFill>
                  <a:schemeClr val="bg1"/>
                </a:solidFill>
              </a:rPr>
              <a:t>R808</a:t>
            </a:r>
            <a:r>
              <a:rPr lang="ru-RU" sz="1400" b="1" dirty="0" smtClean="0">
                <a:solidFill>
                  <a:schemeClr val="bg1"/>
                </a:solidFill>
              </a:rPr>
              <a:t> на </a:t>
            </a:r>
            <a:r>
              <a:rPr lang="en-US" sz="1400" b="1" dirty="0">
                <a:solidFill>
                  <a:schemeClr val="bg1"/>
                </a:solidFill>
              </a:rPr>
              <a:t>ISR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1688" name="Text Box 9"/>
          <p:cNvSpPr txBox="1">
            <a:spLocks noChangeArrowheads="1"/>
          </p:cNvSpPr>
          <p:nvPr/>
        </p:nvSpPr>
        <p:spPr bwMode="auto">
          <a:xfrm>
            <a:off x="1008063" y="3833813"/>
            <a:ext cx="8651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663300"/>
                </a:solidFill>
              </a:rPr>
              <a:t>19</a:t>
            </a:r>
            <a:r>
              <a:rPr lang="en-US" b="1">
                <a:solidFill>
                  <a:srgbClr val="663300"/>
                </a:solidFill>
              </a:rPr>
              <a:t>81</a:t>
            </a:r>
            <a:endParaRPr lang="ru-RU" b="1">
              <a:solidFill>
                <a:srgbClr val="663300"/>
              </a:solidFill>
            </a:endParaRPr>
          </a:p>
        </p:txBody>
      </p:sp>
      <p:sp>
        <p:nvSpPr>
          <p:cNvPr id="71689" name="Text Box 10"/>
          <p:cNvSpPr txBox="1">
            <a:spLocks noChangeArrowheads="1"/>
          </p:cNvSpPr>
          <p:nvPr/>
        </p:nvSpPr>
        <p:spPr bwMode="auto">
          <a:xfrm>
            <a:off x="4321175" y="3833813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663300"/>
                </a:solidFill>
              </a:rPr>
              <a:t>1991</a:t>
            </a:r>
            <a:endParaRPr lang="ru-RU" b="1">
              <a:solidFill>
                <a:srgbClr val="663300"/>
              </a:solidFill>
            </a:endParaRPr>
          </a:p>
        </p:txBody>
      </p:sp>
      <p:sp>
        <p:nvSpPr>
          <p:cNvPr id="71690" name="Text Box 11"/>
          <p:cNvSpPr txBox="1">
            <a:spLocks noChangeArrowheads="1"/>
          </p:cNvSpPr>
          <p:nvPr/>
        </p:nvSpPr>
        <p:spPr bwMode="auto">
          <a:xfrm>
            <a:off x="1873250" y="3838575"/>
            <a:ext cx="935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19</a:t>
            </a:r>
            <a:r>
              <a:rPr lang="en-US" b="1">
                <a:solidFill>
                  <a:srgbClr val="FF0000"/>
                </a:solidFill>
              </a:rPr>
              <a:t>83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71691" name="Text Box 12"/>
          <p:cNvSpPr txBox="1">
            <a:spLocks noChangeArrowheads="1"/>
          </p:cNvSpPr>
          <p:nvPr/>
        </p:nvSpPr>
        <p:spPr bwMode="auto">
          <a:xfrm>
            <a:off x="2233613" y="319087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19</a:t>
            </a:r>
            <a:r>
              <a:rPr lang="en-US" b="1"/>
              <a:t>84</a:t>
            </a:r>
            <a:endParaRPr lang="ru-RU" b="1"/>
          </a:p>
        </p:txBody>
      </p:sp>
      <p:sp>
        <p:nvSpPr>
          <p:cNvPr id="71692" name="Text Box 13"/>
          <p:cNvSpPr txBox="1">
            <a:spLocks noChangeArrowheads="1"/>
          </p:cNvSpPr>
          <p:nvPr/>
        </p:nvSpPr>
        <p:spPr bwMode="auto">
          <a:xfrm>
            <a:off x="3744913" y="319087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/>
              <a:t>19</a:t>
            </a:r>
            <a:r>
              <a:rPr lang="en-US" b="1"/>
              <a:t>89</a:t>
            </a:r>
            <a:endParaRPr lang="ru-RU" b="1"/>
          </a:p>
        </p:txBody>
      </p:sp>
      <p:sp>
        <p:nvSpPr>
          <p:cNvPr id="71693" name="Text Box 14"/>
          <p:cNvSpPr txBox="1">
            <a:spLocks noChangeArrowheads="1"/>
          </p:cNvSpPr>
          <p:nvPr/>
        </p:nvSpPr>
        <p:spPr bwMode="auto">
          <a:xfrm>
            <a:off x="2592388" y="2038350"/>
            <a:ext cx="1584325" cy="1200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Затем было участие в экспериментах       </a:t>
            </a:r>
            <a:r>
              <a:rPr lang="en-US" sz="1200" b="1" dirty="0">
                <a:solidFill>
                  <a:schemeClr val="bg1"/>
                </a:solidFill>
              </a:rPr>
              <a:t>R 806 </a:t>
            </a:r>
            <a:r>
              <a:rPr lang="ru-RU" sz="1200" b="1" dirty="0">
                <a:solidFill>
                  <a:schemeClr val="bg1"/>
                </a:solidFill>
              </a:rPr>
              <a:t>на </a:t>
            </a:r>
            <a:r>
              <a:rPr lang="en-US" sz="1200" b="1" dirty="0">
                <a:solidFill>
                  <a:schemeClr val="bg1"/>
                </a:solidFill>
              </a:rPr>
              <a:t>ISR</a:t>
            </a:r>
            <a:r>
              <a:rPr lang="ru-RU" sz="1200" b="1" dirty="0">
                <a:solidFill>
                  <a:schemeClr val="bg1"/>
                </a:solidFill>
              </a:rPr>
              <a:t> и </a:t>
            </a:r>
            <a:r>
              <a:rPr lang="en-US" sz="1200" b="1" dirty="0">
                <a:solidFill>
                  <a:schemeClr val="bg1"/>
                </a:solidFill>
              </a:rPr>
              <a:t>NA34 (HELIOS)</a:t>
            </a:r>
            <a:r>
              <a:rPr lang="ru-RU" sz="1200" b="1" dirty="0">
                <a:solidFill>
                  <a:schemeClr val="bg1"/>
                </a:solidFill>
              </a:rPr>
              <a:t> на </a:t>
            </a:r>
            <a:r>
              <a:rPr lang="en-US" sz="1200" b="1" dirty="0">
                <a:solidFill>
                  <a:schemeClr val="bg1"/>
                </a:solidFill>
              </a:rPr>
              <a:t>SPS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1694" name="Line 15"/>
          <p:cNvSpPr>
            <a:spLocks noChangeShapeType="1"/>
          </p:cNvSpPr>
          <p:nvPr/>
        </p:nvSpPr>
        <p:spPr bwMode="auto">
          <a:xfrm>
            <a:off x="2233613" y="2254250"/>
            <a:ext cx="0" cy="15827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6"/>
          <p:cNvSpPr>
            <a:spLocks noChangeShapeType="1"/>
          </p:cNvSpPr>
          <p:nvPr/>
        </p:nvSpPr>
        <p:spPr bwMode="auto">
          <a:xfrm>
            <a:off x="1368425" y="4125913"/>
            <a:ext cx="0" cy="792162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7"/>
          <p:cNvSpPr>
            <a:spLocks noChangeShapeType="1"/>
          </p:cNvSpPr>
          <p:nvPr/>
        </p:nvSpPr>
        <p:spPr bwMode="auto">
          <a:xfrm>
            <a:off x="4681538" y="4125913"/>
            <a:ext cx="0" cy="792162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8"/>
          <p:cNvSpPr>
            <a:spLocks noChangeShapeType="1"/>
          </p:cNvSpPr>
          <p:nvPr/>
        </p:nvSpPr>
        <p:spPr bwMode="auto">
          <a:xfrm>
            <a:off x="2592388" y="347821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9"/>
          <p:cNvSpPr>
            <a:spLocks noChangeShapeType="1"/>
          </p:cNvSpPr>
          <p:nvPr/>
        </p:nvSpPr>
        <p:spPr bwMode="auto">
          <a:xfrm>
            <a:off x="4176713" y="34798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9" name="Line 22"/>
          <p:cNvSpPr>
            <a:spLocks noChangeShapeType="1"/>
          </p:cNvSpPr>
          <p:nvPr/>
        </p:nvSpPr>
        <p:spPr bwMode="auto">
          <a:xfrm flipV="1">
            <a:off x="2592388" y="225583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00" name="Line 23"/>
          <p:cNvSpPr>
            <a:spLocks noChangeShapeType="1"/>
          </p:cNvSpPr>
          <p:nvPr/>
        </p:nvSpPr>
        <p:spPr bwMode="auto">
          <a:xfrm flipV="1">
            <a:off x="4176713" y="225583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01" name="Line 24"/>
          <p:cNvSpPr>
            <a:spLocks noChangeShapeType="1"/>
          </p:cNvSpPr>
          <p:nvPr/>
        </p:nvSpPr>
        <p:spPr bwMode="auto">
          <a:xfrm>
            <a:off x="1368425" y="3622675"/>
            <a:ext cx="0" cy="21590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02" name="Line 25"/>
          <p:cNvSpPr>
            <a:spLocks noChangeShapeType="1"/>
          </p:cNvSpPr>
          <p:nvPr/>
        </p:nvSpPr>
        <p:spPr bwMode="auto">
          <a:xfrm>
            <a:off x="4681538" y="3549650"/>
            <a:ext cx="0" cy="287338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03" name="Text Box 27"/>
          <p:cNvSpPr txBox="1">
            <a:spLocks noChangeArrowheads="1"/>
          </p:cNvSpPr>
          <p:nvPr/>
        </p:nvSpPr>
        <p:spPr bwMode="auto">
          <a:xfrm>
            <a:off x="5364163" y="3860800"/>
            <a:ext cx="719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199</a:t>
            </a:r>
            <a:r>
              <a:rPr lang="ru-RU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71706" name="Line 33"/>
          <p:cNvSpPr>
            <a:spLocks noChangeShapeType="1"/>
          </p:cNvSpPr>
          <p:nvPr/>
        </p:nvSpPr>
        <p:spPr bwMode="auto">
          <a:xfrm>
            <a:off x="5651500" y="2205038"/>
            <a:ext cx="0" cy="16557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07" name="Text Box 34"/>
          <p:cNvSpPr txBox="1">
            <a:spLocks noChangeArrowheads="1"/>
          </p:cNvSpPr>
          <p:nvPr/>
        </p:nvSpPr>
        <p:spPr bwMode="auto">
          <a:xfrm>
            <a:off x="5651500" y="2205038"/>
            <a:ext cx="3313113" cy="738664"/>
          </a:xfrm>
          <a:prstGeom prst="rect">
            <a:avLst/>
          </a:prstGeom>
          <a:solidFill>
            <a:schemeClr val="bg2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0000FF"/>
                </a:solidFill>
              </a:rPr>
              <a:t>В настоящее время МИФИ участвует в экспериментах </a:t>
            </a:r>
            <a:r>
              <a:rPr lang="en-US" sz="1400" b="1" dirty="0">
                <a:solidFill>
                  <a:srgbClr val="0000FF"/>
                </a:solidFill>
              </a:rPr>
              <a:t>ATLAS</a:t>
            </a:r>
            <a:r>
              <a:rPr lang="ru-RU" sz="1400" b="1" dirty="0">
                <a:solidFill>
                  <a:srgbClr val="0000FF"/>
                </a:solidFill>
              </a:rPr>
              <a:t> и </a:t>
            </a:r>
            <a:r>
              <a:rPr lang="en-US" sz="1400" b="1" dirty="0">
                <a:solidFill>
                  <a:srgbClr val="0000FF"/>
                </a:solidFill>
              </a:rPr>
              <a:t>ALICE</a:t>
            </a:r>
            <a:r>
              <a:rPr lang="ru-RU" sz="1400" b="1" dirty="0">
                <a:solidFill>
                  <a:srgbClr val="0000FF"/>
                </a:solidFill>
              </a:rPr>
              <a:t> </a:t>
            </a:r>
            <a:r>
              <a:rPr lang="ru-RU" sz="1400" b="1" dirty="0" smtClean="0">
                <a:solidFill>
                  <a:srgbClr val="0000FF"/>
                </a:solidFill>
              </a:rPr>
              <a:t>на </a:t>
            </a:r>
            <a:r>
              <a:rPr lang="en-US" sz="1400" b="1" dirty="0">
                <a:solidFill>
                  <a:srgbClr val="0000FF"/>
                </a:solidFill>
              </a:rPr>
              <a:t>LHC</a:t>
            </a:r>
            <a:endParaRPr lang="ru-RU" sz="1400" b="1" dirty="0">
              <a:solidFill>
                <a:srgbClr val="0000FF"/>
              </a:solidFill>
            </a:endParaRPr>
          </a:p>
        </p:txBody>
      </p:sp>
      <p:sp>
        <p:nvSpPr>
          <p:cNvPr id="71708" name="Text Box 27"/>
          <p:cNvSpPr txBox="1">
            <a:spLocks noChangeArrowheads="1"/>
          </p:cNvSpPr>
          <p:nvPr/>
        </p:nvSpPr>
        <p:spPr bwMode="auto">
          <a:xfrm>
            <a:off x="8174038" y="3189288"/>
            <a:ext cx="71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 smtClean="0">
                <a:solidFill>
                  <a:srgbClr val="0000FF"/>
                </a:solidFill>
              </a:rPr>
              <a:t>2013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1709" name="Text Box 10"/>
          <p:cNvSpPr txBox="1">
            <a:spLocks noChangeArrowheads="1"/>
          </p:cNvSpPr>
          <p:nvPr/>
        </p:nvSpPr>
        <p:spPr bwMode="auto">
          <a:xfrm>
            <a:off x="5041900" y="3189288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</a:rPr>
              <a:t>199</a:t>
            </a:r>
            <a:r>
              <a:rPr lang="ru-RU" b="1">
                <a:solidFill>
                  <a:srgbClr val="FF9900"/>
                </a:solidFill>
              </a:rPr>
              <a:t>4</a:t>
            </a:r>
          </a:p>
        </p:txBody>
      </p:sp>
      <p:sp>
        <p:nvSpPr>
          <p:cNvPr id="71710" name="Line 33"/>
          <p:cNvSpPr>
            <a:spLocks noChangeShapeType="1"/>
          </p:cNvSpPr>
          <p:nvPr/>
        </p:nvSpPr>
        <p:spPr bwMode="auto">
          <a:xfrm flipV="1">
            <a:off x="5473700" y="3549650"/>
            <a:ext cx="0" cy="2889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11" name="Line 34"/>
          <p:cNvSpPr>
            <a:spLocks noChangeShapeType="1"/>
          </p:cNvSpPr>
          <p:nvPr/>
        </p:nvSpPr>
        <p:spPr bwMode="auto">
          <a:xfrm flipV="1">
            <a:off x="4681538" y="2181225"/>
            <a:ext cx="0" cy="144145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12" name="Line 35"/>
          <p:cNvSpPr>
            <a:spLocks noChangeShapeType="1"/>
          </p:cNvSpPr>
          <p:nvPr/>
        </p:nvSpPr>
        <p:spPr bwMode="auto">
          <a:xfrm flipV="1">
            <a:off x="5473700" y="2181225"/>
            <a:ext cx="0" cy="100965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13" name="Text Box 36"/>
          <p:cNvSpPr txBox="1">
            <a:spLocks noChangeArrowheads="1"/>
          </p:cNvSpPr>
          <p:nvPr/>
        </p:nvSpPr>
        <p:spPr bwMode="auto">
          <a:xfrm>
            <a:off x="4681538" y="1773238"/>
            <a:ext cx="898574" cy="1384300"/>
          </a:xfrm>
          <a:prstGeom prst="rect">
            <a:avLst/>
          </a:prstGeom>
          <a:solidFill>
            <a:schemeClr val="bg2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200" b="1" dirty="0">
                <a:solidFill>
                  <a:schemeClr val="bg1"/>
                </a:solidFill>
              </a:rPr>
              <a:t>Далее </a:t>
            </a:r>
            <a:r>
              <a:rPr lang="ru-RU" sz="1200" b="1" dirty="0" err="1">
                <a:solidFill>
                  <a:schemeClr val="bg1"/>
                </a:solidFill>
              </a:rPr>
              <a:t>прове-дение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ru-RU" sz="1200" b="1" dirty="0" err="1">
                <a:solidFill>
                  <a:schemeClr val="bg1"/>
                </a:solidFill>
              </a:rPr>
              <a:t>экспе-римента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RD-6</a:t>
            </a:r>
            <a:r>
              <a:rPr lang="ru-RU" sz="1200" b="1" dirty="0">
                <a:solidFill>
                  <a:schemeClr val="bg1"/>
                </a:solidFill>
              </a:rPr>
              <a:t> на </a:t>
            </a:r>
            <a:r>
              <a:rPr lang="en-US" sz="1200" b="1" dirty="0">
                <a:solidFill>
                  <a:schemeClr val="bg1"/>
                </a:solidFill>
              </a:rPr>
              <a:t>SPS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97669" y="5021237"/>
            <a:ext cx="3671887" cy="12001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solidFill>
                  <a:srgbClr val="000000"/>
                </a:solidFill>
              </a:rPr>
              <a:t>Более</a:t>
            </a:r>
            <a:r>
              <a:rPr lang="ru-RU" b="1" dirty="0" smtClean="0">
                <a:solidFill>
                  <a:srgbClr val="000000"/>
                </a:solidFill>
              </a:rPr>
              <a:t> 15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студентов и аспирантов МИФИ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ежегодно ведут работу, связанную с исследованиями в </a:t>
            </a:r>
            <a:r>
              <a:rPr lang="en-US" dirty="0">
                <a:solidFill>
                  <a:srgbClr val="000000"/>
                </a:solidFill>
              </a:rPr>
              <a:t>CERN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5337764" y="4227513"/>
            <a:ext cx="3635375" cy="92333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</a:rPr>
              <a:t>Около </a:t>
            </a:r>
            <a:r>
              <a:rPr lang="ru-RU" b="1" dirty="0">
                <a:solidFill>
                  <a:srgbClr val="000000"/>
                </a:solidFill>
              </a:rPr>
              <a:t>400</a:t>
            </a:r>
            <a:r>
              <a:rPr lang="ru-RU" dirty="0">
                <a:solidFill>
                  <a:srgbClr val="000000"/>
                </a:solidFill>
              </a:rPr>
              <a:t> российских ученых, работающих в </a:t>
            </a:r>
            <a:r>
              <a:rPr lang="en-US" dirty="0">
                <a:solidFill>
                  <a:srgbClr val="000000"/>
                </a:solidFill>
              </a:rPr>
              <a:t>CERN</a:t>
            </a:r>
            <a:r>
              <a:rPr lang="ru-RU" dirty="0">
                <a:solidFill>
                  <a:srgbClr val="000000"/>
                </a:solidFill>
              </a:rPr>
              <a:t>, являются выпускниками МИФИ.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538663" y="5301208"/>
            <a:ext cx="3635375" cy="147732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</a:rPr>
              <a:t>Более 200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российских ученых, работающих </a:t>
            </a:r>
            <a:r>
              <a:rPr lang="ru-RU" dirty="0" smtClean="0">
                <a:solidFill>
                  <a:srgbClr val="000000"/>
                </a:solidFill>
              </a:rPr>
              <a:t>в ИТЭФ, ИАЭ им. </a:t>
            </a:r>
            <a:r>
              <a:rPr lang="ru-RU" dirty="0" err="1" smtClean="0">
                <a:solidFill>
                  <a:srgbClr val="000000"/>
                </a:solidFill>
              </a:rPr>
              <a:t>И.В.Курчатова</a:t>
            </a:r>
            <a:r>
              <a:rPr lang="ru-RU" dirty="0" smtClean="0">
                <a:solidFill>
                  <a:srgbClr val="000000"/>
                </a:solidFill>
              </a:rPr>
              <a:t>, ИФВЭ и др. обучаясь в МИФИ прошли школу работы в ЦЕРН.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725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0872" y="2205582"/>
            <a:ext cx="4273615" cy="345566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04048" y="4143997"/>
            <a:ext cx="40198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Разработка специализированных моделирующих комплексов для стран-участниц в рамках программы технической помощи МАГАТЭ </a:t>
            </a:r>
          </a:p>
          <a:p>
            <a:pPr algn="just"/>
            <a:r>
              <a:rPr lang="ru-RU" sz="1100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Реализация при методической поддержке МАГАТЭ курсов по УЯЗ в опорных вузах Госкорпорации «Росатом»</a:t>
            </a:r>
          </a:p>
          <a:p>
            <a:pPr algn="just"/>
            <a:r>
              <a:rPr lang="ru-RU" sz="1100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Совместная аккредитация образовательных программ НИЯУ МИФИ – МАГАТЭ. Практика дистанционного обучения с участием ведущих специалистов МАГАТЭ </a:t>
            </a:r>
          </a:p>
          <a:p>
            <a:pPr algn="just"/>
            <a:endParaRPr lang="ru-RU" sz="1100" dirty="0">
              <a:solidFill>
                <a:srgbClr val="0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just"/>
            <a:r>
              <a:rPr lang="ru-RU" sz="1100" b="1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Российский центр ИНИС для поддержки инициатив МАГАТЭ по сохранению и распространению ядерных знаний</a:t>
            </a:r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23528" y="-27384"/>
            <a:ext cx="8377814" cy="903287"/>
          </a:xfrm>
        </p:spPr>
        <p:txBody>
          <a:bodyPr/>
          <a:lstStyle/>
          <a:p>
            <a:r>
              <a:rPr lang="ru-RU" sz="2200" dirty="0" smtClean="0"/>
              <a:t>Пример: участие НИЯУ МИФИ в образовательно-научных международных проектах.</a:t>
            </a:r>
            <a:endParaRPr 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8548A-1600-4CF3-B4C0-206CB19FCBC1}" type="slidenum">
              <a:rPr lang="ru-RU" smtClean="0">
                <a:solidFill>
                  <a:srgbClr val="414142"/>
                </a:solidFill>
              </a:rPr>
              <a:pPr/>
              <a:t>8</a:t>
            </a:fld>
            <a:endParaRPr lang="ru-RU">
              <a:solidFill>
                <a:srgbClr val="414142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932040" y="1301135"/>
            <a:ext cx="0" cy="4722938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60" y="908720"/>
            <a:ext cx="4320632" cy="24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60451" y="3456618"/>
            <a:ext cx="4599581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402366"/>
            <a:ext cx="4861430" cy="345563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Прямоугольник 12"/>
          <p:cNvSpPr/>
          <p:nvPr/>
        </p:nvSpPr>
        <p:spPr>
          <a:xfrm>
            <a:off x="4932040" y="1301135"/>
            <a:ext cx="38630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В 2012 году НИЯУ МИФИ и МАГАТЭ заключили Практические договоренности (ПД) с целью развития сотрудничества и реализации совместных проектов в тесном взаимодействии с организациями и Ассоциацией опорных вузов Госкорпорации «Росатом» и ведущими зарубежными университетами.  </a:t>
            </a:r>
          </a:p>
          <a:p>
            <a:pPr algn="just"/>
            <a:endParaRPr lang="ru-RU" sz="1100" dirty="0">
              <a:solidFill>
                <a:srgbClr val="0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just"/>
            <a:r>
              <a:rPr lang="ru-RU" sz="1100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Участие в деятельности международных сетей по ядерному образованию, работающих под эгидой МАГАТЭ</a:t>
            </a:r>
          </a:p>
          <a:p>
            <a:pPr algn="just"/>
            <a:r>
              <a:rPr lang="ru-RU" sz="1100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Участие в разработке методических документов и программ МАГАТЭ по ядерному образованию и  УЯЗ в первую очередь для стран - «</a:t>
            </a:r>
            <a:r>
              <a:rPr lang="ru-RU" sz="1100" dirty="0" err="1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newcomers</a:t>
            </a:r>
            <a:r>
              <a:rPr lang="ru-RU" sz="1100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»       </a:t>
            </a:r>
          </a:p>
          <a:p>
            <a:pPr algn="just"/>
            <a:r>
              <a:rPr lang="ru-RU" sz="1100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Реализация программ технической помощи МАГАТЭ (стажеры, научные визиты, учебные курсы и т.д.) </a:t>
            </a:r>
          </a:p>
        </p:txBody>
      </p:sp>
    </p:spTree>
    <p:extLst>
      <p:ext uri="{BB962C8B-B14F-4D97-AF65-F5344CB8AC3E}">
        <p14:creationId xmlns:p14="http://schemas.microsoft.com/office/powerpoint/2010/main" xmlns="" val="29146001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несколько документов 1"/>
          <p:cNvSpPr/>
          <p:nvPr/>
        </p:nvSpPr>
        <p:spPr>
          <a:xfrm>
            <a:off x="0" y="3124494"/>
            <a:ext cx="2743200" cy="1096779"/>
          </a:xfrm>
          <a:prstGeom prst="flowChartMultidocumen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 </a:t>
            </a:r>
            <a:b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национальных языках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2556164" y="3141217"/>
            <a:ext cx="2159923" cy="864044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r>
              <a:rPr lang="ru-RU" dirty="0"/>
              <a:t>Реферирование</a:t>
            </a: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4716088" y="3141218"/>
            <a:ext cx="2159924" cy="935119"/>
          </a:xfrm>
          <a:prstGeom prst="flowChartDocumen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r>
              <a:rPr lang="ru-RU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Реферат на английском языке (400 слов)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03171" y="1342056"/>
            <a:ext cx="1729047" cy="719107"/>
          </a:xfrm>
          <a:prstGeom prst="rect">
            <a:avLst/>
          </a:prstGeom>
          <a:solidFill>
            <a:srgbClr val="FF00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r>
              <a:rPr lang="ru-RU" dirty="0"/>
              <a:t>Картинка</a:t>
            </a:r>
            <a:br>
              <a:rPr lang="ru-RU" dirty="0"/>
            </a:br>
            <a:r>
              <a:rPr lang="ru-RU" dirty="0"/>
              <a:t>Люди</a:t>
            </a:r>
          </a:p>
        </p:txBody>
      </p:sp>
      <p:sp>
        <p:nvSpPr>
          <p:cNvPr id="6" name="Плюс 5"/>
          <p:cNvSpPr/>
          <p:nvPr/>
        </p:nvSpPr>
        <p:spPr>
          <a:xfrm>
            <a:off x="5292437" y="4005262"/>
            <a:ext cx="1151313" cy="432022"/>
          </a:xfrm>
          <a:prstGeom prst="mathPlus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4139739" y="4437283"/>
            <a:ext cx="2736273" cy="1294673"/>
          </a:xfrm>
          <a:prstGeom prst="flowChartPredefinedProcess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 слова из Тезауруса ИНИС (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мультиязычные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8" name="Стрелка углом 7"/>
          <p:cNvSpPr/>
          <p:nvPr/>
        </p:nvSpPr>
        <p:spPr>
          <a:xfrm flipV="1">
            <a:off x="2916382" y="3789251"/>
            <a:ext cx="1223356" cy="1368534"/>
          </a:xfrm>
          <a:prstGeom prst="bentArrow">
            <a:avLst>
              <a:gd name="adj1" fmla="val 13789"/>
              <a:gd name="adj2" fmla="val 17866"/>
              <a:gd name="adj3" fmla="val 25000"/>
              <a:gd name="adj4" fmla="val 437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6731924" y="2061164"/>
            <a:ext cx="864524" cy="3815729"/>
          </a:xfrm>
          <a:prstGeom prst="rightBrace">
            <a:avLst/>
          </a:prstGeom>
          <a:ln w="38100"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Стрелка углом 9"/>
          <p:cNvSpPr/>
          <p:nvPr/>
        </p:nvSpPr>
        <p:spPr>
          <a:xfrm>
            <a:off x="2916382" y="2349642"/>
            <a:ext cx="2376054" cy="1007587"/>
          </a:xfrm>
          <a:prstGeom prst="bentArrow">
            <a:avLst>
              <a:gd name="adj1" fmla="val 19998"/>
              <a:gd name="adj2" fmla="val 34878"/>
              <a:gd name="adj3" fmla="val 25000"/>
              <a:gd name="adj4" fmla="val 437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Двойные круглые скобки 10"/>
          <p:cNvSpPr/>
          <p:nvPr/>
        </p:nvSpPr>
        <p:spPr>
          <a:xfrm>
            <a:off x="5364480" y="2349642"/>
            <a:ext cx="1367444" cy="719107"/>
          </a:xfrm>
          <a:prstGeom prst="bracketPai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рубрики ИНИС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533401" y="1981727"/>
            <a:ext cx="2093421" cy="799937"/>
          </a:xfrm>
          <a:prstGeom prst="wedgeRoundRectCallout">
            <a:avLst>
              <a:gd name="adj1" fmla="val 87876"/>
              <a:gd name="adj2" fmla="val 36342"/>
              <a:gd name="adj3" fmla="val 16667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Рубрикация по рубрикатору ИНИС</a:t>
            </a:r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1079781" y="4184859"/>
            <a:ext cx="1007587" cy="648393"/>
          </a:xfrm>
          <a:prstGeom prst="stripedRightArrow">
            <a:avLst>
              <a:gd name="adj1" fmla="val 50000"/>
              <a:gd name="adj2" fmla="val 50892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Блок-схема: несколько документов 15"/>
          <p:cNvSpPr/>
          <p:nvPr/>
        </p:nvSpPr>
        <p:spPr>
          <a:xfrm>
            <a:off x="610986" y="5012848"/>
            <a:ext cx="1873135" cy="1008980"/>
          </a:xfrm>
          <a:prstGeom prst="flowChartMultidocumen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Полный текст</a:t>
            </a:r>
          </a:p>
        </p:txBody>
      </p:sp>
      <p:sp>
        <p:nvSpPr>
          <p:cNvPr id="17" name="Выгнутая вниз стрелка 16"/>
          <p:cNvSpPr/>
          <p:nvPr/>
        </p:nvSpPr>
        <p:spPr>
          <a:xfrm rot="21348719" flipH="1">
            <a:off x="2195946" y="5085316"/>
            <a:ext cx="6120938" cy="1152523"/>
          </a:xfrm>
          <a:prstGeom prst="curvedUpArrow">
            <a:avLst/>
          </a:prstGeom>
          <a:solidFill>
            <a:srgbClr val="92D050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987041" y="1268193"/>
          <a:ext cx="2065713" cy="936512"/>
        </p:xfrm>
        <a:graphic>
          <a:graphicData uri="http://schemas.openxmlformats.org/presentationml/2006/ole">
            <p:oleObj spid="_x0000_s3079" name="Image" r:id="rId4" imgW="9155556" imgH="3733333" progId="">
              <p:embed/>
            </p:oleObj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 rot="5400000">
            <a:off x="2303129" y="3537009"/>
            <a:ext cx="2665994" cy="13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Блок-схема: несколько документов 19"/>
          <p:cNvSpPr/>
          <p:nvPr/>
        </p:nvSpPr>
        <p:spPr>
          <a:xfrm>
            <a:off x="1" y="3113346"/>
            <a:ext cx="2819400" cy="1152523"/>
          </a:xfrm>
          <a:prstGeom prst="flowChartMulti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 </a:t>
            </a:r>
            <a:br>
              <a:rPr lang="ru-RU" sz="17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русском языке</a:t>
            </a:r>
          </a:p>
        </p:txBody>
      </p:sp>
      <p:sp>
        <p:nvSpPr>
          <p:cNvPr id="23" name="Стрелка углом 22"/>
          <p:cNvSpPr/>
          <p:nvPr/>
        </p:nvSpPr>
        <p:spPr>
          <a:xfrm flipV="1">
            <a:off x="2916382" y="3789251"/>
            <a:ext cx="1223356" cy="1368534"/>
          </a:xfrm>
          <a:prstGeom prst="bentArrow">
            <a:avLst>
              <a:gd name="adj1" fmla="val 13789"/>
              <a:gd name="adj2" fmla="val 17866"/>
              <a:gd name="adj3" fmla="val 25000"/>
              <a:gd name="adj4" fmla="val 4375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Блок-схема: типовой процесс 23"/>
          <p:cNvSpPr/>
          <p:nvPr/>
        </p:nvSpPr>
        <p:spPr>
          <a:xfrm>
            <a:off x="4114801" y="4419167"/>
            <a:ext cx="3124200" cy="1296066"/>
          </a:xfrm>
          <a:prstGeom prst="flowChartPredefined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 слова из Тезауруса ИНИС (</a:t>
            </a:r>
            <a:r>
              <a:rPr lang="ru-RU" sz="1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мультиязычные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3305" y="188640"/>
            <a:ext cx="8928992" cy="830989"/>
          </a:xfrm>
          <a:prstGeom prst="rect">
            <a:avLst/>
          </a:prstGeom>
          <a:noFill/>
        </p:spPr>
        <p:txBody>
          <a:bodyPr wrap="square" lIns="91433" tIns="45716" rIns="91433" bIns="45716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Национальный Центр ИНИС МАГАТЭ (МИФИ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составная часть системы МАГАТЭ по сохранению ядерных знаний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2438400" y="3141217"/>
            <a:ext cx="2277687" cy="864044"/>
          </a:xfrm>
          <a:prstGeom prst="rightArrow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r>
              <a:rPr lang="ru-RU" sz="1700" dirty="0"/>
              <a:t>Реферирование</a:t>
            </a:r>
          </a:p>
        </p:txBody>
      </p:sp>
      <p:sp>
        <p:nvSpPr>
          <p:cNvPr id="28" name="Блок-схема: документ 27"/>
          <p:cNvSpPr/>
          <p:nvPr/>
        </p:nvSpPr>
        <p:spPr>
          <a:xfrm>
            <a:off x="4698077" y="3113345"/>
            <a:ext cx="2158538" cy="935119"/>
          </a:xfrm>
          <a:prstGeom prst="flowChartDocumen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r>
              <a:rPr lang="ru-RU" sz="1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Реферат на английском языке (400 слов)</a:t>
            </a:r>
          </a:p>
        </p:txBody>
      </p:sp>
      <p:sp>
        <p:nvSpPr>
          <p:cNvPr id="13" name="Блок-схема: внутренняя память 12"/>
          <p:cNvSpPr/>
          <p:nvPr/>
        </p:nvSpPr>
        <p:spPr>
          <a:xfrm>
            <a:off x="7740352" y="2348880"/>
            <a:ext cx="792088" cy="2592288"/>
          </a:xfrm>
          <a:prstGeom prst="flowChartInternalStorage">
            <a:avLst/>
          </a:prstGeom>
          <a:gradFill>
            <a:gsLst>
              <a:gs pos="29000">
                <a:srgbClr val="92D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433" tIns="45716" rIns="91433" bIns="45716" anchor="ctr"/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Запись в БД ИНИС</a:t>
            </a:r>
          </a:p>
        </p:txBody>
      </p:sp>
      <p:sp>
        <p:nvSpPr>
          <p:cNvPr id="29" name="Стрелка углом 28"/>
          <p:cNvSpPr/>
          <p:nvPr/>
        </p:nvSpPr>
        <p:spPr>
          <a:xfrm>
            <a:off x="2874819" y="2353823"/>
            <a:ext cx="2376054" cy="1007586"/>
          </a:xfrm>
          <a:prstGeom prst="bentArrow">
            <a:avLst>
              <a:gd name="adj1" fmla="val 19998"/>
              <a:gd name="adj2" fmla="val 34878"/>
              <a:gd name="adj3" fmla="val 25000"/>
              <a:gd name="adj4" fmla="val 43750"/>
            </a:avLst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8548A-1600-4CF3-B4C0-206CB19FCBC1}" type="slidenum">
              <a:rPr lang="ru-RU" smtClean="0">
                <a:solidFill>
                  <a:srgbClr val="414142"/>
                </a:solidFill>
              </a:rPr>
              <a:pPr/>
              <a:t>9</a:t>
            </a:fld>
            <a:endParaRPr lang="ru-RU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7152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4" grpId="0" animBg="1"/>
      <p:bldP spid="25" grpId="0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z.GhbuMky5Fa7iUKUvB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7Yw2VhuUa7adWcCHar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h2KNp1qUeUeoVYviCDv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9YhCcWS0.WhGkDc8y0W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9orXojo8EaB6klDkFNA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gHbvYxkU2LRt7CQ3BCs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285yZjY0S.XP1_PghEr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s36vvfL0ao..ZIamEy3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sWIkZUZEi83LgKzlBYx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9Js3APQZ0SlFvmnGWgTb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9Js3APQZ0SlFvmnGWgTb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XFhKzvv06Ca2rvxt6AZ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hK3nCKiUul0Psu4.vUG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9orXojo8EaB6klDkFNAA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Vb7j3g_UuizjFWMTDpO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Vb7j3g_UuizjFWMTDpO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Vb7j3g_UuizjFWMTDpO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Vb7j3g_UuizjFWMTDpO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Vb7j3g_UuizjFWMTDpO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Vb7j3g_UuizjFWMTDp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zu5Jwt90qMA0Z_pM0rs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EjY3xOCL0Cn1Bka6W03m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lZoau_HU627LmHSQ9.d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uhDfI8ekCLt_GnYPpf2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ofnZYA90aWgZU8MMhED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WXleR3YkaJ0DwJiyqY3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fVAuGx_Eu_IKPHR51QF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-default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Презентация 4">
  <a:themeElements>
    <a:clrScheme name="2_Презентация 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Презентация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Презентация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Презентация 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Презентация 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-content">
  <a:themeElements>
    <a:clrScheme name="b-conten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cont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conten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Стриханов 3">
  <a:themeElements>
    <a:clrScheme name="a-default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a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-default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-content 7">
    <a:dk1>
      <a:srgbClr val="414142"/>
    </a:dk1>
    <a:lt1>
      <a:srgbClr val="FFFFFF"/>
    </a:lt1>
    <a:dk2>
      <a:srgbClr val="003274"/>
    </a:dk2>
    <a:lt2>
      <a:srgbClr val="808080"/>
    </a:lt2>
    <a:accent1>
      <a:srgbClr val="F37D07"/>
    </a:accent1>
    <a:accent2>
      <a:srgbClr val="4596D1"/>
    </a:accent2>
    <a:accent3>
      <a:srgbClr val="FFFFFF"/>
    </a:accent3>
    <a:accent4>
      <a:srgbClr val="363637"/>
    </a:accent4>
    <a:accent5>
      <a:srgbClr val="F8BFAA"/>
    </a:accent5>
    <a:accent6>
      <a:srgbClr val="3E87BD"/>
    </a:accent6>
    <a:hlink>
      <a:srgbClr val="003274"/>
    </a:hlink>
    <a:folHlink>
      <a:srgbClr val="025EA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1560</Words>
  <Application>Microsoft Office PowerPoint</Application>
  <PresentationFormat>Экран (4:3)</PresentationFormat>
  <Paragraphs>266</Paragraphs>
  <Slides>14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Тема Office</vt:lpstr>
      <vt:lpstr>a-default</vt:lpstr>
      <vt:lpstr>1_a-default</vt:lpstr>
      <vt:lpstr>2_Презентация 4</vt:lpstr>
      <vt:lpstr>b-content</vt:lpstr>
      <vt:lpstr>1_b-content</vt:lpstr>
      <vt:lpstr>Стриханов 3</vt:lpstr>
      <vt:lpstr>1_Тема Office</vt:lpstr>
      <vt:lpstr>Image</vt:lpstr>
      <vt:lpstr>Университетские международные научно-образовательные проекты в поддержку инновационного развития атомной отрасли</vt:lpstr>
      <vt:lpstr>Развитие атомной отрасли России</vt:lpstr>
      <vt:lpstr>Слайд 3</vt:lpstr>
      <vt:lpstr>Научные исследования – основа деятельности атомной отрасли</vt:lpstr>
      <vt:lpstr>Некоторые международные проекты</vt:lpstr>
      <vt:lpstr>CERN Эксперименты ATLAS и ALICE (LHC) на Большом адронном коллайдере</vt:lpstr>
      <vt:lpstr>Слайд 7</vt:lpstr>
      <vt:lpstr>Пример: участие НИЯУ МИФИ в образовательно-научных международных проектах.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GVTikhomirov</cp:lastModifiedBy>
  <cp:revision>24</cp:revision>
  <dcterms:created xsi:type="dcterms:W3CDTF">2013-06-24T11:25:51Z</dcterms:created>
  <dcterms:modified xsi:type="dcterms:W3CDTF">2013-06-26T07:27:44Z</dcterms:modified>
</cp:coreProperties>
</file>