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669" r:id="rId5"/>
    <p:sldId id="329" r:id="rId6"/>
    <p:sldId id="671" r:id="rId7"/>
    <p:sldId id="667" r:id="rId8"/>
    <p:sldId id="672" r:id="rId9"/>
    <p:sldId id="673" r:id="rId10"/>
    <p:sldId id="286" r:id="rId11"/>
  </p:sldIdLst>
  <p:sldSz cx="12192000" cy="6858000"/>
  <p:notesSz cx="6858000" cy="9144000"/>
  <p:embeddedFontLst>
    <p:embeddedFont>
      <p:font typeface="Roboto medium" pitchFamily="2" charset="0"/>
      <p:regular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Roboto bold" pitchFamily="2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 Light" pitchFamily="2" charset="0"/>
      <p:regular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pos="7265" userDrawn="1">
          <p15:clr>
            <a:srgbClr val="A4A3A4"/>
          </p15:clr>
        </p15:guide>
        <p15:guide id="4" orient="horz" pos="1548" userDrawn="1">
          <p15:clr>
            <a:srgbClr val="A4A3A4"/>
          </p15:clr>
        </p15:guide>
        <p15:guide id="5" pos="5133" userDrawn="1">
          <p15:clr>
            <a:srgbClr val="A4A3A4"/>
          </p15:clr>
        </p15:guide>
        <p15:guide id="6" pos="2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E66446"/>
    <a:srgbClr val="465064"/>
    <a:srgbClr val="21977B"/>
    <a:srgbClr val="05D965"/>
    <a:srgbClr val="51FB9E"/>
    <a:srgbClr val="929292"/>
    <a:srgbClr val="EC4248"/>
    <a:srgbClr val="D2D2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41" autoAdjust="0"/>
  </p:normalViewPr>
  <p:slideViewPr>
    <p:cSldViewPr snapToGrid="0">
      <p:cViewPr varScale="1">
        <p:scale>
          <a:sx n="87" d="100"/>
          <a:sy n="87" d="100"/>
        </p:scale>
        <p:origin x="468" y="90"/>
      </p:cViewPr>
      <p:guideLst>
        <p:guide orient="horz" pos="2772"/>
        <p:guide pos="415"/>
        <p:guide pos="7265"/>
        <p:guide orient="horz" pos="1548"/>
        <p:guide pos="5133"/>
        <p:guide pos="25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32CF4-C269-4B5C-8ACB-3C57409116CA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5DCAD-D3CA-462C-87EA-30B440445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21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986DC-1DAA-4067-8DC4-426A8C447B0F}" type="datetimeFigureOut">
              <a:rPr lang="ru-RU" smtClean="0"/>
              <a:pPr/>
              <a:t>18.06.2017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EB194-0715-4435-9587-5374C26D2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47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B194-0715-4435-9587-5374C26D255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180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3FB72-4F87-43FB-A3E2-FFC1AD02969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6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EB194-0715-4435-9587-5374C26D255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2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3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640862" y="6385169"/>
            <a:ext cx="10886834" cy="951"/>
          </a:xfrm>
          <a:prstGeom prst="line">
            <a:avLst/>
          </a:prstGeom>
          <a:ln>
            <a:solidFill>
              <a:srgbClr val="92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64989" y="6386120"/>
            <a:ext cx="562707" cy="274324"/>
          </a:xfrm>
          <a:solidFill>
            <a:srgbClr val="929292"/>
          </a:solidFill>
        </p:spPr>
        <p:txBody>
          <a:bodyPr/>
          <a:lstStyle>
            <a:lvl1pPr>
              <a:defRPr b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defRPr>
            </a:lvl1pPr>
          </a:lstStyle>
          <a:p>
            <a:fld id="{9C5D0DB0-D41F-4B24-93A6-E8F959C964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Номер слайда 5"/>
          <p:cNvSpPr txBox="1">
            <a:spLocks/>
          </p:cNvSpPr>
          <p:nvPr userDrawn="1"/>
        </p:nvSpPr>
        <p:spPr>
          <a:xfrm>
            <a:off x="4867886" y="6415142"/>
            <a:ext cx="2456229" cy="3017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929292"/>
                </a:solidFill>
                <a:latin typeface="Roboto Light" pitchFamily="2" charset="0"/>
                <a:ea typeface="Roboto Light" pitchFamily="2" charset="0"/>
              </a:rPr>
              <a:t>kg.ru</a:t>
            </a:r>
            <a:endParaRPr lang="ru-RU" sz="1400" dirty="0">
              <a:solidFill>
                <a:srgbClr val="929292"/>
              </a:solidFill>
              <a:latin typeface="Roboto Light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8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640862" y="6385169"/>
            <a:ext cx="10892325" cy="0"/>
          </a:xfrm>
          <a:prstGeom prst="line">
            <a:avLst/>
          </a:prstGeom>
          <a:ln>
            <a:solidFill>
              <a:srgbClr val="92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70480" y="6386120"/>
            <a:ext cx="562707" cy="274324"/>
          </a:xfrm>
          <a:solidFill>
            <a:srgbClr val="929292"/>
          </a:solidFill>
        </p:spPr>
        <p:txBody>
          <a:bodyPr/>
          <a:lstStyle>
            <a:lvl1pPr>
              <a:defRPr b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defRPr>
            </a:lvl1pPr>
          </a:lstStyle>
          <a:p>
            <a:fld id="{9C5D0DB0-D41F-4B24-93A6-E8F959C964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4867886" y="6415142"/>
            <a:ext cx="2456229" cy="3017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929292"/>
                </a:solidFill>
                <a:latin typeface="Roboto Light" pitchFamily="2" charset="0"/>
                <a:ea typeface="Roboto Light" pitchFamily="2" charset="0"/>
              </a:rPr>
              <a:t>kg.ru</a:t>
            </a:r>
            <a:endParaRPr lang="ru-RU" sz="1400" dirty="0">
              <a:solidFill>
                <a:srgbClr val="929292"/>
              </a:solidFill>
              <a:latin typeface="Roboto Light" pitchFamily="2" charset="0"/>
              <a:ea typeface="Roboto Light" pitchFamily="2" charset="0"/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640862" y="933406"/>
            <a:ext cx="10892325" cy="0"/>
          </a:xfrm>
          <a:prstGeom prst="line">
            <a:avLst/>
          </a:prstGeom>
          <a:ln>
            <a:solidFill>
              <a:srgbClr val="92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2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C724-F74B-4D2B-ACD7-62F0C4AEB400}" type="datetimeFigureOut">
              <a:rPr lang="ru-RU" smtClean="0"/>
              <a:t>18.06.2017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B42F3-7B61-4BAA-BEFE-F8083256D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7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D0DB0-D41F-4B24-93A6-E8F959C964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41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</p:sldLayoutIdLst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kobelev@smartsolutions-123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traccsolution.com/wp-content/uploads/2014/10/Five-Key-Attributes-of-Supply-Chain-Excellence-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8" y="-2"/>
            <a:ext cx="121882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-12192"/>
            <a:ext cx="12180874" cy="6863129"/>
          </a:xfrm>
          <a:prstGeom prst="rect">
            <a:avLst/>
          </a:prstGeom>
          <a:solidFill>
            <a:srgbClr val="46506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" y="5931746"/>
            <a:ext cx="12180874" cy="926254"/>
          </a:xfrm>
          <a:prstGeom prst="rect">
            <a:avLst/>
          </a:prstGeom>
        </p:spPr>
      </p:pic>
      <p:sp>
        <p:nvSpPr>
          <p:cNvPr id="10" name="Номер слайда 5"/>
          <p:cNvSpPr txBox="1">
            <a:spLocks/>
          </p:cNvSpPr>
          <p:nvPr/>
        </p:nvSpPr>
        <p:spPr>
          <a:xfrm>
            <a:off x="4867886" y="6367517"/>
            <a:ext cx="2456229" cy="3017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bg1"/>
                </a:solidFill>
                <a:ea typeface="Roboto Light" pitchFamily="2" charset="0"/>
              </a:rPr>
              <a:t>kg.ru</a:t>
            </a:r>
            <a:endParaRPr lang="ru-RU" sz="1800" dirty="0">
              <a:solidFill>
                <a:schemeClr val="bg1"/>
              </a:solidFill>
              <a:ea typeface="Roboto Light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75371" y="1641362"/>
            <a:ext cx="7080067" cy="29507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strike="noStrike" kern="1200">
                <a:ln>
                  <a:noFill/>
                </a:ln>
                <a:solidFill>
                  <a:srgbClr val="E66446"/>
                </a:solidFill>
                <a:effectLst/>
                <a:latin typeface="Roboto Thin" pitchFamily="2" charset="0"/>
                <a:ea typeface="Roboto Thin" pitchFamily="2" charset="0"/>
                <a:cs typeface="Verdana" panose="020B0604030504040204" pitchFamily="34" charset="0"/>
              </a:defRPr>
            </a:lvl1pPr>
          </a:lstStyle>
          <a:p>
            <a:pPr algn="l" defTabSz="1007943">
              <a:lnSpc>
                <a:spcPct val="80000"/>
              </a:lnSpc>
              <a:spcAft>
                <a:spcPts val="1102"/>
              </a:spcAft>
            </a:pPr>
            <a:r>
              <a:rPr lang="en-US" sz="3600" b="1" dirty="0">
                <a:solidFill>
                  <a:srgbClr val="FF0000"/>
                </a:solidFill>
                <a:latin typeface="+mn-lt"/>
                <a:ea typeface="Roboto Light" pitchFamily="2" charset="0"/>
              </a:rPr>
              <a:t>On the way to Industry 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  <a:ea typeface="Roboto Light" pitchFamily="2" charset="0"/>
              </a:rPr>
              <a:t>4.0</a:t>
            </a:r>
          </a:p>
          <a:p>
            <a:pPr algn="l" defTabSz="1007943">
              <a:lnSpc>
                <a:spcPct val="80000"/>
              </a:lnSpc>
              <a:spcAft>
                <a:spcPts val="1102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+mn-lt"/>
                <a:ea typeface="Roboto Light" pitchFamily="2" charset="0"/>
              </a:rPr>
              <a:t>and </a:t>
            </a:r>
            <a:r>
              <a:rPr lang="en-US" sz="3600" b="1" dirty="0">
                <a:solidFill>
                  <a:srgbClr val="FF0000"/>
                </a:solidFill>
                <a:latin typeface="+mn-lt"/>
                <a:ea typeface="Roboto Light" pitchFamily="2" charset="0"/>
              </a:rPr>
              <a:t>the "Smart </a:t>
            </a:r>
            <a:r>
              <a:rPr lang="en-US" sz="3600" b="1" dirty="0" err="1">
                <a:solidFill>
                  <a:srgbClr val="FF0000"/>
                </a:solidFill>
                <a:latin typeface="+mn-lt"/>
                <a:ea typeface="Roboto Light" pitchFamily="2" charset="0"/>
              </a:rPr>
              <a:t>IoT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  <a:ea typeface="Roboto Light" pitchFamily="2" charset="0"/>
              </a:rPr>
              <a:t>":</a:t>
            </a:r>
          </a:p>
          <a:p>
            <a:pPr algn="l" defTabSz="1007943">
              <a:lnSpc>
                <a:spcPct val="80000"/>
              </a:lnSpc>
              <a:spcAft>
                <a:spcPts val="1102"/>
              </a:spcAft>
            </a:pPr>
            <a:endParaRPr lang="en-US" sz="800" b="1" dirty="0">
              <a:solidFill>
                <a:srgbClr val="FF0000"/>
              </a:solidFill>
              <a:latin typeface="+mn-lt"/>
              <a:ea typeface="Roboto Light" pitchFamily="2" charset="0"/>
            </a:endParaRPr>
          </a:p>
          <a:p>
            <a:pPr algn="l" defTabSz="1007943">
              <a:lnSpc>
                <a:spcPct val="100000"/>
              </a:lnSpc>
              <a:spcAft>
                <a:spcPts val="1102"/>
              </a:spcAft>
            </a:pPr>
            <a:r>
              <a:rPr lang="en-US" sz="3600" b="1" dirty="0">
                <a:solidFill>
                  <a:schemeClr val="bg1"/>
                </a:solidFill>
                <a:latin typeface="+mn-lt"/>
                <a:ea typeface="Roboto Light" pitchFamily="2" charset="0"/>
              </a:rPr>
              <a:t>Multi-agent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  <a:ea typeface="Roboto Light" pitchFamily="2" charset="0"/>
              </a:rPr>
              <a:t>technologies </a:t>
            </a:r>
            <a:r>
              <a:rPr lang="en-US" sz="3600" b="1" dirty="0">
                <a:solidFill>
                  <a:schemeClr val="bg1"/>
                </a:solidFill>
                <a:latin typeface="+mn-lt"/>
                <a:ea typeface="Roboto Light" pitchFamily="2" charset="0"/>
              </a:rPr>
              <a:t>to improve the effectiveness of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  <a:ea typeface="Roboto Light" pitchFamily="2" charset="0"/>
              </a:rPr>
              <a:t>Resource Management </a:t>
            </a:r>
            <a:r>
              <a:rPr lang="en-US" sz="3600" b="1" dirty="0">
                <a:solidFill>
                  <a:schemeClr val="bg1"/>
                </a:solidFill>
                <a:latin typeface="+mn-lt"/>
                <a:ea typeface="Roboto Light" pitchFamily="2" charset="0"/>
              </a:rPr>
              <a:t>in R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  <a:ea typeface="Roboto Light" pitchFamily="2" charset="0"/>
              </a:rPr>
              <a:t>eal Time</a:t>
            </a:r>
            <a:endParaRPr lang="en-US" sz="3600" b="1" dirty="0">
              <a:solidFill>
                <a:schemeClr val="bg1"/>
              </a:solidFill>
              <a:latin typeface="+mn-lt"/>
              <a:ea typeface="Roboto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515" y="6364506"/>
            <a:ext cx="37048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Russia, Moscow, </a:t>
            </a:r>
            <a:r>
              <a:rPr lang="en-US" sz="1400" b="1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ATOMEXPO </a:t>
            </a:r>
            <a:r>
              <a:rPr lang="en-US" sz="1400" b="1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- 20 June  2017</a:t>
            </a:r>
            <a:endParaRPr lang="ru-RU" sz="1400" b="1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22077" y="6358253"/>
            <a:ext cx="28969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Sergey </a:t>
            </a:r>
            <a:r>
              <a:rPr lang="en-US" sz="1400" b="1" dirty="0" err="1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Antipin</a:t>
            </a:r>
            <a:r>
              <a:rPr lang="en-US" sz="1400" b="1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, Knowledge Genesis</a:t>
            </a:r>
            <a:endParaRPr lang="ru-RU" sz="1400" b="1" dirty="0">
              <a:solidFill>
                <a:schemeClr val="bg1"/>
              </a:solidFill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65" y="1641362"/>
            <a:ext cx="4304149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0DB0-D41F-4B24-93A6-E8F959C9648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41704" y="192484"/>
            <a:ext cx="10579588" cy="501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 baseline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Multi-agent Technology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500" y="940274"/>
            <a:ext cx="3502755" cy="32131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927" y="940274"/>
            <a:ext cx="3507352" cy="3213157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829455" y="1387967"/>
            <a:ext cx="2948844" cy="933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 baseline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ru-RU" dirty="0" smtClean="0">
                <a:latin typeface="Roboto medium" pitchFamily="2" charset="0"/>
                <a:ea typeface="Roboto medium" pitchFamily="2" charset="0"/>
              </a:rPr>
              <a:t>Traditional</a:t>
            </a:r>
            <a:r>
              <a:rPr lang="en-US" altLang="ru-RU" b="1" dirty="0" smtClean="0">
                <a:solidFill>
                  <a:srgbClr val="FF0000"/>
                </a:solidFill>
              </a:rPr>
              <a:t> </a:t>
            </a:r>
            <a:r>
              <a:rPr lang="en-US" altLang="ru-RU" dirty="0"/>
              <a:t>Systems</a:t>
            </a:r>
            <a:endParaRPr lang="ru-RU" altLang="ru-RU" dirty="0"/>
          </a:p>
          <a:p>
            <a:pPr algn="l">
              <a:spcBef>
                <a:spcPts val="0"/>
              </a:spcBef>
            </a:pPr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7257181" y="1387967"/>
            <a:ext cx="2948844" cy="933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 baseline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dirty="0" smtClean="0">
                <a:latin typeface="Roboto medium" pitchFamily="2" charset="0"/>
                <a:ea typeface="Roboto medium" pitchFamily="2" charset="0"/>
              </a:rPr>
              <a:t>Multi-agent</a:t>
            </a:r>
            <a:r>
              <a:rPr lang="en-US" dirty="0">
                <a:latin typeface="Roboto medium" pitchFamily="2" charset="0"/>
                <a:ea typeface="Roboto medium" pitchFamily="2" charset="0"/>
              </a:rPr>
              <a:t> </a:t>
            </a:r>
            <a:r>
              <a:rPr lang="en-US" altLang="ru-RU" dirty="0" smtClean="0"/>
              <a:t>Systems</a:t>
            </a:r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693864" y="4159776"/>
            <a:ext cx="4139344" cy="2281049"/>
          </a:xfrm>
          <a:prstGeom prst="rect">
            <a:avLst/>
          </a:prstGeom>
        </p:spPr>
        <p:txBody>
          <a:bodyPr vert="horz" lIns="91440" tIns="45720" rIns="91440" bIns="45720" numCol="1" spcCol="432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 baseline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spcBef>
                <a:spcPts val="0"/>
              </a:spcBef>
              <a:buClr>
                <a:srgbClr val="EC424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Hierarchies of large software products</a:t>
            </a:r>
            <a:r>
              <a:rPr lang="ru-RU" sz="1400" dirty="0" smtClean="0"/>
              <a:t>;</a:t>
            </a:r>
            <a:endParaRPr lang="ru-RU" sz="1400" dirty="0"/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Clr>
                <a:srgbClr val="EC424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ru-RU" sz="1400" dirty="0" smtClean="0"/>
              <a:t>Sequential Processing</a:t>
            </a:r>
            <a:r>
              <a:rPr lang="ru-RU" sz="1400" dirty="0" smtClean="0"/>
              <a:t>;</a:t>
            </a:r>
            <a:endParaRPr lang="ru-RU" sz="1400" dirty="0"/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Clr>
                <a:srgbClr val="EC424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ru-RU" sz="1400" dirty="0"/>
              <a:t>Top-down </a:t>
            </a:r>
            <a:r>
              <a:rPr lang="en-US" altLang="ru-RU" sz="1400" dirty="0" smtClean="0"/>
              <a:t>instructions</a:t>
            </a:r>
            <a:r>
              <a:rPr lang="en-US" altLang="ru-RU" sz="1400" dirty="0"/>
              <a:t>;</a:t>
            </a:r>
            <a:endParaRPr lang="ru-RU" altLang="ru-RU" sz="1400" dirty="0"/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Clr>
                <a:srgbClr val="EC424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Centralized decisions</a:t>
            </a:r>
            <a:r>
              <a:rPr lang="ru-RU" sz="1400" dirty="0" smtClean="0"/>
              <a:t>;</a:t>
            </a:r>
            <a:endParaRPr lang="ru-RU" sz="1400" dirty="0"/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Clr>
                <a:srgbClr val="EC424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Data-driven</a:t>
            </a:r>
            <a:r>
              <a:rPr lang="ru-RU" sz="1400" dirty="0" smtClean="0"/>
              <a:t>;</a:t>
            </a:r>
            <a:endParaRPr lang="ru-RU" sz="1400" dirty="0"/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Clr>
                <a:srgbClr val="EC424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Predictability</a:t>
            </a:r>
            <a:r>
              <a:rPr lang="ru-RU" sz="1400" dirty="0" smtClean="0"/>
              <a:t>;</a:t>
            </a:r>
            <a:endParaRPr lang="ru-RU" sz="1400" dirty="0"/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Clr>
                <a:srgbClr val="EC424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Stability</a:t>
            </a:r>
            <a:r>
              <a:rPr lang="ru-RU" sz="1400" dirty="0" smtClean="0"/>
              <a:t>;</a:t>
            </a:r>
            <a:endParaRPr lang="ru-RU" sz="1400" dirty="0"/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Clr>
                <a:srgbClr val="EC424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Aim to reduce complexity</a:t>
            </a:r>
            <a:r>
              <a:rPr lang="ru-RU" sz="1400" dirty="0" smtClean="0"/>
              <a:t>;</a:t>
            </a:r>
            <a:endParaRPr lang="ru-RU" sz="1400" dirty="0"/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Clr>
                <a:srgbClr val="EC424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Full control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106382" y="4153431"/>
            <a:ext cx="4139344" cy="2281049"/>
          </a:xfrm>
          <a:prstGeom prst="rect">
            <a:avLst/>
          </a:prstGeom>
        </p:spPr>
        <p:txBody>
          <a:bodyPr vert="horz" lIns="91440" tIns="45720" rIns="91440" bIns="45720" numCol="1" spcCol="432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 baseline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spcBef>
                <a:spcPts val="0"/>
              </a:spcBef>
              <a:buClr>
                <a:srgbClr val="EC424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Large networks of small agents</a:t>
            </a:r>
            <a:r>
              <a:rPr lang="ru-RU" sz="1400" dirty="0" smtClean="0"/>
              <a:t>;</a:t>
            </a:r>
            <a:endParaRPr lang="ru-RU" sz="1400" dirty="0"/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Clr>
                <a:srgbClr val="EC424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Parallel </a:t>
            </a:r>
            <a:r>
              <a:rPr lang="en-US" altLang="ru-RU" sz="1400" dirty="0" smtClean="0"/>
              <a:t>Processing</a:t>
            </a:r>
            <a:r>
              <a:rPr lang="ru-RU" sz="1400" dirty="0" smtClean="0"/>
              <a:t>;</a:t>
            </a:r>
            <a:endParaRPr lang="ru-RU" sz="1400" dirty="0"/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Clr>
                <a:srgbClr val="EC424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Negotiations and Trade-Offs</a:t>
            </a:r>
            <a:r>
              <a:rPr lang="ru-RU" sz="1400" dirty="0" smtClean="0"/>
              <a:t>;</a:t>
            </a:r>
            <a:endParaRPr lang="ru-RU" sz="1400" dirty="0"/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Clr>
                <a:srgbClr val="EC424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Distributed decisions</a:t>
            </a:r>
            <a:r>
              <a:rPr lang="ru-RU" sz="1400" dirty="0" smtClean="0"/>
              <a:t>;</a:t>
            </a:r>
            <a:endParaRPr lang="ru-RU" sz="1400" dirty="0"/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Clr>
                <a:srgbClr val="EC424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Knowledge-driven</a:t>
            </a:r>
            <a:r>
              <a:rPr lang="ru-RU" sz="1400" dirty="0" smtClean="0"/>
              <a:t>;</a:t>
            </a:r>
            <a:endParaRPr lang="ru-RU" sz="1400" dirty="0"/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Clr>
                <a:srgbClr val="EC424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Self-organization</a:t>
            </a:r>
            <a:r>
              <a:rPr lang="ru-RU" sz="1400" dirty="0" smtClean="0"/>
              <a:t>;</a:t>
            </a:r>
            <a:endParaRPr lang="ru-RU" sz="1400" dirty="0"/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Clr>
                <a:srgbClr val="EC424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Evolution</a:t>
            </a:r>
            <a:r>
              <a:rPr lang="ru-RU" sz="1400" dirty="0" smtClean="0"/>
              <a:t>;</a:t>
            </a:r>
            <a:endParaRPr lang="ru-RU" sz="1400" dirty="0"/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Clr>
                <a:srgbClr val="EC424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Thrive with Complexity</a:t>
            </a:r>
            <a:r>
              <a:rPr lang="ru-RU" sz="1400" dirty="0" smtClean="0"/>
              <a:t>;</a:t>
            </a:r>
            <a:endParaRPr lang="ru-RU" sz="1400" dirty="0"/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Clr>
                <a:srgbClr val="EC4248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/>
              <a:t>Managing growth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017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0DB0-D41F-4B24-93A6-E8F959C9648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03114" y="195393"/>
            <a:ext cx="10930073" cy="501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 baseline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en-US" sz="3200" dirty="0"/>
              <a:t>Using knowledge </a:t>
            </a:r>
            <a:r>
              <a:rPr lang="en-US" sz="3200" dirty="0" smtClean="0"/>
              <a:t>base</a:t>
            </a:r>
            <a:endParaRPr lang="en-US" sz="3200" dirty="0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2"/>
          <a:srcRect r="30131"/>
          <a:stretch/>
        </p:blipFill>
        <p:spPr>
          <a:xfrm>
            <a:off x="178645" y="1025421"/>
            <a:ext cx="5580362" cy="4492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4" name="Объект 4"/>
          <p:cNvPicPr>
            <a:picLocks noChangeAspect="1"/>
          </p:cNvPicPr>
          <p:nvPr/>
        </p:nvPicPr>
        <p:blipFill rotWithShape="1">
          <a:blip r:embed="rId3"/>
          <a:srcRect r="30007"/>
          <a:stretch/>
        </p:blipFill>
        <p:spPr>
          <a:xfrm>
            <a:off x="5853986" y="1025421"/>
            <a:ext cx="5730450" cy="4605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5" name="Стрелка: вправо 84"/>
          <p:cNvSpPr/>
          <p:nvPr/>
        </p:nvSpPr>
        <p:spPr>
          <a:xfrm>
            <a:off x="5167619" y="3802096"/>
            <a:ext cx="1895912" cy="604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178646" y="5565561"/>
            <a:ext cx="11354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Based on the ontological templates, the structure of the project tasks with requirements and work amount estimations are generated automatically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52118" y="4898682"/>
            <a:ext cx="355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Ontology semantic project template</a:t>
            </a:r>
            <a:endParaRPr lang="ru-RU" dirty="0"/>
          </a:p>
        </p:txBody>
      </p:sp>
      <p:sp>
        <p:nvSpPr>
          <p:cNvPr id="87" name="TextBox 86"/>
          <p:cNvSpPr txBox="1"/>
          <p:nvPr/>
        </p:nvSpPr>
        <p:spPr>
          <a:xfrm>
            <a:off x="7705557" y="4801404"/>
            <a:ext cx="209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Created Project Plan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03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587" y="366923"/>
            <a:ext cx="9891252" cy="563562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>Batch VS Real Time Resource Management</a:t>
            </a:r>
            <a:endParaRPr lang="ru-RU" b="0" dirty="0"/>
          </a:p>
        </p:txBody>
      </p:sp>
      <p:pic>
        <p:nvPicPr>
          <p:cNvPr id="4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08" y="1447801"/>
            <a:ext cx="8077200" cy="4257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14478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Actual Plan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43108" y="1652120"/>
            <a:ext cx="42057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Multi-Agent Systems for Adaptive Scheduling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43108" y="2294338"/>
            <a:ext cx="40152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Difference between Batch and Real Time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81432" y="2679851"/>
            <a:ext cx="30722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Regular Batch Planning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96738" y="3345804"/>
            <a:ext cx="40521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Accumulated Mistake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15100" y="4862521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01745" y="5340028"/>
            <a:ext cx="3276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 for Batch Scheduling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46237" y="449349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Old Plan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2741183" y="3549323"/>
            <a:ext cx="25150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Event 1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335844" y="3628380"/>
            <a:ext cx="20863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Event 2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110886" y="3788699"/>
            <a:ext cx="10873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Event 3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934448" y="3814968"/>
            <a:ext cx="19837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Event 4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566567" y="4025330"/>
            <a:ext cx="12924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Event 5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4982349" y="4147798"/>
            <a:ext cx="12654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Event N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2741183" y="3503156"/>
            <a:ext cx="2515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Event 1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1958500" y="3551513"/>
            <a:ext cx="2515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Beginning of Scheduling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14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0DB0-D41F-4B24-93A6-E8F959C9648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41704" y="70479"/>
            <a:ext cx="10579588" cy="921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 baseline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ru-RU" sz="3200" dirty="0"/>
              <a:t>Results of first delivery and testing in Rocket and Space Corporation “</a:t>
            </a:r>
            <a:r>
              <a:rPr lang="en-US" altLang="ru-RU" sz="3200" dirty="0" err="1"/>
              <a:t>Energia</a:t>
            </a:r>
            <a:r>
              <a:rPr lang="en-US" altLang="ru-RU" sz="3200" dirty="0"/>
              <a:t>”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1704" y="1288822"/>
            <a:ext cx="10745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ru-RU" sz="2000" dirty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</a:rPr>
              <a:t>increase of the employees work efficiency - by 10-15%;</a:t>
            </a:r>
            <a:endParaRPr lang="ru-RU" altLang="ru-RU" sz="2000" dirty="0">
              <a:solidFill>
                <a:srgbClr val="465064"/>
              </a:solidFill>
              <a:latin typeface="Roboto Light" pitchFamily="2" charset="0"/>
              <a:ea typeface="Roboto Light" pitchFamily="2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ru-RU" sz="2000" dirty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</a:rPr>
              <a:t>reduction of the efforts on tasks allocation, scheduling, coordination and monitoring for running project - by 3-4 times;</a:t>
            </a:r>
            <a:endParaRPr lang="ru-RU" altLang="ru-RU" sz="2000" dirty="0">
              <a:solidFill>
                <a:srgbClr val="465064"/>
              </a:solidFill>
              <a:latin typeface="Roboto Light" pitchFamily="2" charset="0"/>
              <a:ea typeface="Roboto Light" pitchFamily="2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ru-RU" sz="2000" dirty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</a:rPr>
              <a:t>increase of the reusability of the existing resources (documents, components, etc.) - from 50% and more; </a:t>
            </a:r>
            <a:endParaRPr lang="ru-RU" altLang="ru-RU" sz="2000" dirty="0">
              <a:solidFill>
                <a:srgbClr val="465064"/>
              </a:solidFill>
              <a:latin typeface="Roboto Light" pitchFamily="2" charset="0"/>
              <a:ea typeface="Roboto Light" pitchFamily="2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ru-RU" sz="2000" dirty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</a:rPr>
              <a:t>reduction of the time of response to unexpected events - by 2-3 times;</a:t>
            </a:r>
            <a:endParaRPr lang="ru-RU" altLang="ru-RU" sz="2000" dirty="0">
              <a:solidFill>
                <a:srgbClr val="465064"/>
              </a:solidFill>
              <a:latin typeface="Roboto Light" pitchFamily="2" charset="0"/>
              <a:ea typeface="Roboto Light" pitchFamily="2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ru-RU" sz="2000" dirty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</a:rPr>
              <a:t>increase of the percentage of the enterprise projects completed within the required budget and timeframe - by 15-30%;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altLang="ru-RU" sz="2000" dirty="0" smtClean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</a:rPr>
              <a:t>the </a:t>
            </a:r>
            <a:r>
              <a:rPr lang="en-US" altLang="ru-RU" sz="2000" dirty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</a:rPr>
              <a:t>platform for increasing the number of projects without increasing the number of developers and analysts. </a:t>
            </a:r>
            <a:endParaRPr lang="ru-RU" altLang="ru-RU" sz="2000" dirty="0">
              <a:solidFill>
                <a:srgbClr val="465064"/>
              </a:solidFill>
              <a:latin typeface="Roboto Light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8071224" y="3760822"/>
            <a:ext cx="1706528" cy="1706528"/>
          </a:xfrm>
          <a:prstGeom prst="ellipse">
            <a:avLst/>
          </a:prstGeom>
          <a:solidFill>
            <a:srgbClr val="EC4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22" name="Овал 21"/>
          <p:cNvSpPr/>
          <p:nvPr/>
        </p:nvSpPr>
        <p:spPr>
          <a:xfrm>
            <a:off x="6207873" y="3760822"/>
            <a:ext cx="1706528" cy="1706528"/>
          </a:xfrm>
          <a:prstGeom prst="ellipse">
            <a:avLst/>
          </a:prstGeom>
          <a:solidFill>
            <a:srgbClr val="EC4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23" name="Овал 22"/>
          <p:cNvSpPr/>
          <p:nvPr/>
        </p:nvSpPr>
        <p:spPr>
          <a:xfrm>
            <a:off x="4334997" y="3760822"/>
            <a:ext cx="1706528" cy="1706528"/>
          </a:xfrm>
          <a:prstGeom prst="ellipse">
            <a:avLst/>
          </a:prstGeom>
          <a:solidFill>
            <a:srgbClr val="EC4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24" name="Овал 23"/>
          <p:cNvSpPr/>
          <p:nvPr/>
        </p:nvSpPr>
        <p:spPr>
          <a:xfrm>
            <a:off x="2462121" y="3760822"/>
            <a:ext cx="1706528" cy="1706528"/>
          </a:xfrm>
          <a:prstGeom prst="ellipse">
            <a:avLst/>
          </a:prstGeom>
          <a:solidFill>
            <a:srgbClr val="EC4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25" name="Овал 24"/>
          <p:cNvSpPr/>
          <p:nvPr/>
        </p:nvSpPr>
        <p:spPr>
          <a:xfrm>
            <a:off x="598770" y="3760822"/>
            <a:ext cx="1706528" cy="1706528"/>
          </a:xfrm>
          <a:prstGeom prst="ellipse">
            <a:avLst/>
          </a:prstGeom>
          <a:solidFill>
            <a:srgbClr val="EC4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20" name="Овал 19"/>
          <p:cNvSpPr/>
          <p:nvPr/>
        </p:nvSpPr>
        <p:spPr>
          <a:xfrm>
            <a:off x="9934575" y="3760822"/>
            <a:ext cx="1706528" cy="1706528"/>
          </a:xfrm>
          <a:prstGeom prst="ellipse">
            <a:avLst/>
          </a:prstGeom>
          <a:solidFill>
            <a:srgbClr val="EC4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0DB0-D41F-4B24-93A6-E8F959C9648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66935" y="984962"/>
            <a:ext cx="11155135" cy="1088541"/>
          </a:xfrm>
          <a:prstGeom prst="rect">
            <a:avLst/>
          </a:prstGeom>
        </p:spPr>
        <p:txBody>
          <a:bodyPr vert="horz" lIns="91440" tIns="45720" rIns="91440" bIns="45720" numCol="1" spcCol="432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 baseline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EC4248"/>
              </a:buClr>
              <a:buSzPct val="100000"/>
            </a:pPr>
            <a:r>
              <a:rPr lang="en-US" sz="1400" dirty="0" smtClean="0">
                <a:solidFill>
                  <a:schemeClr val="tx1"/>
                </a:solidFill>
              </a:rPr>
              <a:t>Software Engineering Company “Smart Solutions”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- 2010 </a:t>
            </a:r>
            <a:r>
              <a:rPr lang="ru-RU" sz="1400" dirty="0" smtClean="0">
                <a:solidFill>
                  <a:schemeClr val="tx1"/>
                </a:solidFill>
              </a:rPr>
              <a:t>(</a:t>
            </a:r>
            <a:r>
              <a:rPr lang="en-US" sz="1400" dirty="0" smtClean="0">
                <a:solidFill>
                  <a:schemeClr val="tx1"/>
                </a:solidFill>
              </a:rPr>
              <a:t>Samara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smtClean="0">
                <a:solidFill>
                  <a:schemeClr val="tx1"/>
                </a:solidFill>
              </a:rPr>
              <a:t>Russia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EC4248"/>
              </a:buClr>
              <a:buSzPct val="100000"/>
            </a:pPr>
            <a:r>
              <a:rPr lang="en-US" sz="1400" dirty="0" smtClean="0">
                <a:solidFill>
                  <a:schemeClr val="tx1"/>
                </a:solidFill>
              </a:rPr>
              <a:t>One </a:t>
            </a:r>
            <a:r>
              <a:rPr lang="en-US" sz="1400" dirty="0">
                <a:solidFill>
                  <a:schemeClr val="tx1"/>
                </a:solidFill>
              </a:rPr>
              <a:t>of most innovative and fast growing  </a:t>
            </a:r>
            <a:r>
              <a:rPr lang="en-US" sz="1400" dirty="0" smtClean="0">
                <a:solidFill>
                  <a:schemeClr val="tx1"/>
                </a:solidFill>
              </a:rPr>
              <a:t>new tech companies </a:t>
            </a:r>
            <a:r>
              <a:rPr lang="en-US" sz="1400" dirty="0">
                <a:solidFill>
                  <a:schemeClr val="tx1"/>
                </a:solidFill>
              </a:rPr>
              <a:t>in Russia by AIRR, RVK and </a:t>
            </a:r>
            <a:r>
              <a:rPr lang="en-US" sz="1400" dirty="0" err="1" smtClean="0">
                <a:solidFill>
                  <a:schemeClr val="tx1"/>
                </a:solidFill>
              </a:rPr>
              <a:t>PriceWaterhouseCoopers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EC4248"/>
              </a:buClr>
              <a:buSzPct val="100000"/>
            </a:pPr>
            <a:r>
              <a:rPr lang="ru-RU" sz="1400" dirty="0" smtClean="0">
                <a:solidFill>
                  <a:schemeClr val="tx1"/>
                </a:solidFill>
              </a:rPr>
              <a:t>120 </a:t>
            </a:r>
            <a:r>
              <a:rPr lang="en-US" sz="1400" dirty="0" smtClean="0">
                <a:solidFill>
                  <a:schemeClr val="tx1"/>
                </a:solidFill>
              </a:rPr>
              <a:t>employees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smtClean="0">
                <a:solidFill>
                  <a:schemeClr val="tx1"/>
                </a:solidFill>
              </a:rPr>
              <a:t>average age – </a:t>
            </a:r>
            <a:r>
              <a:rPr lang="ru-RU" sz="1400" dirty="0" smtClean="0">
                <a:solidFill>
                  <a:schemeClr val="tx1"/>
                </a:solidFill>
              </a:rPr>
              <a:t>28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EC4248"/>
              </a:buClr>
              <a:buSzPct val="100000"/>
            </a:pPr>
            <a:r>
              <a:rPr lang="en-US" sz="1400" dirty="0" smtClean="0">
                <a:solidFill>
                  <a:schemeClr val="tx1"/>
                </a:solidFill>
              </a:rPr>
              <a:t>Increase efficiency of resources - </a:t>
            </a:r>
            <a:r>
              <a:rPr lang="en-US" sz="1400" dirty="0" smtClean="0">
                <a:solidFill>
                  <a:schemeClr val="tx1"/>
                </a:solidFill>
              </a:rPr>
              <a:t>up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to 40%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Clr>
                <a:srgbClr val="EC4248"/>
              </a:buClr>
              <a:buSzPct val="100000"/>
            </a:pPr>
            <a:endParaRPr lang="ru-RU" sz="11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87802" y="5490791"/>
            <a:ext cx="1925589" cy="509458"/>
          </a:xfrm>
          <a:prstGeom prst="rect">
            <a:avLst/>
          </a:prstGeom>
        </p:spPr>
        <p:txBody>
          <a:bodyPr vert="horz" lIns="91440" tIns="45720" rIns="91440" bIns="45720" numCol="1" spcCol="432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 baseline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7F7F7F"/>
                </a:solidFill>
              </a:rPr>
              <a:t>Smart Aerospace (International Space Station)</a:t>
            </a:r>
            <a:endParaRPr lang="ru-RU" sz="1100" dirty="0">
              <a:solidFill>
                <a:srgbClr val="7F7F7F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133900" y="5490791"/>
            <a:ext cx="2370339" cy="509458"/>
          </a:xfrm>
          <a:prstGeom prst="rect">
            <a:avLst/>
          </a:prstGeom>
        </p:spPr>
        <p:txBody>
          <a:bodyPr vert="horz" lIns="91440" tIns="45720" rIns="91440" bIns="45720" numCol="1" spcCol="432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 baseline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7F7F7F"/>
                </a:solidFill>
              </a:rPr>
              <a:t>Smart Factories                                  (</a:t>
            </a:r>
            <a:r>
              <a:rPr lang="en-US" sz="1400" dirty="0" err="1" smtClean="0">
                <a:solidFill>
                  <a:srgbClr val="7F7F7F"/>
                </a:solidFill>
              </a:rPr>
              <a:t>incl</a:t>
            </a:r>
            <a:r>
              <a:rPr lang="en-US" sz="1400" dirty="0" smtClean="0">
                <a:solidFill>
                  <a:srgbClr val="7F7F7F"/>
                </a:solidFill>
              </a:rPr>
              <a:t> Airbus and EADS projects)</a:t>
            </a:r>
            <a:endParaRPr lang="ru-RU" sz="1400" dirty="0" smtClean="0">
              <a:solidFill>
                <a:srgbClr val="7F7F7F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1100" dirty="0">
              <a:solidFill>
                <a:srgbClr val="7F7F7F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291814" y="5490791"/>
            <a:ext cx="1800789" cy="509458"/>
          </a:xfrm>
          <a:prstGeom prst="rect">
            <a:avLst/>
          </a:prstGeom>
        </p:spPr>
        <p:txBody>
          <a:bodyPr vert="horz" lIns="91440" tIns="45720" rIns="91440" bIns="45720" numCol="1" spcCol="432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 baseline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7F7F7F"/>
                </a:solidFill>
              </a:rPr>
              <a:t>Smart Transport (LTL &amp; FTL Cargo)</a:t>
            </a:r>
            <a:endParaRPr lang="ru-RU" sz="1100" dirty="0">
              <a:solidFill>
                <a:srgbClr val="7F7F7F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928834" y="5490791"/>
            <a:ext cx="2344700" cy="731333"/>
          </a:xfrm>
          <a:prstGeom prst="rect">
            <a:avLst/>
          </a:prstGeom>
        </p:spPr>
        <p:txBody>
          <a:bodyPr vert="horz" lIns="91440" tIns="45720" rIns="91440" bIns="45720" numCol="1" spcCol="432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 baseline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7F7F7F"/>
                </a:solidFill>
              </a:rPr>
              <a:t>Smart Mobile services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7F7F7F"/>
                </a:solidFill>
              </a:rPr>
              <a:t>(Gas, Water, Electricity, </a:t>
            </a:r>
            <a:r>
              <a:rPr lang="en-US" sz="1400" dirty="0" err="1" smtClean="0">
                <a:solidFill>
                  <a:srgbClr val="7F7F7F"/>
                </a:solidFill>
              </a:rPr>
              <a:t>etc</a:t>
            </a:r>
            <a:r>
              <a:rPr lang="en-US" sz="1400" dirty="0" smtClean="0">
                <a:solidFill>
                  <a:srgbClr val="7F7F7F"/>
                </a:solidFill>
              </a:rPr>
              <a:t>)</a:t>
            </a:r>
            <a:endParaRPr lang="ru-RU" sz="1400" dirty="0">
              <a:solidFill>
                <a:srgbClr val="7F7F7F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057794" y="5490791"/>
            <a:ext cx="2260665" cy="509458"/>
          </a:xfrm>
          <a:prstGeom prst="rect">
            <a:avLst/>
          </a:prstGeom>
        </p:spPr>
        <p:txBody>
          <a:bodyPr vert="horz" lIns="91440" tIns="45720" rIns="91440" bIns="45720" numCol="1" spcCol="432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 baseline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7F7F7F"/>
                </a:solidFill>
              </a:rPr>
              <a:t>Smart Railways                              (Real Time &amp; Strategic)</a:t>
            </a:r>
            <a:endParaRPr lang="ru-RU" sz="1100" dirty="0">
              <a:solidFill>
                <a:srgbClr val="7F7F7F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32869" y="2644827"/>
            <a:ext cx="11191930" cy="807156"/>
          </a:xfrm>
          <a:prstGeom prst="rect">
            <a:avLst/>
          </a:prstGeom>
        </p:spPr>
        <p:txBody>
          <a:bodyPr vert="horz" lIns="91440" tIns="45720" rIns="91440" bIns="45720" numCol="1" spcCol="432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 baseline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/>
              <a:t>Focus on Smart systems for </a:t>
            </a:r>
            <a:r>
              <a:rPr lang="en-US" dirty="0"/>
              <a:t>real time resource </a:t>
            </a:r>
            <a:r>
              <a:rPr lang="en-US" dirty="0" smtClean="0"/>
              <a:t>management                                          based on </a:t>
            </a:r>
            <a:r>
              <a:rPr lang="en-US" dirty="0">
                <a:solidFill>
                  <a:srgbClr val="EC4248"/>
                </a:solidFill>
              </a:rPr>
              <a:t>multi-agent </a:t>
            </a:r>
            <a:r>
              <a:rPr lang="en-US" dirty="0" smtClean="0">
                <a:solidFill>
                  <a:srgbClr val="EC4248"/>
                </a:solidFill>
              </a:rPr>
              <a:t>technology</a:t>
            </a:r>
            <a:endParaRPr lang="ru-RU" dirty="0">
              <a:solidFill>
                <a:srgbClr val="EC4248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0018888" y="5487213"/>
            <a:ext cx="1921883" cy="509458"/>
          </a:xfrm>
          <a:prstGeom prst="rect">
            <a:avLst/>
          </a:prstGeom>
        </p:spPr>
        <p:txBody>
          <a:bodyPr vert="horz" lIns="91440" tIns="45720" rIns="91440" bIns="45720" numCol="1" spcCol="432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 baseline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7F7F7F"/>
                </a:solidFill>
              </a:rPr>
              <a:t>Smart Supply chains (Lego, Coca Cola)</a:t>
            </a:r>
            <a:endParaRPr lang="ru-RU" sz="1400" dirty="0">
              <a:solidFill>
                <a:srgbClr val="7F7F7F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984" y="3801581"/>
            <a:ext cx="1625010" cy="16250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334" y="3801581"/>
            <a:ext cx="1625010" cy="16250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92" y="3801581"/>
            <a:ext cx="1625010" cy="1625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565" y="3801581"/>
            <a:ext cx="1625010" cy="16250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756" y="3801581"/>
            <a:ext cx="1625010" cy="16250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036" y="3801581"/>
            <a:ext cx="1625010" cy="1625010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541704" y="45360"/>
            <a:ext cx="11079772" cy="501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 baseline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/>
              <a:t>Multi-Agent Applications for Real Time Resource Allocation, Scheduling, Optimization and Control</a:t>
            </a:r>
            <a:endParaRPr lang="ru-RU" sz="32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67124" y="1125241"/>
            <a:ext cx="126812" cy="1066774"/>
            <a:chOff x="668446" y="1448389"/>
            <a:chExt cx="126812" cy="1066774"/>
          </a:xfrm>
        </p:grpSpPr>
        <p:sp>
          <p:nvSpPr>
            <p:cNvPr id="26" name="Овал 25"/>
            <p:cNvSpPr/>
            <p:nvPr/>
          </p:nvSpPr>
          <p:spPr>
            <a:xfrm>
              <a:off x="668447" y="1448389"/>
              <a:ext cx="126811" cy="125555"/>
            </a:xfrm>
            <a:prstGeom prst="ellipse">
              <a:avLst/>
            </a:prstGeom>
            <a:solidFill>
              <a:srgbClr val="EC4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68447" y="1766015"/>
              <a:ext cx="126811" cy="125555"/>
            </a:xfrm>
            <a:prstGeom prst="ellipse">
              <a:avLst/>
            </a:prstGeom>
            <a:solidFill>
              <a:srgbClr val="EC4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668447" y="2093166"/>
              <a:ext cx="126811" cy="125555"/>
            </a:xfrm>
            <a:prstGeom prst="ellipse">
              <a:avLst/>
            </a:prstGeom>
            <a:solidFill>
              <a:srgbClr val="EC4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68446" y="2389608"/>
              <a:ext cx="126811" cy="125555"/>
            </a:xfrm>
            <a:prstGeom prst="ellipse">
              <a:avLst/>
            </a:prstGeom>
            <a:solidFill>
              <a:srgbClr val="EC4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</p:grpSp>
    </p:spTree>
    <p:extLst>
      <p:ext uri="{BB962C8B-B14F-4D97-AF65-F5344CB8AC3E}">
        <p14:creationId xmlns:p14="http://schemas.microsoft.com/office/powerpoint/2010/main" val="395284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0DB0-D41F-4B24-93A6-E8F959C9648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723701" y="1251106"/>
            <a:ext cx="2650867" cy="501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 baseline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>
                <a:solidFill>
                  <a:srgbClr val="FF0000"/>
                </a:solidFill>
                <a:latin typeface="Roboto bold" pitchFamily="2" charset="0"/>
                <a:ea typeface="Roboto bold" pitchFamily="2" charset="0"/>
              </a:rPr>
              <a:t>Thank you</a:t>
            </a:r>
            <a:r>
              <a:rPr lang="ru-RU" sz="3200" dirty="0" smtClean="0">
                <a:solidFill>
                  <a:srgbClr val="FF0000"/>
                </a:solidFill>
                <a:latin typeface="Roboto bold" pitchFamily="2" charset="0"/>
                <a:ea typeface="Roboto bold" pitchFamily="2" charset="0"/>
              </a:rPr>
              <a:t>!</a:t>
            </a:r>
            <a:endParaRPr lang="ru-RU" sz="3200" dirty="0">
              <a:solidFill>
                <a:srgbClr val="FF0000"/>
              </a:solidFill>
              <a:latin typeface="Roboto bold" pitchFamily="2" charset="0"/>
              <a:ea typeface="Roboto bold" pitchFamily="2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905254" y="1901107"/>
            <a:ext cx="6715734" cy="3065196"/>
          </a:xfrm>
          <a:prstGeom prst="rect">
            <a:avLst/>
          </a:prstGeom>
        </p:spPr>
        <p:txBody>
          <a:bodyPr vert="horz" lIns="91440" tIns="45720" rIns="91440" bIns="45720" numCol="1" spcCol="432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 baseline="0">
                <a:solidFill>
                  <a:srgbClr val="465064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50000"/>
              </a:lnSpc>
              <a:spcBef>
                <a:spcPts val="0"/>
              </a:spcBef>
              <a:buClr>
                <a:srgbClr val="EC4248"/>
              </a:buClr>
              <a:buSzPct val="100000"/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7F7F7F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23701" y="2104221"/>
            <a:ext cx="6948457" cy="306686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Sergey </a:t>
            </a:r>
            <a:r>
              <a:rPr lang="en-US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Antipin</a:t>
            </a:r>
            <a:endParaRPr lang="ru-RU" b="0" dirty="0" smtClean="0">
              <a:solidFill>
                <a:srgbClr val="FF5050"/>
              </a:solidFill>
              <a:latin typeface="Calibri" panose="020F0502020204030204" pitchFamily="34" charset="0"/>
            </a:endParaRPr>
          </a:p>
          <a:p>
            <a:endParaRPr lang="ru-RU" sz="2000" b="0" dirty="0" smtClean="0">
              <a:solidFill>
                <a:srgbClr val="FF5050"/>
              </a:solidFill>
              <a:latin typeface="Calibri" panose="020F0502020204030204" pitchFamily="34" charset="0"/>
            </a:endParaRPr>
          </a:p>
          <a:p>
            <a:endParaRPr lang="en-US" sz="20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Software 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Engineering Group of Companies </a:t>
            </a:r>
            <a:r>
              <a:rPr lang="en-US" sz="2000" b="0" dirty="0" smtClean="0">
                <a:solidFill>
                  <a:srgbClr val="E66446"/>
                </a:solidFill>
                <a:latin typeface="Calibri" panose="020F0502020204030204" pitchFamily="34" charset="0"/>
              </a:rPr>
              <a:t>“</a:t>
            </a:r>
            <a:r>
              <a:rPr lang="en-US" sz="20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Knowledge Genesis</a:t>
            </a:r>
            <a:r>
              <a:rPr lang="en-US" sz="2000" b="0" dirty="0" smtClean="0">
                <a:solidFill>
                  <a:srgbClr val="FF5050"/>
                </a:solidFill>
                <a:latin typeface="Calibri" panose="020F0502020204030204" pitchFamily="34" charset="0"/>
              </a:rPr>
              <a:t>”</a:t>
            </a:r>
            <a:endParaRPr lang="en-US" sz="2000" b="0" dirty="0" smtClean="0">
              <a:solidFill>
                <a:srgbClr val="FF5050"/>
              </a:solidFill>
              <a:latin typeface="Calibri" panose="020F0502020204030204" pitchFamily="34" charset="0"/>
            </a:endParaRPr>
          </a:p>
          <a:p>
            <a:endParaRPr lang="en-US" sz="11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ru-RU" sz="20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Mob. </a:t>
            </a:r>
            <a:r>
              <a:rPr lang="ru-RU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+7 (9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10</a:t>
            </a:r>
            <a:r>
              <a:rPr lang="ru-RU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406</a:t>
            </a:r>
            <a:r>
              <a:rPr lang="ru-RU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 2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0</a:t>
            </a:r>
            <a:r>
              <a:rPr lang="ru-RU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 0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endParaRPr lang="ru-RU" sz="20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Office</a:t>
            </a:r>
            <a:r>
              <a:rPr lang="ru-RU" sz="2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+7 (846) 279 37 79</a:t>
            </a:r>
          </a:p>
          <a:p>
            <a:endParaRPr lang="ru-RU" sz="20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E-mail</a:t>
            </a:r>
            <a:r>
              <a:rPr lang="ru-RU" sz="2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antipin</a:t>
            </a:r>
            <a:r>
              <a:rPr lang="en-US" sz="2000" b="0" dirty="0" smtClean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@kg.ru</a:t>
            </a:r>
            <a:r>
              <a:rPr lang="ru-RU" sz="20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US" sz="20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20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10094"/>
            <a:ext cx="11444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None/>
            </a:pPr>
            <a:r>
              <a:rPr lang="en-US" sz="2400" dirty="0"/>
              <a:t>Enjoy the beauty of self-organized </a:t>
            </a:r>
            <a:r>
              <a:rPr lang="en-US" sz="2400" dirty="0" smtClean="0"/>
              <a:t>systems for </a:t>
            </a:r>
            <a:r>
              <a:rPr lang="en-US" sz="2400" dirty="0"/>
              <a:t>solving complex </a:t>
            </a:r>
            <a:r>
              <a:rPr lang="en-US" sz="2400" dirty="0" smtClean="0"/>
              <a:t>problems</a:t>
            </a:r>
            <a:endParaRPr lang="en-US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4" y="2648153"/>
            <a:ext cx="1475759" cy="197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00"/>
    </mc:Choice>
    <mc:Fallback xmlns="">
      <p:transition advTm="1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885446459D7D84B8E18A4E27E457ED7" ma:contentTypeVersion="0" ma:contentTypeDescription="Создание документа." ma:contentTypeScope="" ma:versionID="58829dfec886fa676b604d84bee80c3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5b6c5eca1f071451e2757aca50e358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802E5F-F796-4EBF-BE43-B13F8E6CF408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206B2F-7784-48F7-B084-E79DBC0C5F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451D09-739F-4903-AB66-A4038195F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21422</TotalTime>
  <Words>483</Words>
  <Application>Microsoft Office PowerPoint</Application>
  <PresentationFormat>Широкоэкранный</PresentationFormat>
  <Paragraphs>89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Roboto medium</vt:lpstr>
      <vt:lpstr>Verdana</vt:lpstr>
      <vt:lpstr>Roboto bold</vt:lpstr>
      <vt:lpstr>Calibri</vt:lpstr>
      <vt:lpstr>Roboto Light</vt:lpstr>
      <vt:lpstr>Arial</vt:lpstr>
      <vt:lpstr>Wingdings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Batch VS Real Time Resource Management</vt:lpstr>
      <vt:lpstr>Презентация PowerPoint</vt:lpstr>
      <vt:lpstr>Презентация PowerPoint</vt:lpstr>
      <vt:lpstr>Презентация PowerPoint</vt:lpstr>
    </vt:vector>
  </TitlesOfParts>
  <Company>Smart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 компании</dc:title>
  <dc:creator>Вахрамеев Алексей</dc:creator>
  <cp:lastModifiedBy>Сергей Антипин</cp:lastModifiedBy>
  <cp:revision>492</cp:revision>
  <dcterms:created xsi:type="dcterms:W3CDTF">2015-09-07T06:55:23Z</dcterms:created>
  <dcterms:modified xsi:type="dcterms:W3CDTF">2017-06-20T09:02:21Z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0x010100C885446459D7D84B8E18A4E27E457ED7</vt:lpwstr>
  </property>
  <property fmtid="{D5CDD505-2E9C-101B-9397-08002B2CF9AE}" pid="3" name="NXPowerLiteLastOptimized">
    <vt:lpwstr>14177986</vt:lpwstr>
  </property>
  <property fmtid="{D5CDD505-2E9C-101B-9397-08002B2CF9AE}" pid="4" name="NXPowerLiteSettings">
    <vt:lpwstr>F7200358026400</vt:lpwstr>
  </property>
  <property fmtid="{D5CDD505-2E9C-101B-9397-08002B2CF9AE}" pid="5" name="NXPowerLiteVersion">
    <vt:lpwstr>D7.0.6</vt:lpwstr>
  </property>
  <property fmtid="{D5CDD505-2E9C-101B-9397-08002B2CF9AE}" pid="6" name="_dlc_DocIdItemGuid">
    <vt:lpwstr>54c16d91-0e6f-4601-ad3c-b2ed8612925a</vt:lpwstr>
  </property>
</Properties>
</file>