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1" r:id="rId2"/>
    <p:sldId id="314" r:id="rId3"/>
    <p:sldId id="345" r:id="rId4"/>
    <p:sldId id="320" r:id="rId5"/>
    <p:sldId id="336" r:id="rId6"/>
    <p:sldId id="358" r:id="rId7"/>
    <p:sldId id="334" r:id="rId8"/>
    <p:sldId id="329" r:id="rId9"/>
    <p:sldId id="338" r:id="rId10"/>
    <p:sldId id="330" r:id="rId11"/>
    <p:sldId id="322" r:id="rId12"/>
    <p:sldId id="361" r:id="rId13"/>
    <p:sldId id="362" r:id="rId14"/>
    <p:sldId id="292" r:id="rId15"/>
    <p:sldId id="294" r:id="rId16"/>
  </p:sldIdLst>
  <p:sldSz cx="12192000" cy="6858000"/>
  <p:notesSz cx="7102475" cy="10233025"/>
  <p:custDataLst>
    <p:tags r:id="rId18"/>
  </p:custDataLst>
  <p:defaultTextStyle>
    <a:defPPr>
      <a:defRPr lang="ru-RU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343" autoAdjust="0"/>
  </p:normalViewPr>
  <p:slideViewPr>
    <p:cSldViewPr>
      <p:cViewPr>
        <p:scale>
          <a:sx n="66" d="100"/>
          <a:sy n="66" d="100"/>
        </p:scale>
        <p:origin x="780" y="14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40" cy="511651"/>
          </a:xfrm>
          <a:prstGeom prst="rect">
            <a:avLst/>
          </a:prstGeom>
          <a:effectLst/>
        </p:spPr>
        <p:txBody>
          <a:bodyPr vert="horz" lIns="99028" tIns="49515" rIns="99028" bIns="49515" rtlCol="0"/>
          <a:lstStyle>
            <a:lvl1pPr algn="l">
              <a:defRPr sz="1300"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40" cy="511651"/>
          </a:xfrm>
          <a:prstGeom prst="rect">
            <a:avLst/>
          </a:prstGeom>
          <a:effectLst/>
        </p:spPr>
        <p:txBody>
          <a:bodyPr vert="horz" lIns="99028" tIns="49515" rIns="99028" bIns="49515" rtlCol="0"/>
          <a:lstStyle>
            <a:lvl1pPr algn="r">
              <a:defRPr sz="1300">
                <a:effectLst/>
              </a:defRPr>
            </a:lvl1pPr>
          </a:lstStyle>
          <a:p>
            <a:fld id="{A9568D4A-E57C-4CE8-999D-33A7D620F875}" type="datetimeFigureOut">
              <a:rPr lang="ru-RU" smtClean="0">
                <a:effectLst/>
              </a:rPr>
              <a:t>20.06.2017</a:t>
            </a:fld>
            <a:endParaRPr lang="ru-RU">
              <a:effectLst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9" y="4860689"/>
            <a:ext cx="5681980" cy="4604861"/>
          </a:xfrm>
          <a:prstGeom prst="rect">
            <a:avLst/>
          </a:prstGeom>
          <a:effectLst/>
        </p:spPr>
        <p:txBody>
          <a:bodyPr vert="horz" lIns="99028" tIns="49515" rIns="99028" bIns="49515" rtlCol="0"/>
          <a:lstStyle/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9599"/>
            <a:ext cx="3077740" cy="511651"/>
          </a:xfrm>
          <a:prstGeom prst="rect">
            <a:avLst/>
          </a:prstGeom>
          <a:effectLst/>
        </p:spPr>
        <p:txBody>
          <a:bodyPr vert="horz" lIns="99028" tIns="49515" rIns="99028" bIns="49515" rtlCol="0" anchor="b"/>
          <a:lstStyle>
            <a:lvl1pPr algn="l">
              <a:defRPr sz="1300"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19599"/>
            <a:ext cx="3077740" cy="511651"/>
          </a:xfrm>
          <a:prstGeom prst="rect">
            <a:avLst/>
          </a:prstGeom>
          <a:effectLst/>
        </p:spPr>
        <p:txBody>
          <a:bodyPr vert="horz" lIns="99028" tIns="49515" rIns="99028" bIns="49515" rtlCol="0" anchor="b"/>
          <a:lstStyle>
            <a:lvl1pPr algn="r">
              <a:defRPr sz="1300">
                <a:effectLst/>
              </a:defRPr>
            </a:lvl1pPr>
          </a:lstStyle>
          <a:p>
            <a:fld id="{7D02CE69-C713-452D-82A7-C0E048149393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881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en-US" sz="1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At </a:t>
            </a:r>
            <a:r>
              <a:rPr lang="en-US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each factory, we with the team first and foremost paid attention to the work of design and technological services, the engineering training and the most important – the systems of automation of all the business processes of the enterprise – PLM and ERP systems. </a:t>
            </a:r>
            <a:r>
              <a:rPr lang="en-US" sz="1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At </a:t>
            </a:r>
            <a:r>
              <a:rPr lang="en-US"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Termomeccanica</a:t>
            </a:r>
            <a:r>
              <a:rPr lang="en-US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in Italy, we organized our office for the purposes of technology transfer. </a:t>
            </a:r>
          </a:p>
          <a:p>
            <a:pPr rtl="0"/>
            <a:r>
              <a:rPr lang="en-US" sz="1800" b="0" i="0" u="none" strike="noStrike" baseline="0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Secondly, </a:t>
            </a:r>
            <a:r>
              <a:rPr lang="en-US" sz="1800" b="0" i="0" u="none" strike="noStrike" baseline="0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we looked at the operational aspects of the manufacturing system. We saw the traceability of raw and other materials and the work of MES and ERP.</a:t>
            </a:r>
          </a:p>
          <a:p>
            <a:pPr rtl="0"/>
            <a:r>
              <a:rPr lang="en-US" sz="1800" b="0" i="0" u="none" strike="noStrike" baseline="0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Thirdly, </a:t>
            </a:r>
            <a:r>
              <a:rPr lang="en-US" sz="1800" b="0" i="0" u="none" strike="noStrike" baseline="0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we invited these companies to develop in Russia in the format of joint ventures or subsidiaries.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6EFEFB86-B4DE-4440-8792-DF547C558964}" type="slidenum">
              <a:rPr lang="ru-RU" smtClean="0">
                <a:effectLst/>
              </a:rPr>
              <a:t>2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385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en-US" sz="1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At </a:t>
            </a:r>
            <a:r>
              <a:rPr lang="en-US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each factory, we with the team first and foremost paid attention to the work of design and technological services, the engineering training and the most important – the systems of automation of all the business processes of the enterprise – PLM and ERP systems. </a:t>
            </a:r>
            <a:r>
              <a:rPr lang="en-US" sz="1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At </a:t>
            </a:r>
            <a:r>
              <a:rPr lang="en-US"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Termomeccanica</a:t>
            </a:r>
            <a:r>
              <a:rPr lang="en-US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in Italy, we organized our office for the purposes of technology transfer. </a:t>
            </a:r>
          </a:p>
          <a:p>
            <a:pPr rtl="0"/>
            <a:r>
              <a:rPr lang="en-US" sz="1800" b="0" i="0" u="none" strike="noStrike" baseline="0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Secondly, </a:t>
            </a:r>
            <a:r>
              <a:rPr lang="en-US" sz="1800" b="0" i="0" u="none" strike="noStrike" baseline="0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we looked at the operational aspects of the manufacturing system. We saw the traceability of raw and other materials and the work of MES and ERP.</a:t>
            </a:r>
          </a:p>
          <a:p>
            <a:pPr rtl="0"/>
            <a:r>
              <a:rPr lang="en-US" sz="1800" b="0" i="0" u="none" strike="noStrike" baseline="0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Thirdly, </a:t>
            </a:r>
            <a:r>
              <a:rPr lang="en-US" sz="1800" b="0" i="0" u="none" strike="noStrike" baseline="0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we invited these companies to develop in Russia in the format of joint ventures or subsidiaries.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6EFEFB86-B4DE-4440-8792-DF547C558964}" type="slidenum">
              <a:rPr lang="ru-RU" smtClean="0">
                <a:effectLst/>
              </a:rPr>
              <a:t>4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561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en-US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Why is it important?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7D02CE69-C713-452D-82A7-C0E048149393}" type="slidenum">
              <a:rPr lang="ru-RU" smtClean="0">
                <a:effectLst/>
              </a:rPr>
              <a:t>7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9127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en-US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20% faster assembly, higher quality, less expensive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7D02CE69-C713-452D-82A7-C0E048149393}" type="slidenum">
              <a:rPr lang="ru-RU" smtClean="0">
                <a:effectLst/>
              </a:rPr>
              <a:t>9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176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en-US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What does it mean for us? I propose you to answer this question all by yourselves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7D02CE69-C713-452D-82A7-C0E048149393}" type="slidenum">
              <a:rPr lang="ru-RU" smtClean="0">
                <a:effectLst/>
              </a:rPr>
              <a:t>10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588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en-US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20% faster assembly, higher quality, less expensive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7D02CE69-C713-452D-82A7-C0E048149393}" type="slidenum">
              <a:rPr lang="ru-RU" smtClean="0">
                <a:effectLst/>
              </a:rPr>
              <a:t>11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279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effectLst/>
        </p:spPr>
        <p:txBody>
          <a:bodyPr/>
          <a:lstStyle/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r>
              <a:rPr lang="ru-RU" smtClean="0">
                <a:effectLst/>
              </a:rPr>
              <a:t>Образец подзаголовка</a:t>
            </a:r>
            <a:endParaRPr lang="ru-RU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61C84991-7930-415B-A77F-4E1ED46949CC}" type="datetime1">
              <a:rPr lang="ru-RU" smtClean="0">
                <a:effectLst/>
              </a:rPr>
              <a:t>20.06.2017</a:t>
            </a:fld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Павел Биленко</a:t>
            </a:r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31094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/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DFC7FF83-03FA-4D8C-8DE9-55FCC294F23E}" type="datetime1">
              <a:rPr lang="ru-RU" smtClean="0">
                <a:effectLst/>
              </a:rPr>
              <a:t>20.06.2017</a:t>
            </a:fld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Павел Биленко</a:t>
            </a:r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45912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effectLst/>
        </p:spPr>
        <p:txBody>
          <a:bodyPr vert="eaVert"/>
          <a:lstStyle/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effectLst/>
        </p:spPr>
        <p:txBody>
          <a:bodyPr vert="eaVert"/>
          <a:lstStyle/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A33E8DC2-D19F-4628-A273-4F3B3ADE889A}" type="datetime1">
              <a:rPr lang="ru-RU" smtClean="0">
                <a:effectLst/>
              </a:rPr>
              <a:t>20.06.2017</a:t>
            </a:fld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Павел Биленко</a:t>
            </a:r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38861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effectLst/>
        </p:spPr>
        <p:txBody>
          <a:bodyPr anchor="ctr"/>
          <a:lstStyle>
            <a:lvl1pPr marL="0" indent="0" algn="ctr">
              <a:buNone/>
              <a:defRPr>
                <a:effectLst/>
              </a:defRPr>
            </a:lvl1pPr>
          </a:lstStyle>
          <a:p>
            <a:r>
              <a:rPr lang="en-US" smtClean="0">
                <a:effectLst/>
              </a:rPr>
              <a:t>Click icon to add picture</a:t>
            </a:r>
            <a:endParaRPr lang="en-US"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" y="3474002"/>
            <a:ext cx="6105804" cy="2774399"/>
          </a:xfrm>
          <a:solidFill>
            <a:srgbClr val="000000">
              <a:alpha val="70000"/>
            </a:srgbClr>
          </a:solidFill>
          <a:effectLst/>
        </p:spPr>
        <p:txBody>
          <a:bodyPr/>
          <a:lstStyle>
            <a:lvl1pPr marL="0" indent="0">
              <a:buNone/>
              <a:defRPr>
                <a:effectLst/>
              </a:defRPr>
            </a:lvl1pPr>
            <a:lvl2pPr marL="541488" indent="0">
              <a:buNone/>
              <a:defRPr>
                <a:effectLst/>
              </a:defRPr>
            </a:lvl2pPr>
            <a:lvl3pPr marL="1086749" indent="0">
              <a:buNone/>
              <a:defRPr>
                <a:effectLst/>
              </a:defRPr>
            </a:lvl3pPr>
            <a:lvl4pPr marL="1630122" indent="0">
              <a:buNone/>
              <a:defRPr>
                <a:effectLst/>
              </a:defRPr>
            </a:lvl4pPr>
            <a:lvl5pPr marL="2173496" indent="0">
              <a:buNone/>
              <a:defRPr>
                <a:effectLst/>
              </a:defRPr>
            </a:lvl5pPr>
          </a:lstStyle>
          <a:p>
            <a:pPr lvl="0"/>
            <a:r>
              <a:rPr lang="en-US" smtClean="0">
                <a:effectLst/>
              </a:rPr>
              <a:t> </a:t>
            </a:r>
            <a:endParaRPr lang="en-US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6907" y="3698357"/>
            <a:ext cx="5686317" cy="1009507"/>
          </a:xfrm>
          <a:effectLst/>
        </p:spPr>
        <p:txBody>
          <a:bodyPr wrap="square" anchor="ctr" anchorCtr="0">
            <a:spAutoFit/>
          </a:bodyPr>
          <a:lstStyle>
            <a:lvl1pPr algn="l">
              <a:lnSpc>
                <a:spcPct val="80000"/>
              </a:lnSpc>
              <a:defRPr sz="3600" b="0" i="0" cap="all" baseline="0">
                <a:solidFill>
                  <a:schemeClr val="bg1"/>
                </a:solidFill>
                <a:effectLst/>
                <a:latin typeface="+mj-lt"/>
                <a:ea typeface="DIN Pro Black" charset="0"/>
                <a:cs typeface="DIN Pro Black" charset="0"/>
              </a:defRPr>
            </a:lvl1pPr>
          </a:lstStyle>
          <a:p>
            <a:r>
              <a:rPr lang="en-US" smtClean="0">
                <a:effectLst/>
              </a:rPr>
              <a:t>Click to Add Presentation Title</a:t>
            </a:r>
            <a:endParaRPr lang="en-US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6907" y="4909424"/>
            <a:ext cx="5686317" cy="338554"/>
          </a:xfrm>
          <a:effectLst/>
        </p:spPr>
        <p:txBody>
          <a:bodyPr wrap="square" anchor="b">
            <a:spAutoFit/>
          </a:bodyPr>
          <a:lstStyle>
            <a:lvl1pPr marL="0" indent="0" algn="l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r>
              <a:rPr lang="en-US" smtClean="0">
                <a:effectLst/>
              </a:rPr>
              <a:t>Click to Add Presenter’s Name</a:t>
            </a:r>
            <a:endParaRPr lang="en-US">
              <a:effectLst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6907" y="5282545"/>
            <a:ext cx="5686317" cy="338554"/>
          </a:xfrm>
          <a:effectLst/>
        </p:spPr>
        <p:txBody>
          <a:bodyPr wrap="square" anchor="t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02" indent="0">
              <a:buNone/>
              <a:defRPr>
                <a:solidFill>
                  <a:schemeClr val="bg1"/>
                </a:solidFill>
                <a:effectLst/>
              </a:defRPr>
            </a:lvl2pPr>
            <a:lvl3pPr marL="914377" indent="0">
              <a:buNone/>
              <a:defRPr>
                <a:solidFill>
                  <a:schemeClr val="bg1"/>
                </a:solidFill>
                <a:effectLst/>
              </a:defRPr>
            </a:lvl3pPr>
            <a:lvl4pPr marL="1371566" indent="0">
              <a:buNone/>
              <a:defRPr>
                <a:solidFill>
                  <a:schemeClr val="bg1"/>
                </a:solidFill>
                <a:effectLst/>
              </a:defRPr>
            </a:lvl4pPr>
            <a:lvl5pPr marL="1828754" indent="0">
              <a:buNone/>
              <a:defRPr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smtClean="0">
                <a:effectLst/>
              </a:rPr>
              <a:t>Click to Add Presenter’s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6907" y="5793137"/>
            <a:ext cx="2242645" cy="307777"/>
          </a:xfrm>
          <a:effectLst/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02" indent="0">
              <a:buFontTx/>
              <a:buNone/>
              <a:defRPr sz="1500">
                <a:solidFill>
                  <a:schemeClr val="bg1"/>
                </a:solidFill>
                <a:effectLst/>
                <a:latin typeface="Arial Narrow" pitchFamily="34" charset="0"/>
              </a:defRPr>
            </a:lvl2pPr>
            <a:lvl3pPr marL="914377" indent="0">
              <a:buFontTx/>
              <a:buNone/>
              <a:defRPr sz="1500">
                <a:solidFill>
                  <a:schemeClr val="bg1"/>
                </a:solidFill>
                <a:effectLst/>
                <a:latin typeface="Arial Narrow" pitchFamily="34" charset="0"/>
              </a:defRPr>
            </a:lvl3pPr>
            <a:lvl4pPr marL="1371566" indent="0">
              <a:buFontTx/>
              <a:buNone/>
              <a:defRPr sz="1500">
                <a:solidFill>
                  <a:schemeClr val="bg1"/>
                </a:solidFill>
                <a:effectLst/>
                <a:latin typeface="Arial Narrow" pitchFamily="34" charset="0"/>
              </a:defRPr>
            </a:lvl4pPr>
            <a:lvl5pPr marL="1828754" indent="0">
              <a:buFontTx/>
              <a:buNone/>
              <a:defRPr sz="1500">
                <a:solidFill>
                  <a:schemeClr val="bg1"/>
                </a:solidFill>
                <a:effectLst/>
                <a:latin typeface="Arial Narrow" pitchFamily="34" charset="0"/>
              </a:defRPr>
            </a:lvl5pPr>
          </a:lstStyle>
          <a:p>
            <a:pPr lvl="0"/>
            <a:r>
              <a:rPr lang="en-US" smtClean="0">
                <a:effectLst/>
              </a:rPr>
              <a:t>Click to Add Date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26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p15="http://schemas.microsoft.com/office/powerpoint/2012/main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4FFD904E-CF02-4B2F-9B9E-95A2C30FB004}" type="datetime1">
              <a:rPr lang="ru-RU" smtClean="0">
                <a:effectLst/>
              </a:rPr>
              <a:t>20.06.2017</a:t>
            </a:fld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Павел Биленко</a:t>
            </a:r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47692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effectLst/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effectLst/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7658651-57B8-4B6F-BD84-48E6ABE19536}" type="datetime1">
              <a:rPr lang="ru-RU" smtClean="0">
                <a:effectLst/>
              </a:rPr>
              <a:t>20.06.2017</a:t>
            </a:fld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Павел Биленко</a:t>
            </a:r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78889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>
                <a:effectLst/>
              </a:defRPr>
            </a:lvl6pPr>
            <a:lvl7pPr>
              <a:defRPr sz="1800">
                <a:effectLst/>
              </a:defRPr>
            </a:lvl7pPr>
            <a:lvl8pPr>
              <a:defRPr sz="1800">
                <a:effectLst/>
              </a:defRPr>
            </a:lvl8pPr>
            <a:lvl9pPr>
              <a:defRPr sz="1800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>
                <a:effectLst/>
              </a:defRPr>
            </a:lvl6pPr>
            <a:lvl7pPr>
              <a:defRPr sz="1800">
                <a:effectLst/>
              </a:defRPr>
            </a:lvl7pPr>
            <a:lvl8pPr>
              <a:defRPr sz="1800">
                <a:effectLst/>
              </a:defRPr>
            </a:lvl8pPr>
            <a:lvl9pPr>
              <a:defRPr sz="1800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8384D480-DCD9-487A-B97D-47994C0D5F10}" type="datetime1">
              <a:rPr lang="ru-RU" smtClean="0">
                <a:effectLst/>
              </a:rPr>
              <a:t>20.06.2017</a:t>
            </a:fld>
            <a:endParaRPr lang="ru-RU">
              <a:effectLst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Павел Биленко</a:t>
            </a:r>
            <a:endParaRPr lang="ru-RU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91586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>
                <a:effectLst/>
              </a:defRPr>
            </a:lvl6pPr>
            <a:lvl7pPr>
              <a:defRPr sz="1600">
                <a:effectLst/>
              </a:defRPr>
            </a:lvl7pPr>
            <a:lvl8pPr>
              <a:defRPr sz="1600">
                <a:effectLst/>
              </a:defRPr>
            </a:lvl8pPr>
            <a:lvl9pPr>
              <a:defRPr sz="1600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>
                <a:effectLst/>
              </a:defRPr>
            </a:lvl6pPr>
            <a:lvl7pPr>
              <a:defRPr sz="1600">
                <a:effectLst/>
              </a:defRPr>
            </a:lvl7pPr>
            <a:lvl8pPr>
              <a:defRPr sz="1600">
                <a:effectLst/>
              </a:defRPr>
            </a:lvl8pPr>
            <a:lvl9pPr>
              <a:defRPr sz="1600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CB6AEF4D-1BCD-4A81-B8EE-E2392BFAF110}" type="datetime1">
              <a:rPr lang="ru-RU" smtClean="0">
                <a:effectLst/>
              </a:rPr>
              <a:t>20.06.2017</a:t>
            </a:fld>
            <a:endParaRPr lang="ru-RU">
              <a:effectLst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Павел Биленко</a:t>
            </a:r>
            <a:endParaRPr lang="ru-RU">
              <a:effectLst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80902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034A0063-6B88-4E38-A98F-81D015F21C80}" type="datetime1">
              <a:rPr lang="ru-RU" smtClean="0">
                <a:effectLst/>
              </a:rPr>
              <a:t>20.06.2017</a:t>
            </a:fld>
            <a:endParaRPr lang="ru-RU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Павел Биленко</a:t>
            </a:r>
            <a:endParaRPr lang="ru-RU"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7634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783C7829-286C-41FE-B1F6-8BEF5923B972}" type="datetime1">
              <a:rPr lang="ru-RU" smtClean="0">
                <a:effectLst/>
              </a:rPr>
              <a:t>20.06.2017</a:t>
            </a:fld>
            <a:endParaRPr lang="ru-RU">
              <a:effectLst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Павел Биленко</a:t>
            </a:r>
            <a:endParaRPr lang="ru-RU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69325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effectLst/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>
                <a:effectLst/>
              </a:defRPr>
            </a:lvl6pPr>
            <a:lvl7pPr>
              <a:defRPr sz="2000">
                <a:effectLst/>
              </a:defRPr>
            </a:lvl7pPr>
            <a:lvl8pPr>
              <a:defRPr sz="2000">
                <a:effectLst/>
              </a:defRPr>
            </a:lvl8pPr>
            <a:lvl9pPr>
              <a:defRPr sz="2000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6A22C377-B468-4EEB-B010-571C68EACFD6}" type="datetime1">
              <a:rPr lang="ru-RU" smtClean="0">
                <a:effectLst/>
              </a:rPr>
              <a:t>20.06.2017</a:t>
            </a:fld>
            <a:endParaRPr lang="ru-RU">
              <a:effectLst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Павел Биленко</a:t>
            </a:r>
            <a:endParaRPr lang="ru-RU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77472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effectLst/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effectLst/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endParaRPr lang="ru-RU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46191ED-DD43-4B8F-A5F7-2ED96862B509}" type="datetime1">
              <a:rPr lang="ru-RU" smtClean="0">
                <a:effectLst/>
              </a:rPr>
              <a:t>20.06.2017</a:t>
            </a:fld>
            <a:endParaRPr lang="ru-RU">
              <a:effectLst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Павел Биленко</a:t>
            </a:r>
            <a:endParaRPr lang="ru-RU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90527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E26B0D99-8C47-408A-844D-3FBB8D7E5B04}" type="datetime1">
              <a:rPr lang="ru-RU" smtClean="0">
                <a:effectLst/>
              </a:rPr>
              <a:t>20.06.2017</a:t>
            </a:fld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r>
              <a:rPr lang="ru-RU" smtClean="0">
                <a:effectLst/>
              </a:rPr>
              <a:t>Павел Биленко</a:t>
            </a:r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3EAF83D4-6542-4C84-834B-D1ADD52051C7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073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ru-RU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12192000" cy="6853968"/>
          </a:xfrm>
          <a:prstGeom prst="rect">
            <a:avLst/>
          </a:prstGeom>
          <a:effectLst/>
        </p:spPr>
      </p:pic>
      <p:sp>
        <p:nvSpPr>
          <p:cNvPr id="28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6384033" y="382859"/>
            <a:ext cx="5807968" cy="3240360"/>
          </a:xfrm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377136" y="12834"/>
            <a:ext cx="5785207" cy="1938992"/>
          </a:xfrm>
          <a:effectLst/>
        </p:spPr>
        <p:txBody>
          <a:bodyPr/>
          <a:lstStyle/>
          <a:p>
            <a:pPr algn="r" rtl="0">
              <a:lnSpc>
                <a:spcPct val="100000"/>
              </a:lnSpc>
            </a:pPr>
            <a:r>
              <a:rPr lang="en-US" sz="4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Development of </a:t>
            </a:r>
            <a:br>
              <a:rPr lang="en-US" sz="4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en-US" sz="4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Digital Manufacturing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384032" y="1629123"/>
            <a:ext cx="5686317" cy="338554"/>
          </a:xfrm>
          <a:effectLst/>
        </p:spPr>
        <p:txBody>
          <a:bodyPr/>
          <a:lstStyle/>
          <a:p>
            <a:pPr algn="r" rtl="0"/>
            <a:r>
              <a:rPr lang="en-US" sz="2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Pavel Bilenko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92143" y="1982638"/>
            <a:ext cx="4678205" cy="1224951"/>
          </a:xfrm>
          <a:effectLst/>
        </p:spPr>
        <p:txBody>
          <a:bodyPr/>
          <a:lstStyle/>
          <a:p>
            <a:pPr algn="r" rtl="0"/>
            <a:r>
              <a:rPr lang="en-US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Head of the Unit </a:t>
            </a:r>
            <a:r>
              <a:rPr lang="en-US" sz="1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for </a:t>
            </a:r>
            <a:r>
              <a:rPr lang="en-US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Development </a:t>
            </a:r>
          </a:p>
          <a:p>
            <a:pPr algn="r" rtl="0"/>
            <a:r>
              <a:rPr lang="en-US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of Educational Programs </a:t>
            </a:r>
          </a:p>
          <a:p>
            <a:pPr algn="r" rtl="0"/>
            <a:r>
              <a:rPr lang="en-US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of </a:t>
            </a:r>
            <a:r>
              <a:rPr lang="en-US" sz="1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Moscow School of Management SKOLKOVO</a:t>
            </a:r>
            <a:endParaRPr lang="en-US" sz="16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algn="r" rtl="0"/>
            <a:r>
              <a:rPr lang="en-US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pavel_bilenko@skolkovo.ru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748202" y="3238401"/>
            <a:ext cx="2242645" cy="307777"/>
          </a:xfrm>
          <a:effectLst/>
        </p:spPr>
        <p:txBody>
          <a:bodyPr/>
          <a:lstStyle/>
          <a:p>
            <a:pPr algn="r" rtl="0"/>
            <a:r>
              <a:rPr lang="en-US" sz="14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June </a:t>
            </a:r>
            <a:r>
              <a:rPr lang="en-US" dirty="0" smtClean="0" smtId="4294967295">
                <a:highlight>
                  <a:srgbClr val="000000">
                    <a:alpha val="0"/>
                  </a:srgbClr>
                </a:highlight>
                <a:latin typeface="Calibri"/>
              </a:rPr>
              <a:t>20</a:t>
            </a:r>
            <a:r>
              <a:rPr lang="en-US" sz="14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, 2017</a:t>
            </a:r>
            <a:endParaRPr lang="en-US" sz="14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6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p15="http://schemas.microsoft.com/office/powerpoint/2012/main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"/>
          <a:stretch>
            <a:fillRect/>
          </a:stretch>
        </p:blipFill>
        <p:spPr>
          <a:xfrm>
            <a:off x="2783632" y="0"/>
            <a:ext cx="9390463" cy="6797112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143339" y="43482"/>
            <a:ext cx="11725013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n-US" sz="30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Acceleration</a:t>
            </a:r>
          </a:p>
          <a:p>
            <a:pPr rtl="0"/>
            <a:r>
              <a:rPr lang="en-US" sz="30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of J-technologies</a:t>
            </a:r>
          </a:p>
          <a:p>
            <a:r>
              <a:rPr lang="en-US" sz="3000" b="1" dirty="0" smtId="4294967295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</a:rPr>
              <a:t>diffusion</a:t>
            </a:r>
            <a:endParaRPr lang="en-US" sz="3000" b="1" i="0" u="none" strike="noStrike" dirty="0" smtId="4294967295">
              <a:solidFill>
                <a:srgbClr val="254061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2264" y="1507985"/>
            <a:ext cx="3528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Industrial robots, 1954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72263" y="2060848"/>
            <a:ext cx="37018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Management, 1950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72263" y="3075376"/>
            <a:ext cx="37018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Lean, 1980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472263" y="3537041"/>
            <a:ext cx="37018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ERP, 1990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72263" y="4121696"/>
            <a:ext cx="37018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Rapid Prototyping, 1980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72263" y="2601532"/>
            <a:ext cx="37018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CAE, 1970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72264" y="292327"/>
            <a:ext cx="3528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CAD, CAM, 1947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72263" y="4554456"/>
            <a:ext cx="370183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Digital Reverse Engineering, 1993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72263" y="5733256"/>
            <a:ext cx="37018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IIoT</a:t>
            </a:r>
            <a:r>
              <a:rPr lang="en-US" sz="2400" b="1" dirty="0" smtClean="0"/>
              <a:t>, 2001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72263" y="5351636"/>
            <a:ext cx="37018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Industrial AR, 1999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10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4374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Прямоугольник 3"/>
          <p:cNvSpPr/>
          <p:nvPr/>
        </p:nvSpPr>
        <p:spPr>
          <a:xfrm>
            <a:off x="239350" y="43482"/>
            <a:ext cx="6816757" cy="127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339" y="43482"/>
            <a:ext cx="11725013" cy="5186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Evolution </a:t>
            </a:r>
            <a:r>
              <a:rPr lang="en-US" sz="28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of</a:t>
            </a:r>
            <a:r>
              <a:rPr lang="ru-RU" sz="28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US" sz="28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 </a:t>
            </a:r>
            <a:r>
              <a:rPr lang="en-US" sz="2800" b="1" dirty="0" smtClean="0" smtId="4294967295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w</a:t>
            </a:r>
            <a:r>
              <a:rPr lang="en-US" sz="28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orkshops </a:t>
            </a:r>
            <a:r>
              <a:rPr lang="en-US" sz="2800" b="1" dirty="0" err="1" smtClean="0" smtId="4294967295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</a:rPr>
              <a:t>automatization</a:t>
            </a:r>
            <a:endParaRPr lang="en-US" sz="2800" b="1" i="0" u="none" strike="noStrike" dirty="0" smtId="4294967295">
              <a:solidFill>
                <a:srgbClr val="254061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51" b="24988"/>
          <a:stretch>
            <a:fillRect/>
          </a:stretch>
        </p:blipFill>
        <p:spPr>
          <a:xfrm>
            <a:off x="6856657" y="519125"/>
            <a:ext cx="5335343" cy="3768418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9" b="24988"/>
          <a:stretch>
            <a:fillRect/>
          </a:stretch>
        </p:blipFill>
        <p:spPr>
          <a:xfrm>
            <a:off x="32193" y="519125"/>
            <a:ext cx="6824464" cy="3768418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78" y="3268733"/>
            <a:ext cx="6385016" cy="3589265"/>
          </a:xfrm>
          <a:prstGeom prst="rect">
            <a:avLst/>
          </a:prstGeom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/>
          <a:stretch>
            <a:fillRect/>
          </a:stretch>
        </p:blipFill>
        <p:spPr>
          <a:xfrm>
            <a:off x="32193" y="3268733"/>
            <a:ext cx="5801217" cy="3589265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342234" y="2667097"/>
            <a:ext cx="907687" cy="51867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800" b="1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3669" y="2667097"/>
            <a:ext cx="907687" cy="51867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800" b="1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2014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234" y="6231436"/>
            <a:ext cx="907687" cy="51867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800" b="1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83669" y="6231436"/>
            <a:ext cx="907687" cy="51867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800" b="1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2016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11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0870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00456" y="5958218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</a:rPr>
              <a:t>part </a:t>
            </a:r>
            <a:r>
              <a:rPr lang="en-US" sz="2800" b="1" dirty="0" smtClean="0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</a:rPr>
              <a:t>2 →</a:t>
            </a:r>
            <a:endParaRPr lang="ru-RU" sz="2800" b="1" dirty="0">
              <a:solidFill>
                <a:srgbClr val="254061"/>
              </a:solidFill>
              <a:highlight>
                <a:srgbClr val="000000">
                  <a:alpha val="0"/>
                </a:srgbClr>
              </a:highligh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2696"/>
            <a:ext cx="9675253" cy="61653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344" y="30390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Next generation product </a:t>
            </a:r>
            <a:r>
              <a:rPr lang="en-US" sz="2800" b="1" dirty="0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</a:t>
            </a:r>
            <a:r>
              <a:rPr lang="en-US" sz="2800" b="1" dirty="0" smtClean="0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ifecycle </a:t>
            </a:r>
            <a:r>
              <a:rPr lang="en-US" sz="2800" b="1" dirty="0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</a:t>
            </a:r>
            <a:r>
              <a:rPr lang="en-US" sz="2800" b="1" dirty="0" smtClean="0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anagement</a:t>
            </a:r>
            <a:r>
              <a:rPr lang="en-US" sz="2800" b="1" dirty="0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  <a:endParaRPr lang="en-US" sz="2800" b="1" dirty="0" smtClean="0">
              <a:solidFill>
                <a:srgbClr val="254061"/>
              </a:solidFill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r>
              <a:rPr lang="en-US" sz="2800" b="1" dirty="0" smtClean="0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autonomous manufacturing, part 1</a:t>
            </a:r>
            <a:endParaRPr lang="ru-RU" sz="2800" b="1" dirty="0">
              <a:solidFill>
                <a:srgbClr val="254061"/>
              </a:solidFill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12</a:t>
            </a:fld>
            <a:endParaRPr lang="ru-RU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9191" y="6520055"/>
            <a:ext cx="19584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Pavel Bilenko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4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764704"/>
            <a:ext cx="11251586" cy="6093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344" y="75102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Next generation product </a:t>
            </a:r>
            <a:r>
              <a:rPr lang="en-US" sz="2800" b="1" dirty="0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</a:t>
            </a:r>
            <a:r>
              <a:rPr lang="en-US" sz="2800" b="1" dirty="0" smtClean="0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ifecycle </a:t>
            </a:r>
            <a:r>
              <a:rPr lang="en-US" sz="2800" b="1" dirty="0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</a:t>
            </a:r>
            <a:r>
              <a:rPr lang="en-US" sz="2800" b="1" dirty="0" smtClean="0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anagement</a:t>
            </a:r>
            <a:r>
              <a:rPr lang="en-US" sz="2800" b="1" dirty="0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  <a:endParaRPr lang="en-US" sz="2800" b="1" dirty="0" smtClean="0">
              <a:solidFill>
                <a:srgbClr val="254061"/>
              </a:solidFill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r>
              <a:rPr lang="en-US" sz="2800" b="1" dirty="0" smtClean="0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autonomous manufacturing, part 2</a:t>
            </a:r>
            <a:endParaRPr lang="ru-RU" sz="2800" b="1" dirty="0">
              <a:solidFill>
                <a:srgbClr val="254061"/>
              </a:solidFill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13</a:t>
            </a:fld>
            <a:endParaRPr lang="ru-RU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9191" y="6520055"/>
            <a:ext cx="19584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Pavel Bilenko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92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" name="TextBox 4"/>
          <p:cNvSpPr txBox="1"/>
          <p:nvPr/>
        </p:nvSpPr>
        <p:spPr>
          <a:xfrm>
            <a:off x="335361" y="199783"/>
            <a:ext cx="7395983" cy="5796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lang="en-US" sz="32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RESUME</a:t>
            </a:r>
            <a:endParaRPr lang="en-US" sz="3200" b="1" i="0" u="none" strike="noStrike" dirty="0" smtId="4294967295">
              <a:solidFill>
                <a:srgbClr val="254061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84558"/>
            <a:ext cx="12141575" cy="8848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n-US" sz="2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1. </a:t>
            </a:r>
            <a:r>
              <a:rPr lang="en-US" sz="2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Today the </a:t>
            </a:r>
            <a:r>
              <a:rPr lang="en-US" sz="2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system-based effective use of key systems and</a:t>
            </a:r>
            <a:r>
              <a:rPr lang="en-US" sz="2600" b="1" i="0" u="none" strike="noStrike" dirty="0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US" sz="2600" b="0" i="0" u="none" strike="noStrike" dirty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technologies determines</a:t>
            </a:r>
            <a:r>
              <a:rPr lang="en-US" sz="2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US" sz="2600" b="1" i="0" u="none" strike="noStrike" dirty="0" smtClean="0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the </a:t>
            </a:r>
            <a:r>
              <a:rPr lang="en-US" sz="2600" b="1" i="0" u="none" strike="noStrike" dirty="0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time-to-market,</a:t>
            </a:r>
            <a:r>
              <a:rPr lang="en-US" sz="2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US" sz="2600" b="1" i="0" u="none" strike="noStrike" dirty="0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performance, quality, </a:t>
            </a:r>
            <a:r>
              <a:rPr lang="en-US" sz="2600" b="1" i="0" u="none" strike="noStrike" dirty="0" smtClean="0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and cost of production.</a:t>
            </a:r>
            <a:endParaRPr lang="en-US" sz="2600" b="1" i="0" u="none" strike="noStrike" dirty="0" smtId="4294967295">
              <a:solidFill>
                <a:srgbClr val="FF0000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97590"/>
            <a:ext cx="12141575" cy="12814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n-US" sz="2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3. For working with barriers, in the first </a:t>
            </a:r>
            <a:r>
              <a:rPr lang="en-US" sz="2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place, </a:t>
            </a:r>
            <a:r>
              <a:rPr lang="en-US" sz="2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we </a:t>
            </a:r>
            <a:r>
              <a:rPr lang="en-US" sz="2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should </a:t>
            </a:r>
            <a:r>
              <a:rPr lang="en-US" sz="2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not </a:t>
            </a:r>
            <a:r>
              <a:rPr lang="en-US" sz="2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be </a:t>
            </a:r>
            <a:r>
              <a:rPr lang="en-US" sz="2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afraid to really evaluate the place of our company among the leaders and </a:t>
            </a:r>
            <a:r>
              <a:rPr lang="en-US" sz="2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average </a:t>
            </a:r>
            <a:r>
              <a:rPr lang="en-US" sz="2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industry values, </a:t>
            </a:r>
            <a:r>
              <a:rPr lang="en-US" sz="2600" b="1" i="0" u="none" strike="noStrike" dirty="0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put aside the technological arrogance and learn.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40554" y="1876707"/>
            <a:ext cx="12141575" cy="8848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 rtl="0"/>
            <a:r>
              <a:rPr lang="en-US" sz="2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2. Our </a:t>
            </a:r>
            <a:r>
              <a:rPr lang="en-US" sz="2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barriers are </a:t>
            </a:r>
            <a:r>
              <a:rPr lang="en-US" sz="2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disintegration and </a:t>
            </a:r>
            <a:r>
              <a:rPr lang="en-US" sz="2600" b="1" i="0" u="none" strike="noStrike" dirty="0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complexity of communications between market participants </a:t>
            </a:r>
            <a:r>
              <a:rPr lang="en-US" sz="2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or lack of non-profit institutes for development.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88314"/>
            <a:ext cx="12141575" cy="8848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n-US" sz="2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4. The </a:t>
            </a:r>
            <a:r>
              <a:rPr lang="en-US" sz="2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evaluation </a:t>
            </a:r>
            <a:r>
              <a:rPr lang="en-US" sz="2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and design of the development pathway of the company and industry </a:t>
            </a:r>
            <a:r>
              <a:rPr lang="en-US" sz="2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is the most effective through </a:t>
            </a:r>
            <a:r>
              <a:rPr lang="en-US" sz="2600" b="1" i="0" u="none" strike="noStrike" dirty="0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communications on a cross-industrial platform.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182402"/>
            <a:ext cx="12141575" cy="16780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n-US" sz="2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5. The results of such communications, in addition to the projected pathway, are </a:t>
            </a:r>
            <a:r>
              <a:rPr lang="en-US" sz="2600" b="1" i="0" u="none" strike="noStrike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the guiding industry documents</a:t>
            </a:r>
            <a:r>
              <a:rPr lang="en-US" sz="2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on each of the directions of development of </a:t>
            </a:r>
            <a:r>
              <a:rPr lang="en-US" sz="2600" b="1" i="0" u="none" strike="noStrike" smtId="4294967295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 new technological mode and the development of company's management teams in the educational programs.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14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0771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" y="-16533"/>
            <a:ext cx="12187971" cy="6861828"/>
          </a:xfrm>
          <a:prstGeom prst="rect">
            <a:avLst/>
          </a:prstGeom>
          <a:effectLst/>
        </p:spPr>
      </p:pic>
      <p:sp>
        <p:nvSpPr>
          <p:cNvPr id="15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6960096" y="3717032"/>
            <a:ext cx="5231904" cy="3140968"/>
          </a:xfrm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6180430" y="3380736"/>
            <a:ext cx="5999195" cy="1754326"/>
          </a:xfrm>
          <a:effectLst/>
        </p:spPr>
        <p:txBody>
          <a:bodyPr/>
          <a:lstStyle/>
          <a:p>
            <a:pPr algn="r" rtl="0">
              <a:lnSpc>
                <a:spcPct val="100000"/>
              </a:lnSpc>
            </a:pPr>
            <a:r>
              <a:rPr lang="en-US" sz="3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Development of </a:t>
            </a:r>
            <a:br>
              <a:rPr lang="en-US" sz="3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en-US" sz="3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DIGITAL MANUFACTURING</a:t>
            </a:r>
            <a:endParaRPr lang="en-US" sz="36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17" name="Subtitle 4"/>
          <p:cNvSpPr>
            <a:spLocks noGrp="1"/>
          </p:cNvSpPr>
          <p:nvPr>
            <p:ph type="subTitle" idx="1"/>
          </p:nvPr>
        </p:nvSpPr>
        <p:spPr>
          <a:xfrm>
            <a:off x="6336870" y="6225533"/>
            <a:ext cx="5686317" cy="338554"/>
          </a:xfrm>
          <a:effectLst/>
        </p:spPr>
        <p:txBody>
          <a:bodyPr/>
          <a:lstStyle/>
          <a:p>
            <a:pPr algn="r" rtl="0"/>
            <a:r>
              <a:rPr lang="en-US" sz="20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Pavel Bilenko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780542" y="6532903"/>
            <a:ext cx="2242645" cy="307777"/>
          </a:xfrm>
          <a:effectLst/>
        </p:spPr>
        <p:txBody>
          <a:bodyPr/>
          <a:lstStyle/>
          <a:p>
            <a:pPr algn="r" rtl="0"/>
            <a:r>
              <a:rPr lang="en-US" sz="14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June </a:t>
            </a:r>
            <a:r>
              <a:rPr lang="en-US" dirty="0" smtClean="0" smtId="4294967295">
                <a:highlight>
                  <a:srgbClr val="000000">
                    <a:alpha val="0"/>
                  </a:srgbClr>
                </a:highlight>
                <a:latin typeface="Calibri"/>
              </a:rPr>
              <a:t>20</a:t>
            </a:r>
            <a:r>
              <a:rPr lang="en-US" sz="14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, 2017</a:t>
            </a:r>
            <a:endParaRPr lang="en-US" sz="14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44982" y="5057928"/>
            <a:ext cx="4678205" cy="1224951"/>
          </a:xfrm>
          <a:effectLst/>
        </p:spPr>
        <p:txBody>
          <a:bodyPr/>
          <a:lstStyle/>
          <a:p>
            <a:pPr algn="r"/>
            <a:r>
              <a:rPr lang="en-US" dirty="0" smtId="4294967295">
                <a:highlight>
                  <a:srgbClr val="000000">
                    <a:alpha val="0"/>
                  </a:srgbClr>
                </a:highlight>
              </a:rPr>
              <a:t>Head of the Unit for Development </a:t>
            </a:r>
          </a:p>
          <a:p>
            <a:pPr algn="r"/>
            <a:r>
              <a:rPr lang="en-US" dirty="0" smtId="4294967295">
                <a:highlight>
                  <a:srgbClr val="000000">
                    <a:alpha val="0"/>
                  </a:srgbClr>
                </a:highlight>
              </a:rPr>
              <a:t>of Educational Programs </a:t>
            </a:r>
          </a:p>
          <a:p>
            <a:pPr algn="r"/>
            <a:r>
              <a:rPr lang="en-US" dirty="0" smtId="4294967295">
                <a:highlight>
                  <a:srgbClr val="000000">
                    <a:alpha val="0"/>
                  </a:srgbClr>
                </a:highlight>
              </a:rPr>
              <a:t>of Moscow School of Management SKOLKOVO</a:t>
            </a:r>
          </a:p>
          <a:p>
            <a:pPr algn="r"/>
            <a:r>
              <a:rPr lang="en-US" dirty="0" smtId="4294967295">
                <a:highlight>
                  <a:srgbClr val="000000">
                    <a:alpha val="0"/>
                  </a:srgbClr>
                </a:highlight>
              </a:rPr>
              <a:t>pavel_bilenko@skolkovo.ru</a:t>
            </a:r>
          </a:p>
        </p:txBody>
      </p:sp>
    </p:spTree>
    <p:extLst>
      <p:ext uri="{BB962C8B-B14F-4D97-AF65-F5344CB8AC3E}">
        <p14:creationId xmlns:p14="http://schemas.microsoft.com/office/powerpoint/2010/main" val="251986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45"/>
            <a:ext cx="4079824" cy="2293552"/>
          </a:xfrm>
          <a:prstGeom prst="rect">
            <a:avLst/>
          </a:prstGeom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07" y="504845"/>
            <a:ext cx="4079824" cy="2293552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5" y="504845"/>
            <a:ext cx="4079776" cy="2293552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" y="2710822"/>
            <a:ext cx="4052007" cy="2281049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20" y="2710822"/>
            <a:ext cx="4069489" cy="2291465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05" y="2604173"/>
            <a:ext cx="4153115" cy="2336127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4569037"/>
            <a:ext cx="4075024" cy="2288928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-18219" y="2276872"/>
            <a:ext cx="2935362" cy="411892"/>
          </a:xfrm>
          <a:prstGeom prst="rect">
            <a:avLst/>
          </a:prstGeom>
          <a:solidFill>
            <a:srgbClr val="000000">
              <a:alpha val="38039"/>
            </a:srgbClr>
          </a:solidFill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1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Germany VOITH 08.11.10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6876" y="2276872"/>
            <a:ext cx="2531734" cy="411892"/>
          </a:xfrm>
          <a:prstGeom prst="rect">
            <a:avLst/>
          </a:prstGeom>
          <a:solidFill>
            <a:srgbClr val="000000">
              <a:alpha val="38039"/>
            </a:srgbClr>
          </a:solidFill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1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England SHE 07.12.10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2880" y="2276872"/>
            <a:ext cx="2604832" cy="411892"/>
          </a:xfrm>
          <a:prstGeom prst="rect">
            <a:avLst/>
          </a:prstGeom>
          <a:solidFill>
            <a:srgbClr val="000000">
              <a:alpha val="38039"/>
            </a:srgbClr>
          </a:solidFill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1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USA Siemens 05.04.11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8220" y="4162381"/>
            <a:ext cx="2515843" cy="411892"/>
          </a:xfrm>
          <a:prstGeom prst="rect">
            <a:avLst/>
          </a:prstGeom>
          <a:solidFill>
            <a:srgbClr val="000000">
              <a:alpha val="38039"/>
            </a:srgbClr>
          </a:solidFill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1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Germany IB 10.12.12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26876" y="4162381"/>
            <a:ext cx="2515843" cy="411892"/>
          </a:xfrm>
          <a:prstGeom prst="rect">
            <a:avLst/>
          </a:prstGeom>
          <a:solidFill>
            <a:srgbClr val="000000">
              <a:alpha val="38039"/>
            </a:srgbClr>
          </a:solidFill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1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Germany IB 28.08.13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96" y="6410193"/>
            <a:ext cx="2995748" cy="411892"/>
          </a:xfrm>
          <a:prstGeom prst="rect">
            <a:avLst/>
          </a:prstGeom>
          <a:solidFill>
            <a:srgbClr val="000000">
              <a:alpha val="38039"/>
            </a:srgbClr>
          </a:solidFill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1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Germany VOITH 19.02.15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20" y="4559344"/>
            <a:ext cx="4119475" cy="2315589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8050098" y="4188464"/>
            <a:ext cx="2485651" cy="411892"/>
          </a:xfrm>
          <a:prstGeom prst="rect">
            <a:avLst/>
          </a:prstGeom>
          <a:solidFill>
            <a:srgbClr val="000000">
              <a:alpha val="38039"/>
            </a:srgbClr>
          </a:solidFill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1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Japan Ebara 20.01.15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3775" y="6406561"/>
            <a:ext cx="2210739" cy="411892"/>
          </a:xfrm>
          <a:prstGeom prst="rect">
            <a:avLst/>
          </a:prstGeom>
          <a:solidFill>
            <a:srgbClr val="000000">
              <a:alpha val="38039"/>
            </a:srgbClr>
          </a:solidFill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1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Italy TMP 03.03.15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32511"/>
            <a:ext cx="12204192" cy="49244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lang="en-US" sz="26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10 </a:t>
            </a:r>
            <a:r>
              <a:rPr lang="en-US" sz="26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Years </a:t>
            </a:r>
            <a:r>
              <a:rPr lang="en-US" sz="26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of the Team Development in Conjunction with the Leaders of Industry 4.0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b="20944"/>
          <a:stretch>
            <a:fillRect/>
          </a:stretch>
        </p:blipFill>
        <p:spPr>
          <a:xfrm>
            <a:off x="7663621" y="4581128"/>
            <a:ext cx="4527163" cy="2293805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8621395" y="6406561"/>
            <a:ext cx="2986213" cy="411892"/>
          </a:xfrm>
          <a:prstGeom prst="rect">
            <a:avLst/>
          </a:prstGeom>
          <a:solidFill>
            <a:srgbClr val="000000">
              <a:alpha val="38039"/>
            </a:srgbClr>
          </a:solidFill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1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Chelyabinsk TOP 08.12.15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2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0124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9" grpId="0" animBg="1"/>
      <p:bldP spid="20" grpId="0" animBg="1"/>
      <p:bldP spid="23" grpId="0" animBg="1"/>
      <p:bldP spid="22" grpId="0" animBg="1"/>
      <p:bldP spid="21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"/>
            <a:ext cx="12192000" cy="6851903"/>
          </a:xfrm>
          <a:prstGeom prst="rect">
            <a:avLst/>
          </a:prstGeom>
          <a:effectLst/>
        </p:spPr>
      </p:pic>
      <p:sp>
        <p:nvSpPr>
          <p:cNvPr id="2" name="Прямоугольник 1"/>
          <p:cNvSpPr/>
          <p:nvPr/>
        </p:nvSpPr>
        <p:spPr>
          <a:xfrm>
            <a:off x="7104112" y="260648"/>
            <a:ext cx="2232248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7608" y="260648"/>
            <a:ext cx="2376264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23992" y="1916832"/>
            <a:ext cx="0" cy="2448272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23992" y="4365104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3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2842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8947"/>
          <a:stretch/>
        </p:blipFill>
        <p:spPr>
          <a:xfrm>
            <a:off x="0" y="672532"/>
            <a:ext cx="12258547" cy="6039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32511"/>
            <a:ext cx="12204192" cy="51867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lang="en-US" sz="28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What </a:t>
            </a:r>
            <a:r>
              <a:rPr lang="en-US" sz="28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experience did </a:t>
            </a:r>
            <a:r>
              <a:rPr lang="en-US" sz="2800" b="1" dirty="0" smtId="4294967295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w</a:t>
            </a:r>
            <a:r>
              <a:rPr lang="en-US" sz="28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e </a:t>
            </a:r>
            <a:r>
              <a:rPr lang="en-US" sz="2800" b="1" dirty="0" smtId="4294967295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</a:t>
            </a:r>
            <a:r>
              <a:rPr lang="en-US" sz="28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dopt</a:t>
            </a:r>
            <a:r>
              <a:rPr lang="en-US" sz="28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? 15 </a:t>
            </a:r>
            <a:r>
              <a:rPr lang="en-US" sz="28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management </a:t>
            </a:r>
            <a:r>
              <a:rPr lang="en-US" sz="2800" b="1" dirty="0" smtId="4294967295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</a:t>
            </a:r>
            <a:r>
              <a:rPr lang="en-US" sz="28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ystems</a:t>
            </a:r>
            <a:endParaRPr lang="en-US" sz="2800" b="1" i="0" u="none" strike="noStrike" dirty="0" smtId="4294967295">
              <a:solidFill>
                <a:srgbClr val="254061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4</a:t>
            </a:fld>
            <a:endParaRPr lang="ru-RU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3779" y="6579357"/>
            <a:ext cx="15186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Pavel Bilenko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89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/>
          <a:stretch>
            <a:fillRect/>
          </a:stretch>
        </p:blipFill>
        <p:spPr>
          <a:xfrm>
            <a:off x="0" y="324880"/>
            <a:ext cx="12165277" cy="6488915"/>
          </a:xfrm>
          <a:prstGeom prst="rect">
            <a:avLst/>
          </a:prstGeom>
          <a:effectLst/>
        </p:spPr>
      </p:pic>
      <p:sp>
        <p:nvSpPr>
          <p:cNvPr id="6" name="Выноска 2 5"/>
          <p:cNvSpPr/>
          <p:nvPr/>
        </p:nvSpPr>
        <p:spPr>
          <a:xfrm>
            <a:off x="3603758" y="643143"/>
            <a:ext cx="3469745" cy="967261"/>
          </a:xfrm>
          <a:prstGeom prst="borderCallout2">
            <a:avLst>
              <a:gd name="adj1" fmla="val 99182"/>
              <a:gd name="adj2" fmla="val 52851"/>
              <a:gd name="adj3" fmla="val 120028"/>
              <a:gd name="adj4" fmla="val 48455"/>
              <a:gd name="adj5" fmla="val 270182"/>
              <a:gd name="adj6" fmla="val -42674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21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Simulation: </a:t>
            </a:r>
          </a:p>
          <a:p>
            <a:pPr algn="ctr" rtl="0"/>
            <a:r>
              <a:rPr lang="en-US" sz="21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CFD and digital counterparts of equipment </a:t>
            </a:r>
          </a:p>
        </p:txBody>
      </p:sp>
      <p:sp>
        <p:nvSpPr>
          <p:cNvPr id="7" name="Выноска 2 6"/>
          <p:cNvSpPr/>
          <p:nvPr/>
        </p:nvSpPr>
        <p:spPr>
          <a:xfrm>
            <a:off x="42401" y="5373635"/>
            <a:ext cx="3469745" cy="1440160"/>
          </a:xfrm>
          <a:prstGeom prst="borderCallout2">
            <a:avLst>
              <a:gd name="adj1" fmla="val -319"/>
              <a:gd name="adj2" fmla="val 35493"/>
              <a:gd name="adj3" fmla="val -387"/>
              <a:gd name="adj4" fmla="val 42599"/>
              <a:gd name="adj5" fmla="val -94374"/>
              <a:gd name="adj6" fmla="val 65169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21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Additive manufacturing: simulation tests of pump wet ends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8627"/>
            <a:ext cx="12060710" cy="48816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lang="en-US" sz="26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Digital </a:t>
            </a:r>
            <a:r>
              <a:rPr lang="en-US" sz="26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technologies </a:t>
            </a:r>
            <a:r>
              <a:rPr lang="en-US" sz="26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of Industry 4.0 </a:t>
            </a:r>
            <a:r>
              <a:rPr lang="en-US" sz="26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of manufacturing company today</a:t>
            </a:r>
            <a:endParaRPr lang="en-US" sz="2600" b="1" i="0" u="none" strike="noStrike" dirty="0" smtId="4294967295">
              <a:solidFill>
                <a:srgbClr val="254061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8181512" y="935479"/>
            <a:ext cx="3983765" cy="1440160"/>
          </a:xfrm>
          <a:prstGeom prst="borderCallout2">
            <a:avLst>
              <a:gd name="adj1" fmla="val 99649"/>
              <a:gd name="adj2" fmla="val 21288"/>
              <a:gd name="adj3" fmla="val 100481"/>
              <a:gd name="adj4" fmla="val 22558"/>
              <a:gd name="adj5" fmla="val 172657"/>
              <a:gd name="adj6" fmla="val -7476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21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Augmented reality: approached via automated workstations </a:t>
            </a:r>
          </a:p>
        </p:txBody>
      </p:sp>
      <p:sp>
        <p:nvSpPr>
          <p:cNvPr id="9" name="Выноска 2 8"/>
          <p:cNvSpPr/>
          <p:nvPr/>
        </p:nvSpPr>
        <p:spPr>
          <a:xfrm>
            <a:off x="7248128" y="5733255"/>
            <a:ext cx="4917149" cy="1032047"/>
          </a:xfrm>
          <a:prstGeom prst="borderCallout2">
            <a:avLst>
              <a:gd name="adj1" fmla="val 40582"/>
              <a:gd name="adj2" fmla="val 281"/>
              <a:gd name="adj3" fmla="val 46336"/>
              <a:gd name="adj4" fmla="val -171"/>
              <a:gd name="adj5" fmla="val 64367"/>
              <a:gd name="adj6" fmla="val -34337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21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Big Data and analytics: predictive analytics, manufacturing system's data management in PLM and ERP </a:t>
            </a:r>
          </a:p>
        </p:txBody>
      </p:sp>
      <p:sp>
        <p:nvSpPr>
          <p:cNvPr id="10" name="Выноска 2 9"/>
          <p:cNvSpPr/>
          <p:nvPr/>
        </p:nvSpPr>
        <p:spPr>
          <a:xfrm>
            <a:off x="527382" y="643143"/>
            <a:ext cx="2802068" cy="967261"/>
          </a:xfrm>
          <a:prstGeom prst="borderCallout2">
            <a:avLst>
              <a:gd name="adj1" fmla="val 99182"/>
              <a:gd name="adj2" fmla="val 52851"/>
              <a:gd name="adj3" fmla="val 120028"/>
              <a:gd name="adj4" fmla="val 48455"/>
              <a:gd name="adj5" fmla="val 194904"/>
              <a:gd name="adj6" fmla="val 13527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21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Digital reverse engineering: </a:t>
            </a:r>
          </a:p>
          <a:p>
            <a:pPr algn="ctr" rtl="0"/>
            <a:r>
              <a:rPr lang="en-US" sz="21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on a full scale </a:t>
            </a:r>
          </a:p>
        </p:txBody>
      </p:sp>
      <p:sp>
        <p:nvSpPr>
          <p:cNvPr id="11" name="Выноска 2 10"/>
          <p:cNvSpPr/>
          <p:nvPr/>
        </p:nvSpPr>
        <p:spPr>
          <a:xfrm>
            <a:off x="3329450" y="3310860"/>
            <a:ext cx="3885559" cy="999123"/>
          </a:xfrm>
          <a:prstGeom prst="borderCallout2">
            <a:avLst>
              <a:gd name="adj1" fmla="val 99182"/>
              <a:gd name="adj2" fmla="val 52851"/>
              <a:gd name="adj3" fmla="val 100565"/>
              <a:gd name="adj4" fmla="val 51556"/>
              <a:gd name="adj5" fmla="val 99185"/>
              <a:gd name="adj6" fmla="val 51501"/>
            </a:avLst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21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Operator's room in the center of the shop to control the cyber-physical manufacturing platform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5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2113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" name="TextBox 4"/>
          <p:cNvSpPr txBox="1"/>
          <p:nvPr/>
        </p:nvSpPr>
        <p:spPr>
          <a:xfrm>
            <a:off x="0" y="0"/>
            <a:ext cx="10884081" cy="5796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rtl="0"/>
            <a:r>
              <a:rPr lang="en-US" sz="32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Benchmarking of </a:t>
            </a:r>
            <a:r>
              <a:rPr lang="en-US" sz="32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the </a:t>
            </a:r>
            <a:r>
              <a:rPr lang="en-US" sz="32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companies digital maturity</a:t>
            </a:r>
            <a:endParaRPr lang="en-US" sz="3200" b="1" i="0" u="none" strike="noStrike" dirty="0" smtId="4294967295">
              <a:solidFill>
                <a:srgbClr val="254061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6307"/>
          <a:stretch>
            <a:fillRect/>
          </a:stretch>
        </p:blipFill>
        <p:spPr>
          <a:xfrm>
            <a:off x="2136604" y="579699"/>
            <a:ext cx="8767534" cy="6282378"/>
          </a:xfrm>
          <a:prstGeom prst="rect">
            <a:avLst/>
          </a:prstGeom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6</a:t>
            </a:fld>
            <a:endParaRPr lang="ru-RU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9191" y="6520055"/>
            <a:ext cx="19584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Pavel Bilenko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2017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1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6"/>
          <a:stretch>
            <a:fillRect/>
          </a:stretch>
        </p:blipFill>
        <p:spPr>
          <a:xfrm>
            <a:off x="67169" y="404664"/>
            <a:ext cx="12051704" cy="6093296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67169" y="0"/>
            <a:ext cx="11918197" cy="10068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n-US" sz="30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Evaluation of Digital Maturity:</a:t>
            </a:r>
          </a:p>
          <a:p>
            <a:pPr rtl="0"/>
            <a:r>
              <a:rPr lang="en-US" sz="30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Where </a:t>
            </a:r>
            <a:r>
              <a:rPr lang="en-US" sz="30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we </a:t>
            </a:r>
            <a:r>
              <a:rPr lang="en-US" sz="3000" b="1" dirty="0" smtId="4294967295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</a:t>
            </a:r>
            <a:r>
              <a:rPr lang="en-US" sz="30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re </a:t>
            </a:r>
            <a:r>
              <a:rPr lang="en-US" sz="30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and </a:t>
            </a:r>
            <a:r>
              <a:rPr lang="en-US" sz="30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in </a:t>
            </a:r>
            <a:r>
              <a:rPr lang="en-US" sz="30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what </a:t>
            </a:r>
            <a:r>
              <a:rPr lang="en-US" sz="3000" b="1" dirty="0" smtId="4294967295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</a:t>
            </a:r>
            <a:r>
              <a:rPr lang="en-US" sz="30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irection </a:t>
            </a:r>
            <a:r>
              <a:rPr lang="en-US" sz="30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to </a:t>
            </a:r>
            <a:r>
              <a:rPr lang="en-US" sz="30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develop</a:t>
            </a:r>
            <a:r>
              <a:rPr lang="en-US" sz="30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7</a:t>
            </a:fld>
            <a:endParaRPr lang="ru-RU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9191" y="6520055"/>
            <a:ext cx="19584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Pavel Bilenko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32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r="1390" b="2281"/>
          <a:stretch>
            <a:fillRect/>
          </a:stretch>
        </p:blipFill>
        <p:spPr>
          <a:xfrm>
            <a:off x="1703512" y="23934"/>
            <a:ext cx="10488488" cy="6764315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143339" y="43482"/>
            <a:ext cx="11725013" cy="13729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n-US" sz="28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Diffusion</a:t>
            </a:r>
          </a:p>
          <a:p>
            <a:pPr rtl="0"/>
            <a:r>
              <a:rPr lang="en-US" sz="28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of </a:t>
            </a:r>
            <a:r>
              <a:rPr lang="en-US" sz="2800" b="1" dirty="0" smtId="4294967295">
                <a:solidFill>
                  <a:srgbClr val="25406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</a:t>
            </a:r>
            <a:r>
              <a:rPr lang="en-US" sz="28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onsumer's</a:t>
            </a:r>
            <a:endParaRPr lang="en-US" sz="2800" b="1" i="0" u="none" strike="noStrike" dirty="0" smtId="4294967295">
              <a:solidFill>
                <a:srgbClr val="254061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r>
              <a:rPr lang="en-US" sz="28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technologies</a:t>
            </a:r>
            <a:endParaRPr lang="en-US" sz="2800" b="1" i="0" u="none" strike="noStrike" dirty="0" smtId="4294967295">
              <a:solidFill>
                <a:srgbClr val="254061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9304" y="3079876"/>
            <a:ext cx="1283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Tablets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385761" y="1526847"/>
            <a:ext cx="1283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Internet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66195" y="1695923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Cars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9915" y="4391786"/>
            <a:ext cx="12241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Phones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69039" y="2034869"/>
            <a:ext cx="13151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Planes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15880" y="2288571"/>
            <a:ext cx="9361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Radio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71791" y="3291929"/>
            <a:ext cx="4320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79976" y="3501661"/>
            <a:ext cx="15841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Electricity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70871" y="5495739"/>
            <a:ext cx="185315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Personal computers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78452" y="5661248"/>
            <a:ext cx="4497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76343" y="5847655"/>
            <a:ext cx="4497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396214" y="692696"/>
            <a:ext cx="179578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Smartphones</a:t>
            </a:r>
            <a:endParaRPr lang="ru-RU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429304" y="0"/>
            <a:ext cx="17153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Mobile phones</a:t>
            </a:r>
            <a:endParaRPr lang="ru-RU" sz="2200" b="1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8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4634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Прямоугольник 3"/>
          <p:cNvSpPr/>
          <p:nvPr/>
        </p:nvSpPr>
        <p:spPr>
          <a:xfrm>
            <a:off x="239350" y="43482"/>
            <a:ext cx="6816757" cy="127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339" y="43482"/>
            <a:ext cx="11725013" cy="5186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n-US" sz="28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Why </a:t>
            </a:r>
            <a:r>
              <a:rPr lang="en-US" sz="2800" b="1" i="0" u="none" strike="noStrike" dirty="0" smtClean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Did It Happen</a:t>
            </a:r>
            <a:r>
              <a:rPr lang="en-US" sz="2800" b="1" i="0" u="none" strike="noStrike" dirty="0" smtId="4294967295">
                <a:solidFill>
                  <a:srgbClr val="25406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234" y="2667097"/>
            <a:ext cx="907687" cy="51867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800" b="1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3669" y="2667097"/>
            <a:ext cx="907687" cy="51867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800" b="1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2014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234" y="6231436"/>
            <a:ext cx="907687" cy="51867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800" b="1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83669" y="6231436"/>
            <a:ext cx="907687" cy="51867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en-US" sz="2800" b="1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2016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4004"/>
            <a:ext cx="12192000" cy="34435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338" y="4907546"/>
            <a:ext cx="1172501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Id="4294967295">
                <a:highlight>
                  <a:srgbClr val="000000">
                    <a:alpha val="0"/>
                  </a:srgbClr>
                </a:highlight>
              </a:rPr>
              <a:t>W</a:t>
            </a:r>
            <a:r>
              <a:rPr lang="en-US" dirty="0" smtClean="0" smtId="4294967295">
                <a:highlight>
                  <a:srgbClr val="000000">
                    <a:alpha val="0"/>
                  </a:srgbClr>
                </a:highlight>
              </a:rPr>
              <a:t>orld Economic Forum White </a:t>
            </a:r>
            <a:r>
              <a:rPr lang="en-US" dirty="0" smtId="4294967295">
                <a:highlight>
                  <a:srgbClr val="000000">
                    <a:alpha val="0"/>
                  </a:srgbClr>
                </a:highlight>
              </a:rPr>
              <a:t>paper digital transformation of </a:t>
            </a:r>
            <a:r>
              <a:rPr lang="en-US" dirty="0" smtClean="0" smtId="4294967295">
                <a:highlight>
                  <a:srgbClr val="000000">
                    <a:alpha val="0"/>
                  </a:srgbClr>
                </a:highlight>
              </a:rPr>
              <a:t>industries: Digital Enterprise, January-2016</a:t>
            </a:r>
            <a:endParaRPr lang="en-US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83D4-6542-4C84-834B-D1ADD52051C7}" type="slidenum">
              <a:rPr lang="ru-RU" smtClean="0">
                <a:effectLst/>
              </a:rPr>
              <a:t>9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5556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4074</TotalTime>
  <Words>770</Words>
  <Application>Microsoft Office PowerPoint</Application>
  <PresentationFormat>Широкоэкранный</PresentationFormat>
  <Paragraphs>119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DIN Pro Black</vt:lpstr>
      <vt:lpstr>Тема Office</vt:lpstr>
      <vt:lpstr>Development of  Digital Manufacturing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Development of  DIGITAL MANUFACTURING</vt:lpstr>
    </vt:vector>
  </TitlesOfParts>
  <Manager/>
  <Company>HMS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Биленко</dc:creator>
  <cp:lastModifiedBy>Pavel Bilenko</cp:lastModifiedBy>
  <cp:revision>422</cp:revision>
  <cp:lastPrinted>2017-06-17T06:39:57Z</cp:lastPrinted>
  <dcterms:created xsi:type="dcterms:W3CDTF">2013-02-19T13:56:23Z</dcterms:created>
  <dcterms:modified xsi:type="dcterms:W3CDTF">2017-06-20T09:53:11Z</dcterms:modified>
</cp:coreProperties>
</file>