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6"/>
  </p:notesMasterIdLst>
  <p:handoutMasterIdLst>
    <p:handoutMasterId r:id="rId17"/>
  </p:handoutMasterIdLst>
  <p:sldIdLst>
    <p:sldId id="331" r:id="rId2"/>
    <p:sldId id="350" r:id="rId3"/>
    <p:sldId id="351" r:id="rId4"/>
    <p:sldId id="352" r:id="rId5"/>
    <p:sldId id="354" r:id="rId6"/>
    <p:sldId id="355" r:id="rId7"/>
    <p:sldId id="357" r:id="rId8"/>
    <p:sldId id="369" r:id="rId9"/>
    <p:sldId id="358" r:id="rId10"/>
    <p:sldId id="359" r:id="rId11"/>
    <p:sldId id="360" r:id="rId12"/>
    <p:sldId id="362" r:id="rId13"/>
    <p:sldId id="361" r:id="rId14"/>
    <p:sldId id="363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767"/>
    <a:srgbClr val="0070C0"/>
    <a:srgbClr val="7CC9DF"/>
    <a:srgbClr val="009AD3"/>
    <a:srgbClr val="000000"/>
    <a:srgbClr val="006DBF"/>
    <a:srgbClr val="0070BA"/>
    <a:srgbClr val="50A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8" autoAdjust="0"/>
    <p:restoredTop sz="93951" autoAdjust="0"/>
  </p:normalViewPr>
  <p:slideViewPr>
    <p:cSldViewPr snapToGrid="0">
      <p:cViewPr varScale="1">
        <p:scale>
          <a:sx n="109" d="100"/>
          <a:sy n="109" d="100"/>
        </p:scale>
        <p:origin x="60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9516D9-4538-402A-BE08-36E8D436B5A1}" type="datetimeFigureOut">
              <a:rPr lang="ru-RU"/>
              <a:pPr>
                <a:defRPr/>
              </a:pPr>
              <a:t>19.06.2017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2138B1-EB31-46D0-9777-1C9D548F7644}" type="slidenum">
              <a:rPr lang="ru-RU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02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01D506-AAA5-4A06-A16B-7A22B68226C9}" type="datetimeFigureOut">
              <a:rPr lang="ru-RU"/>
              <a:pPr>
                <a:defRPr/>
              </a:pPr>
              <a:t>19.06.2017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681557-E8AB-4A3D-B9C7-750EF4F50067}" type="slidenum">
              <a:rPr lang="ru-RU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0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F6527E-08F2-4F45-A307-560876A3205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7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/>
          <p:cNvPicPr>
            <a:picLocks noChangeAspect="1"/>
          </p:cNvPicPr>
          <p:nvPr userDrawn="1"/>
        </p:nvPicPr>
        <p:blipFill>
          <a:blip r:embed="rId2"/>
          <a:srcRect b="188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10"/>
          <p:cNvCxnSpPr/>
          <p:nvPr userDrawn="1"/>
        </p:nvCxnSpPr>
        <p:spPr>
          <a:xfrm>
            <a:off x="557213" y="5826125"/>
            <a:ext cx="1997075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847" y="981710"/>
            <a:ext cx="5343546" cy="660253"/>
          </a:xfrm>
          <a:noFill/>
        </p:spPr>
        <p:txBody>
          <a:bodyPr anchor="b"/>
          <a:lstStyle>
            <a:lvl1pPr algn="l">
              <a:defRPr sz="2954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847" y="1842355"/>
            <a:ext cx="4259982" cy="637766"/>
          </a:xfrm>
        </p:spPr>
        <p:txBody>
          <a:bodyPr/>
          <a:lstStyle>
            <a:lvl1pPr marL="0" indent="0" algn="l">
              <a:buNone/>
              <a:defRPr sz="1969">
                <a:solidFill>
                  <a:schemeClr val="bg1"/>
                </a:solidFill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0"/>
          </p:nvPr>
        </p:nvSpPr>
        <p:spPr>
          <a:xfrm>
            <a:off x="556848" y="5399903"/>
            <a:ext cx="4185138" cy="426222"/>
          </a:xfrm>
        </p:spPr>
        <p:txBody>
          <a:bodyPr anchor="ctr"/>
          <a:lstStyle>
            <a:lvl1pPr>
              <a:defRPr sz="1477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1"/>
          </p:nvPr>
        </p:nvSpPr>
        <p:spPr>
          <a:xfrm>
            <a:off x="556848" y="5826035"/>
            <a:ext cx="4185138" cy="374741"/>
          </a:xfrm>
        </p:spPr>
        <p:txBody>
          <a:bodyPr anchor="ctr"/>
          <a:lstStyle>
            <a:lvl1pPr>
              <a:defRPr sz="1477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6248400" y="1303839"/>
            <a:ext cx="5431692" cy="4896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556848" y="1303838"/>
            <a:ext cx="5539153" cy="4896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6847" y="404813"/>
            <a:ext cx="11123246" cy="489455"/>
          </a:xfrm>
          <a:prstGeom prst="rect">
            <a:avLst/>
          </a:prstGeo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556847" y="6200775"/>
            <a:ext cx="10462846" cy="414338"/>
          </a:xfrm>
        </p:spPr>
        <p:txBody>
          <a:bodyPr anchor="ctr"/>
          <a:lstStyle>
            <a:lvl1pPr algn="l">
              <a:defRPr sz="1292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56847" y="3864971"/>
            <a:ext cx="11123246" cy="2335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556846" y="1303838"/>
            <a:ext cx="5541050" cy="256113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6097896" y="1303838"/>
            <a:ext cx="5582196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56847" y="404813"/>
            <a:ext cx="11123246" cy="489455"/>
          </a:xfrm>
          <a:prstGeom prst="rect">
            <a:avLst/>
          </a:prstGeo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/>
          </p:nvPr>
        </p:nvSpPr>
        <p:spPr>
          <a:xfrm>
            <a:off x="556847" y="6200775"/>
            <a:ext cx="10462846" cy="414338"/>
          </a:xfrm>
        </p:spPr>
        <p:txBody>
          <a:bodyPr anchor="ctr"/>
          <a:lstStyle>
            <a:lvl1pPr algn="l">
              <a:defRPr sz="1292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56848" y="1303838"/>
            <a:ext cx="11123244" cy="23271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556847" y="3795624"/>
            <a:ext cx="11123243" cy="2405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6847" y="404813"/>
            <a:ext cx="11123246" cy="489455"/>
          </a:xfrm>
          <a:prstGeom prst="rect">
            <a:avLst/>
          </a:prstGeo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556847" y="6200775"/>
            <a:ext cx="10462846" cy="414338"/>
          </a:xfrm>
        </p:spPr>
        <p:txBody>
          <a:bodyPr anchor="ctr"/>
          <a:lstStyle>
            <a:lvl1pPr algn="l">
              <a:defRPr sz="1292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 userDrawn="1"/>
        </p:nvSpPr>
        <p:spPr>
          <a:xfrm>
            <a:off x="557213" y="460375"/>
            <a:ext cx="4410075" cy="433388"/>
          </a:xfrm>
          <a:prstGeom prst="rect">
            <a:avLst/>
          </a:prstGeom>
        </p:spPr>
        <p:txBody>
          <a:bodyPr lIns="0" tIns="56271" rIns="112542" bIns="56271" anchor="b">
            <a:normAutofit fontScale="92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70BA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954" dirty="0" smtClean="0"/>
              <a:t>Contact information</a:t>
            </a:r>
            <a:endParaRPr lang="en-US" sz="2954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6096001" y="1322388"/>
            <a:ext cx="5584092" cy="45720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8" name="Объект 16"/>
          <p:cNvSpPr>
            <a:spLocks noGrp="1"/>
          </p:cNvSpPr>
          <p:nvPr>
            <p:ph sz="quarter" idx="12"/>
          </p:nvPr>
        </p:nvSpPr>
        <p:spPr>
          <a:xfrm>
            <a:off x="556846" y="1322388"/>
            <a:ext cx="5541050" cy="457200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/>
          </p:nvPr>
        </p:nvSpPr>
        <p:spPr>
          <a:xfrm>
            <a:off x="556847" y="6200775"/>
            <a:ext cx="10462846" cy="414338"/>
          </a:xfrm>
        </p:spPr>
        <p:txBody>
          <a:bodyPr anchor="ctr"/>
          <a:lstStyle>
            <a:lvl1pPr algn="l">
              <a:defRPr sz="1292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6"/>
          <p:cNvSpPr/>
          <p:nvPr userDrawn="1"/>
        </p:nvSpPr>
        <p:spPr>
          <a:xfrm>
            <a:off x="0" y="914400"/>
            <a:ext cx="12192000" cy="25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15" dirty="0"/>
          </a:p>
        </p:txBody>
      </p:sp>
      <p:sp>
        <p:nvSpPr>
          <p:cNvPr id="7" name="Прямоугольник 10"/>
          <p:cNvSpPr/>
          <p:nvPr userDrawn="1"/>
        </p:nvSpPr>
        <p:spPr>
          <a:xfrm>
            <a:off x="0" y="0"/>
            <a:ext cx="6119813" cy="4391025"/>
          </a:xfrm>
          <a:prstGeom prst="rect">
            <a:avLst/>
          </a:prstGeom>
          <a:solidFill>
            <a:srgbClr val="006D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15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1113" y="4391025"/>
            <a:ext cx="12214226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5"/>
          <p:cNvSpPr/>
          <p:nvPr userDrawn="1"/>
        </p:nvSpPr>
        <p:spPr>
          <a:xfrm>
            <a:off x="0" y="6599238"/>
            <a:ext cx="12192000" cy="25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15" dirty="0"/>
          </a:p>
        </p:txBody>
      </p:sp>
      <p:cxnSp>
        <p:nvCxnSpPr>
          <p:cNvPr id="11" name="Прямая соединительная линия 17"/>
          <p:cNvCxnSpPr/>
          <p:nvPr userDrawn="1"/>
        </p:nvCxnSpPr>
        <p:spPr>
          <a:xfrm>
            <a:off x="557213" y="5826125"/>
            <a:ext cx="1997075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"/>
          <p:cNvSpPr/>
          <p:nvPr userDrawn="1"/>
        </p:nvSpPr>
        <p:spPr>
          <a:xfrm>
            <a:off x="11147425" y="6067425"/>
            <a:ext cx="677863" cy="5318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15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556847" y="981710"/>
            <a:ext cx="5343546" cy="660253"/>
          </a:xfrm>
          <a:noFill/>
        </p:spPr>
        <p:txBody>
          <a:bodyPr anchor="b"/>
          <a:lstStyle>
            <a:lvl1pPr algn="l">
              <a:defRPr sz="2954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847" y="1842355"/>
            <a:ext cx="4259982" cy="637766"/>
          </a:xfrm>
        </p:spPr>
        <p:txBody>
          <a:bodyPr/>
          <a:lstStyle>
            <a:lvl1pPr marL="0" indent="0" algn="l">
              <a:buNone/>
              <a:defRPr sz="1969">
                <a:solidFill>
                  <a:schemeClr val="bg1"/>
                </a:solidFill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19" name="Текст 10"/>
          <p:cNvSpPr>
            <a:spLocks noGrp="1"/>
          </p:cNvSpPr>
          <p:nvPr>
            <p:ph type="body" sz="quarter" idx="10"/>
          </p:nvPr>
        </p:nvSpPr>
        <p:spPr>
          <a:xfrm>
            <a:off x="556848" y="5399903"/>
            <a:ext cx="4185138" cy="426222"/>
          </a:xfrm>
        </p:spPr>
        <p:txBody>
          <a:bodyPr anchor="ctr"/>
          <a:lstStyle>
            <a:lvl1pPr>
              <a:defRPr sz="1477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1"/>
          </p:nvPr>
        </p:nvSpPr>
        <p:spPr>
          <a:xfrm>
            <a:off x="556848" y="5826035"/>
            <a:ext cx="4185138" cy="374741"/>
          </a:xfrm>
        </p:spPr>
        <p:txBody>
          <a:bodyPr anchor="ctr"/>
          <a:lstStyle>
            <a:lvl1pPr>
              <a:defRPr sz="1477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5"/>
          <p:cNvCxnSpPr/>
          <p:nvPr userDrawn="1"/>
        </p:nvCxnSpPr>
        <p:spPr>
          <a:xfrm>
            <a:off x="557213" y="5826125"/>
            <a:ext cx="1997075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847" y="2459396"/>
            <a:ext cx="5087766" cy="660253"/>
          </a:xfrm>
          <a:noFill/>
        </p:spPr>
        <p:txBody>
          <a:bodyPr anchor="b"/>
          <a:lstStyle>
            <a:lvl1pPr algn="l">
              <a:defRPr sz="2954">
                <a:solidFill>
                  <a:srgbClr val="0070BA"/>
                </a:solidFill>
              </a:defRPr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4891" y="3320041"/>
            <a:ext cx="4026158" cy="637766"/>
          </a:xfrm>
        </p:spPr>
        <p:txBody>
          <a:bodyPr/>
          <a:lstStyle>
            <a:lvl1pPr marL="0" indent="0" algn="l">
              <a:buNone/>
              <a:defRPr sz="1969">
                <a:solidFill>
                  <a:srgbClr val="0070BA"/>
                </a:solidFill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ru-RU" dirty="0" smtClean="0"/>
              <a:t>Образец подзаголовка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556848" y="5399903"/>
            <a:ext cx="4185138" cy="426222"/>
          </a:xfrm>
        </p:spPr>
        <p:txBody>
          <a:bodyPr anchor="ctr"/>
          <a:lstStyle>
            <a:lvl1pPr>
              <a:defRPr sz="1477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/>
          </p:nvPr>
        </p:nvSpPr>
        <p:spPr>
          <a:xfrm>
            <a:off x="556848" y="5826035"/>
            <a:ext cx="4185138" cy="374741"/>
          </a:xfrm>
        </p:spPr>
        <p:txBody>
          <a:bodyPr anchor="ctr"/>
          <a:lstStyle>
            <a:lvl1pPr>
              <a:defRPr sz="1477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6847" y="404813"/>
            <a:ext cx="11123246" cy="489455"/>
          </a:xfrm>
          <a:prstGeom prst="rect">
            <a:avLst/>
          </a:prstGeo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/>
          </p:nvPr>
        </p:nvSpPr>
        <p:spPr>
          <a:xfrm>
            <a:off x="556847" y="6200775"/>
            <a:ext cx="10462846" cy="414338"/>
          </a:xfrm>
        </p:spPr>
        <p:txBody>
          <a:bodyPr anchor="ctr"/>
          <a:lstStyle>
            <a:lvl1pPr algn="l">
              <a:defRPr sz="1292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202988" y="6305550"/>
            <a:ext cx="596900" cy="22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31" b="1" smtClean="0">
                <a:solidFill>
                  <a:srgbClr val="0070BA"/>
                </a:solidFill>
                <a:latin typeface="+mn-lt"/>
              </a:defRPr>
            </a:lvl1pPr>
          </a:lstStyle>
          <a:p>
            <a:pPr>
              <a:defRPr/>
            </a:pPr>
            <a:fld id="{C37C9F6F-A966-49E6-9862-718322915F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555625" y="981075"/>
            <a:ext cx="5676900" cy="660400"/>
          </a:xfrm>
          <a:prstGeom prst="rect">
            <a:avLst/>
          </a:prstGeom>
          <a:noFill/>
        </p:spPr>
        <p:txBody>
          <a:bodyPr lIns="112542" tIns="56271" rIns="112542" bIns="56271" anchor="b">
            <a:normAutofit fontScale="85000" lnSpcReduction="20000"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defTabSz="1125444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954" b="1" dirty="0" smtClean="0">
                <a:latin typeface="+mj-lt"/>
              </a:rPr>
              <a:t>SAMPLE TITLE</a:t>
            </a:r>
            <a:r>
              <a:rPr dirty="0"/>
              <a:t/>
            </a:r>
            <a:br>
              <a:rPr dirty="0"/>
            </a:br>
            <a:endParaRPr lang="en-US" sz="2954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1113" y="4391025"/>
            <a:ext cx="12214226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4"/>
          <p:cNvSpPr/>
          <p:nvPr userDrawn="1"/>
        </p:nvSpPr>
        <p:spPr>
          <a:xfrm>
            <a:off x="0" y="6599238"/>
            <a:ext cx="12192000" cy="25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15" dirty="0"/>
          </a:p>
        </p:txBody>
      </p:sp>
      <p:sp>
        <p:nvSpPr>
          <p:cNvPr id="8" name="Прямоугольник 13"/>
          <p:cNvSpPr/>
          <p:nvPr userDrawn="1"/>
        </p:nvSpPr>
        <p:spPr>
          <a:xfrm>
            <a:off x="0" y="922338"/>
            <a:ext cx="12192000" cy="25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15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11147425" y="6067425"/>
            <a:ext cx="677863" cy="5318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15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109" y="1425718"/>
            <a:ext cx="5587914" cy="1345473"/>
          </a:xfrm>
        </p:spPr>
        <p:txBody>
          <a:bodyPr anchor="b"/>
          <a:lstStyle>
            <a:lvl1pPr>
              <a:defRPr sz="3446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0109" y="2987958"/>
            <a:ext cx="5587914" cy="1027183"/>
          </a:xfrm>
        </p:spPr>
        <p:txBody>
          <a:bodyPr/>
          <a:lstStyle>
            <a:lvl1pPr marL="0" indent="0">
              <a:buNone/>
              <a:defRPr sz="2215">
                <a:solidFill>
                  <a:schemeClr val="bg1"/>
                </a:solidFill>
              </a:defRPr>
            </a:lvl1pPr>
            <a:lvl2pPr marL="562722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3pPr>
            <a:lvl4pPr marL="1688165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4pPr>
            <a:lvl5pPr marL="2250887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5pPr>
            <a:lvl6pPr marL="2813609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6pPr>
            <a:lvl7pPr marL="337633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555741" y="1842355"/>
            <a:ext cx="4593961" cy="637766"/>
          </a:xfrm>
        </p:spPr>
        <p:txBody>
          <a:bodyPr/>
          <a:lstStyle>
            <a:lvl1pPr marL="0" indent="0" algn="l">
              <a:buNone/>
              <a:defRPr sz="1969">
                <a:solidFill>
                  <a:schemeClr val="bg1"/>
                </a:solidFill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110" y="1262919"/>
            <a:ext cx="5410950" cy="4937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1" y="1262919"/>
            <a:ext cx="5584092" cy="4937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556847" y="6200775"/>
            <a:ext cx="10462846" cy="414338"/>
          </a:xfrm>
        </p:spPr>
        <p:txBody>
          <a:bodyPr anchor="ctr"/>
          <a:lstStyle>
            <a:lvl1pPr algn="l">
              <a:defRPr sz="1292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5709" y="1262247"/>
            <a:ext cx="5540292" cy="823912"/>
          </a:xfrm>
          <a:solidFill>
            <a:schemeClr val="accent4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69" b="1">
                <a:solidFill>
                  <a:schemeClr val="bg1"/>
                </a:solidFill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709" y="2213673"/>
            <a:ext cx="5540292" cy="3987103"/>
          </a:xfrm>
        </p:spPr>
        <p:txBody>
          <a:bodyPr/>
          <a:lstStyle>
            <a:lvl1pPr>
              <a:defRPr sz="1723"/>
            </a:lvl1pPr>
            <a:lvl2pPr>
              <a:defRPr sz="1723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32001" y="1262247"/>
            <a:ext cx="5248092" cy="823912"/>
          </a:xfrm>
          <a:solidFill>
            <a:srgbClr val="BBBBBB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69" b="1">
                <a:solidFill>
                  <a:schemeClr val="bg1"/>
                </a:solidFill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32001" y="2213673"/>
            <a:ext cx="5248092" cy="3987103"/>
          </a:xfrm>
        </p:spPr>
        <p:txBody>
          <a:bodyPr/>
          <a:lstStyle>
            <a:lvl1pPr>
              <a:defRPr sz="1723"/>
            </a:lvl1pPr>
            <a:lvl2pPr>
              <a:defRPr sz="1723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56847" y="404813"/>
            <a:ext cx="11123246" cy="489455"/>
          </a:xfrm>
          <a:prstGeom prst="rect">
            <a:avLst/>
          </a:prstGeo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/>
          </p:nvPr>
        </p:nvSpPr>
        <p:spPr>
          <a:xfrm>
            <a:off x="556847" y="6200775"/>
            <a:ext cx="10462846" cy="414338"/>
          </a:xfrm>
        </p:spPr>
        <p:txBody>
          <a:bodyPr anchor="ctr"/>
          <a:lstStyle>
            <a:lvl1pPr algn="l">
              <a:defRPr sz="1292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56847" y="6200775"/>
            <a:ext cx="10462846" cy="414338"/>
          </a:xfrm>
        </p:spPr>
        <p:txBody>
          <a:bodyPr anchor="ctr"/>
          <a:lstStyle>
            <a:lvl1pPr algn="l">
              <a:defRPr sz="1292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>
            <a:spLocks noGrp="1"/>
          </p:cNvSpPr>
          <p:nvPr>
            <p:ph type="body" sz="quarter" idx="10"/>
          </p:nvPr>
        </p:nvSpPr>
        <p:spPr>
          <a:xfrm>
            <a:off x="556847" y="6200775"/>
            <a:ext cx="10462846" cy="414338"/>
          </a:xfrm>
        </p:spPr>
        <p:txBody>
          <a:bodyPr anchor="ctr"/>
          <a:lstStyle>
            <a:lvl1pPr algn="l">
              <a:defRPr sz="1292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" y="404813"/>
            <a:ext cx="11123612" cy="4889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750" y="1000125"/>
            <a:ext cx="11652250" cy="44450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15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32575"/>
            <a:ext cx="12192000" cy="225425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15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92713" y="6624638"/>
            <a:ext cx="1943100" cy="2809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31" dirty="0">
                <a:solidFill>
                  <a:schemeClr val="bg1"/>
                </a:solidFill>
                <a:latin typeface="+mn-lt"/>
              </a:rPr>
              <a:t>Www.rosenergoatom.ru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225550"/>
            <a:ext cx="11652250" cy="497522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9938"/>
            <a:ext cx="539750" cy="45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15" dirty="0"/>
          </a:p>
        </p:txBody>
      </p:sp>
      <p:sp>
        <p:nvSpPr>
          <p:cNvPr id="9" name="Номер слайда 1"/>
          <p:cNvSpPr txBox="1">
            <a:spLocks/>
          </p:cNvSpPr>
          <p:nvPr userDrawn="1">
            <p:custDataLst>
              <p:tags r:id="rId15"/>
            </p:custDataLst>
          </p:nvPr>
        </p:nvSpPr>
        <p:spPr>
          <a:xfrm>
            <a:off x="10012363" y="6200775"/>
            <a:ext cx="1890712" cy="419100"/>
          </a:xfrm>
          <a:prstGeom prst="rect">
            <a:avLst/>
          </a:prstGeom>
          <a:noFill/>
        </p:spPr>
        <p:txBody>
          <a:bodyPr lIns="225068" tIns="112534" rIns="225068" bIns="11253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defRPr/>
            </a:pPr>
            <a:fld id="{3932077B-D262-49B8-BCCB-1F25BB58EF36}" type="slidenum">
              <a:rPr lang="ru-RU" altLang="ru-RU" sz="1477">
                <a:solidFill>
                  <a:schemeClr val="accent4"/>
                </a:solidFill>
                <a:latin typeface="+mn-lt"/>
                <a:ea typeface="Arial Обычный" charset="0"/>
                <a:cs typeface="Arial Обычный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>
                  <a:srgbClr val="5F5F5F"/>
                </a:buClr>
                <a:defRPr/>
              </a:pPr>
              <a:t>‹#›</a:t>
            </a:fld>
            <a:endParaRPr lang="en-US" altLang="ru-RU" sz="1477" dirty="0">
              <a:solidFill>
                <a:schemeClr val="accent4"/>
              </a:solidFill>
              <a:latin typeface="+mn-lt"/>
              <a:ea typeface="Arial Обычный" charset="0"/>
              <a:cs typeface="Arial Обычный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55" r:id="rId6"/>
    <p:sldLayoutId id="2147483754" r:id="rId7"/>
    <p:sldLayoutId id="2147483753" r:id="rId8"/>
    <p:sldLayoutId id="2147483752" r:id="rId9"/>
    <p:sldLayoutId id="2147483751" r:id="rId10"/>
    <p:sldLayoutId id="2147483750" r:id="rId11"/>
    <p:sldLayoutId id="2147483749" r:id="rId12"/>
    <p:sldLayoutId id="2147483761" r:id="rId13"/>
  </p:sldLayoutIdLst>
  <p:hf hdr="0" ftr="0" dt="0"/>
  <p:txStyles>
    <p:titleStyle>
      <a:lvl1pPr algn="l" defTabSz="1123950" rtl="0" fontAlgn="base">
        <a:lnSpc>
          <a:spcPct val="90000"/>
        </a:lnSpc>
        <a:spcBef>
          <a:spcPct val="0"/>
        </a:spcBef>
        <a:spcAft>
          <a:spcPct val="0"/>
        </a:spcAft>
        <a:defRPr sz="2900" b="1" kern="1200">
          <a:solidFill>
            <a:srgbClr val="0070BA"/>
          </a:solidFill>
          <a:latin typeface="+mj-lt"/>
          <a:ea typeface="+mj-ea"/>
          <a:cs typeface="+mj-cs"/>
        </a:defRPr>
      </a:lvl1pPr>
      <a:lvl2pPr algn="l" defTabSz="1123950" rtl="0" fontAlgn="base">
        <a:lnSpc>
          <a:spcPct val="90000"/>
        </a:lnSpc>
        <a:spcBef>
          <a:spcPct val="0"/>
        </a:spcBef>
        <a:spcAft>
          <a:spcPct val="0"/>
        </a:spcAft>
        <a:defRPr sz="2900" b="1">
          <a:solidFill>
            <a:srgbClr val="0070BA"/>
          </a:solidFill>
          <a:latin typeface="Circe Bold"/>
        </a:defRPr>
      </a:lvl2pPr>
      <a:lvl3pPr algn="l" defTabSz="1123950" rtl="0" fontAlgn="base">
        <a:lnSpc>
          <a:spcPct val="90000"/>
        </a:lnSpc>
        <a:spcBef>
          <a:spcPct val="0"/>
        </a:spcBef>
        <a:spcAft>
          <a:spcPct val="0"/>
        </a:spcAft>
        <a:defRPr sz="2900" b="1">
          <a:solidFill>
            <a:srgbClr val="0070BA"/>
          </a:solidFill>
          <a:latin typeface="Circe Bold"/>
        </a:defRPr>
      </a:lvl3pPr>
      <a:lvl4pPr algn="l" defTabSz="1123950" rtl="0" fontAlgn="base">
        <a:lnSpc>
          <a:spcPct val="90000"/>
        </a:lnSpc>
        <a:spcBef>
          <a:spcPct val="0"/>
        </a:spcBef>
        <a:spcAft>
          <a:spcPct val="0"/>
        </a:spcAft>
        <a:defRPr sz="2900" b="1">
          <a:solidFill>
            <a:srgbClr val="0070BA"/>
          </a:solidFill>
          <a:latin typeface="Circe Bold"/>
        </a:defRPr>
      </a:lvl4pPr>
      <a:lvl5pPr algn="l" defTabSz="1123950" rtl="0" fontAlgn="base">
        <a:lnSpc>
          <a:spcPct val="90000"/>
        </a:lnSpc>
        <a:spcBef>
          <a:spcPct val="0"/>
        </a:spcBef>
        <a:spcAft>
          <a:spcPct val="0"/>
        </a:spcAft>
        <a:defRPr sz="2900" b="1">
          <a:solidFill>
            <a:srgbClr val="0070BA"/>
          </a:solidFill>
          <a:latin typeface="Circe Bold"/>
        </a:defRPr>
      </a:lvl5pPr>
      <a:lvl6pPr marL="457200" algn="l" defTabSz="1123950" rtl="0" fontAlgn="base">
        <a:lnSpc>
          <a:spcPct val="90000"/>
        </a:lnSpc>
        <a:spcBef>
          <a:spcPct val="0"/>
        </a:spcBef>
        <a:spcAft>
          <a:spcPct val="0"/>
        </a:spcAft>
        <a:defRPr sz="2900" b="1">
          <a:solidFill>
            <a:srgbClr val="0070BA"/>
          </a:solidFill>
          <a:latin typeface="Circe Bold"/>
        </a:defRPr>
      </a:lvl6pPr>
      <a:lvl7pPr marL="914400" algn="l" defTabSz="1123950" rtl="0" fontAlgn="base">
        <a:lnSpc>
          <a:spcPct val="90000"/>
        </a:lnSpc>
        <a:spcBef>
          <a:spcPct val="0"/>
        </a:spcBef>
        <a:spcAft>
          <a:spcPct val="0"/>
        </a:spcAft>
        <a:defRPr sz="2900" b="1">
          <a:solidFill>
            <a:srgbClr val="0070BA"/>
          </a:solidFill>
          <a:latin typeface="Circe Bold"/>
        </a:defRPr>
      </a:lvl7pPr>
      <a:lvl8pPr marL="1371600" algn="l" defTabSz="1123950" rtl="0" fontAlgn="base">
        <a:lnSpc>
          <a:spcPct val="90000"/>
        </a:lnSpc>
        <a:spcBef>
          <a:spcPct val="0"/>
        </a:spcBef>
        <a:spcAft>
          <a:spcPct val="0"/>
        </a:spcAft>
        <a:defRPr sz="2900" b="1">
          <a:solidFill>
            <a:srgbClr val="0070BA"/>
          </a:solidFill>
          <a:latin typeface="Circe Bold"/>
        </a:defRPr>
      </a:lvl8pPr>
      <a:lvl9pPr marL="1828800" algn="l" defTabSz="1123950" rtl="0" fontAlgn="base">
        <a:lnSpc>
          <a:spcPct val="90000"/>
        </a:lnSpc>
        <a:spcBef>
          <a:spcPct val="0"/>
        </a:spcBef>
        <a:spcAft>
          <a:spcPct val="0"/>
        </a:spcAft>
        <a:defRPr sz="2900" b="1">
          <a:solidFill>
            <a:srgbClr val="0070BA"/>
          </a:solidFill>
          <a:latin typeface="Circe Bold"/>
        </a:defRPr>
      </a:lvl9pPr>
    </p:titleStyle>
    <p:bodyStyle>
      <a:lvl1pPr algn="l" defTabSz="1123950" rtl="0" fontAlgn="base">
        <a:lnSpc>
          <a:spcPct val="90000"/>
        </a:lnSpc>
        <a:spcBef>
          <a:spcPts val="1225"/>
        </a:spcBef>
        <a:spcAft>
          <a:spcPct val="0"/>
        </a:spcAft>
        <a:buFont typeface="Arial" charset="0"/>
        <a:defRPr sz="2200" kern="1200">
          <a:solidFill>
            <a:srgbClr val="616767"/>
          </a:solidFill>
          <a:latin typeface="+mn-lt"/>
          <a:ea typeface="+mn-ea"/>
          <a:cs typeface="+mn-cs"/>
        </a:defRPr>
      </a:lvl1pPr>
      <a:lvl2pPr marL="842963" indent="-280988" algn="l" defTabSz="1123950" rtl="0" fontAlgn="base">
        <a:lnSpc>
          <a:spcPct val="90000"/>
        </a:lnSpc>
        <a:spcBef>
          <a:spcPts val="613"/>
        </a:spcBef>
        <a:spcAft>
          <a:spcPct val="0"/>
        </a:spcAft>
        <a:buFont typeface="Arial" charset="0"/>
        <a:buChar char="•"/>
        <a:defRPr sz="1900" kern="1200">
          <a:solidFill>
            <a:srgbClr val="616767"/>
          </a:solidFill>
          <a:latin typeface="+mn-lt"/>
          <a:ea typeface="+mn-ea"/>
          <a:cs typeface="+mn-cs"/>
        </a:defRPr>
      </a:lvl2pPr>
      <a:lvl3pPr marL="1406525" indent="-280988" algn="l" defTabSz="1123950" rtl="0" fontAlgn="base">
        <a:lnSpc>
          <a:spcPct val="90000"/>
        </a:lnSpc>
        <a:spcBef>
          <a:spcPts val="613"/>
        </a:spcBef>
        <a:spcAft>
          <a:spcPct val="0"/>
        </a:spcAft>
        <a:buFont typeface="Arial" charset="0"/>
        <a:buChar char="•"/>
        <a:defRPr sz="1900" kern="1200">
          <a:solidFill>
            <a:srgbClr val="616767"/>
          </a:solidFill>
          <a:latin typeface="+mn-lt"/>
          <a:ea typeface="+mn-ea"/>
          <a:cs typeface="+mn-cs"/>
        </a:defRPr>
      </a:lvl3pPr>
      <a:lvl4pPr marL="1968500" indent="-280988" algn="l" defTabSz="1123950" rtl="0" fontAlgn="base">
        <a:lnSpc>
          <a:spcPct val="90000"/>
        </a:lnSpc>
        <a:spcBef>
          <a:spcPts val="613"/>
        </a:spcBef>
        <a:spcAft>
          <a:spcPct val="0"/>
        </a:spcAft>
        <a:buFont typeface="Arial" charset="0"/>
        <a:buChar char="•"/>
        <a:defRPr sz="1900" kern="1200">
          <a:solidFill>
            <a:srgbClr val="616767"/>
          </a:solidFill>
          <a:latin typeface="+mn-lt"/>
          <a:ea typeface="+mn-ea"/>
          <a:cs typeface="+mn-cs"/>
        </a:defRPr>
      </a:lvl4pPr>
      <a:lvl5pPr marL="2532063" indent="-280988" algn="l" defTabSz="1123950" rtl="0" fontAlgn="base">
        <a:lnSpc>
          <a:spcPct val="90000"/>
        </a:lnSpc>
        <a:spcBef>
          <a:spcPts val="613"/>
        </a:spcBef>
        <a:spcAft>
          <a:spcPct val="0"/>
        </a:spcAft>
        <a:buFont typeface="Arial" charset="0"/>
        <a:buChar char="•"/>
        <a:defRPr sz="1900" kern="1200">
          <a:solidFill>
            <a:srgbClr val="616767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4.xml"/><Relationship Id="rId7" Type="http://schemas.openxmlformats.org/officeDocument/2006/relationships/image" Target="../media/image3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20.png"/><Relationship Id="rId7" Type="http://schemas.openxmlformats.org/officeDocument/2006/relationships/image" Target="../media/image35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3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emf"/><Relationship Id="rId11" Type="http://schemas.openxmlformats.org/officeDocument/2006/relationships/image" Target="../media/image41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8.emf"/><Relationship Id="rId9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0575"/>
            <a:ext cx="1221581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-790575"/>
            <a:ext cx="6111875" cy="5199063"/>
          </a:xfrm>
          <a:prstGeom prst="rect">
            <a:avLst/>
          </a:prstGeom>
          <a:solidFill>
            <a:srgbClr val="006D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15" baseline="-25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213" y="981075"/>
            <a:ext cx="5343525" cy="660400"/>
          </a:xfrm>
        </p:spPr>
        <p:txBody>
          <a:bodyPr>
            <a:normAutofit fontScale="90000"/>
          </a:bodyPr>
          <a:lstStyle/>
          <a:p>
            <a:pPr defTabSz="1125444" fontAlgn="auto">
              <a:spcAft>
                <a:spcPts val="0"/>
              </a:spcAft>
              <a:defRPr/>
            </a:pPr>
            <a:r>
              <a:rPr lang="en-US" sz="3200" dirty="0"/>
              <a:t>Rosenergoatom Digital Transformation</a:t>
            </a:r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557213" y="5400675"/>
            <a:ext cx="4184650" cy="425450"/>
          </a:xfrm>
        </p:spPr>
        <p:txBody>
          <a:bodyPr/>
          <a:lstStyle/>
          <a:p>
            <a:pPr defTabSz="1125444" fontAlgn="auto">
              <a:spcBef>
                <a:spcPts val="1231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Circe" charset="0"/>
              </a:rPr>
              <a:t>Oleg </a:t>
            </a:r>
            <a:r>
              <a:rPr lang="en-US" dirty="0" smtClean="0">
                <a:latin typeface="Circe" charset="0"/>
              </a:rPr>
              <a:t> </a:t>
            </a:r>
            <a:r>
              <a:rPr lang="en-US" dirty="0">
                <a:latin typeface="Circe" charset="0"/>
              </a:rPr>
              <a:t>Shalnov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/>
          </p:nvPr>
        </p:nvSpPr>
        <p:spPr>
          <a:xfrm>
            <a:off x="557213" y="5826125"/>
            <a:ext cx="4184650" cy="374650"/>
          </a:xfrm>
        </p:spPr>
        <p:txBody>
          <a:bodyPr/>
          <a:lstStyle/>
          <a:p>
            <a:pPr defTabSz="1125444" fontAlgn="auto">
              <a:spcBef>
                <a:spcPts val="1231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Circe" charset="0"/>
              </a:rPr>
              <a:t>Moscow | 19-20 June 2017</a:t>
            </a:r>
            <a:endParaRPr lang="en-US" dirty="0">
              <a:solidFill>
                <a:schemeClr val="tx1"/>
              </a:solidFill>
              <a:latin typeface="Circe" charset="0"/>
              <a:ea typeface="Circe" charset="0"/>
              <a:cs typeface="Circe" charset="0"/>
            </a:endParaRP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2725" y="4638675"/>
            <a:ext cx="25765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3"/>
          <p:cNvSpPr>
            <a:spLocks noGrp="1"/>
          </p:cNvSpPr>
          <p:nvPr>
            <p:ph type="title"/>
          </p:nvPr>
        </p:nvSpPr>
        <p:spPr bwMode="auto">
          <a:xfrm>
            <a:off x="557213" y="404813"/>
            <a:ext cx="11488737" cy="48895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000" dirty="0" smtClean="0"/>
              <a:t>Unified platform for managing and storing technical documentation (TDACS) for all Rosenergoatom divisional information systems</a:t>
            </a:r>
          </a:p>
        </p:txBody>
      </p:sp>
      <p:sp>
        <p:nvSpPr>
          <p:cNvPr id="3" name="TextBox 56"/>
          <p:cNvSpPr txBox="1">
            <a:spLocks noChangeArrowheads="1"/>
          </p:cNvSpPr>
          <p:nvPr/>
        </p:nvSpPr>
        <p:spPr bwMode="auto">
          <a:xfrm>
            <a:off x="1381125" y="4616450"/>
            <a:ext cx="49403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indent="-190500" eaLnBrk="0" hangingPunct="0">
              <a:spcAft>
                <a:spcPts val="600"/>
              </a:spcAft>
              <a:defRPr sz="1400"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indent="0" fontAlgn="auto">
              <a:spcBef>
                <a:spcPts val="0"/>
              </a:spcBef>
              <a:buClr>
                <a:srgbClr val="003274"/>
              </a:buClr>
              <a:defRPr/>
            </a:pPr>
            <a:r>
              <a:rPr lang="en-US" kern="0" dirty="0" smtClean="0">
                <a:solidFill>
                  <a:srgbClr val="00338D"/>
                </a:solidFill>
                <a:latin typeface="+mn-lt"/>
              </a:rPr>
              <a:t>Search and access to technical documentation:</a:t>
            </a:r>
          </a:p>
          <a:p>
            <a:pPr marL="171450" indent="-171450" fontAlgn="auto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200" b="0" dirty="0" smtClean="0">
                <a:solidFill>
                  <a:srgbClr val="00338D"/>
                </a:solidFill>
                <a:latin typeface="+mn-lt"/>
              </a:rPr>
              <a:t>search of technical documentation in TDACS by the attributive structure</a:t>
            </a:r>
          </a:p>
          <a:p>
            <a:pPr marL="171450" indent="-171450" fontAlgn="auto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200" b="0" dirty="0">
                <a:solidFill>
                  <a:srgbClr val="00338D"/>
                </a:solidFill>
                <a:latin typeface="+mn-lt"/>
              </a:rPr>
              <a:t>c</a:t>
            </a:r>
            <a:r>
              <a:rPr lang="en-US" sz="1200" b="0" dirty="0" smtClean="0">
                <a:solidFill>
                  <a:srgbClr val="00338D"/>
                </a:solidFill>
                <a:latin typeface="+mn-lt"/>
              </a:rPr>
              <a:t>ontextual search</a:t>
            </a:r>
            <a:endParaRPr lang="en-US" sz="1200" b="0" dirty="0">
              <a:solidFill>
                <a:srgbClr val="00338D"/>
              </a:solidFill>
              <a:latin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200" b="0" dirty="0" smtClean="0">
                <a:solidFill>
                  <a:srgbClr val="00338D"/>
                </a:solidFill>
                <a:latin typeface="+mn-lt"/>
              </a:rPr>
              <a:t>access to documentation by means of the Concern information portal</a:t>
            </a:r>
          </a:p>
          <a:p>
            <a:pPr marL="171450" indent="-171450" fontAlgn="auto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200" b="0" dirty="0" smtClean="0">
                <a:solidFill>
                  <a:srgbClr val="00338D"/>
                </a:solidFill>
                <a:latin typeface="+mn-lt"/>
              </a:rPr>
              <a:t>TDACS documentation </a:t>
            </a:r>
            <a:r>
              <a:rPr lang="en-US" sz="1200" b="0" dirty="0" smtClean="0">
                <a:solidFill>
                  <a:srgbClr val="00338D"/>
                </a:solidFill>
                <a:latin typeface="+mn-lt"/>
              </a:rPr>
              <a:t>intellectual search </a:t>
            </a:r>
            <a:r>
              <a:rPr lang="en-US" sz="1200" b="0" dirty="0" smtClean="0">
                <a:solidFill>
                  <a:srgbClr val="00338D"/>
                </a:solidFill>
                <a:latin typeface="+mn-lt"/>
              </a:rPr>
              <a:t>through NPP OERAIS (unstructured information search)</a:t>
            </a:r>
            <a:endParaRPr lang="en-US" sz="1200" b="0" dirty="0">
              <a:solidFill>
                <a:srgbClr val="00338D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1517650"/>
            <a:ext cx="5299075" cy="32983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600"/>
              </a:spcAft>
              <a:buClr>
                <a:srgbClr val="003274"/>
              </a:buClr>
              <a:defRPr/>
            </a:pPr>
            <a:r>
              <a:rPr lang="en-US" sz="1400" b="1" dirty="0">
                <a:solidFill>
                  <a:srgbClr val="00338D"/>
                </a:solidFill>
                <a:latin typeface="+mn-lt"/>
              </a:rPr>
              <a:t>Management and technical documentation archives: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200" dirty="0">
                <a:solidFill>
                  <a:srgbClr val="00338D"/>
                </a:solidFill>
                <a:latin typeface="+mn-lt"/>
              </a:rPr>
              <a:t>Technical documentation formation and updating in TDACS archives (creation, adjustment, cancellation)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200" dirty="0">
                <a:solidFill>
                  <a:srgbClr val="00338D"/>
                </a:solidFill>
                <a:latin typeface="+mn-lt"/>
              </a:rPr>
              <a:t>Archives creation for the Concern CO documentation:</a:t>
            </a:r>
          </a:p>
          <a:p>
            <a:pPr marL="628650" lvl="1" indent="-171450" eaLnBrk="0" fontAlgn="auto" hangingPunct="0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200" dirty="0">
                <a:solidFill>
                  <a:srgbClr val="00338D"/>
                </a:solidFill>
                <a:latin typeface="+mn-lt"/>
              </a:rPr>
              <a:t>CO regulatory and methodical documentation</a:t>
            </a:r>
          </a:p>
          <a:p>
            <a:pPr marL="628650" lvl="1" indent="-171450" eaLnBrk="0" fontAlgn="auto" hangingPunct="0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200" dirty="0">
                <a:solidFill>
                  <a:srgbClr val="00338D"/>
                </a:solidFill>
                <a:latin typeface="+mn-lt"/>
              </a:rPr>
              <a:t>CBCPI project documentation</a:t>
            </a:r>
          </a:p>
          <a:p>
            <a:pPr marL="628650" lvl="1" indent="-171450" eaLnBrk="0" fontAlgn="auto" hangingPunct="0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200" dirty="0">
                <a:solidFill>
                  <a:srgbClr val="00338D"/>
                </a:solidFill>
                <a:latin typeface="+mn-lt"/>
              </a:rPr>
              <a:t>CBCPI report documentation based on the Concern’s contracts</a:t>
            </a:r>
          </a:p>
          <a:p>
            <a:pPr marL="628650" lvl="1" indent="-171450" eaLnBrk="0" fontAlgn="auto" hangingPunct="0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200" dirty="0">
                <a:solidFill>
                  <a:srgbClr val="00338D"/>
                </a:solidFill>
                <a:latin typeface="+mn-lt"/>
              </a:rPr>
              <a:t>CO learning and teaching documentation</a:t>
            </a:r>
          </a:p>
          <a:p>
            <a:pPr marL="628650" lvl="1" indent="-171450" eaLnBrk="0" fontAlgn="auto" hangingPunct="0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200" dirty="0">
                <a:solidFill>
                  <a:srgbClr val="00338D"/>
                </a:solidFill>
                <a:latin typeface="+mn-lt"/>
              </a:rPr>
              <a:t>MRO documentation generated by ARSRINPP.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200" dirty="0">
                <a:solidFill>
                  <a:srgbClr val="00338D"/>
                </a:solidFill>
                <a:latin typeface="+mn-lt"/>
              </a:rPr>
              <a:t>Аrchives at Leningrad NPP, Balakovo NPP, </a:t>
            </a:r>
            <a:r>
              <a:rPr lang="en-US" sz="1200" dirty="0" err="1" smtClean="0">
                <a:solidFill>
                  <a:srgbClr val="00338D"/>
                </a:solidFill>
                <a:latin typeface="+mn-lt"/>
              </a:rPr>
              <a:t>Beloyarskaya</a:t>
            </a:r>
            <a:r>
              <a:rPr lang="en-US" sz="1200" dirty="0" smtClean="0">
                <a:solidFill>
                  <a:srgbClr val="00338D"/>
                </a:solidFill>
                <a:latin typeface="+mn-lt"/>
              </a:rPr>
              <a:t> </a:t>
            </a:r>
            <a:r>
              <a:rPr lang="en-US" sz="1200" dirty="0">
                <a:solidFill>
                  <a:srgbClr val="00338D"/>
                </a:solidFill>
                <a:latin typeface="+mn-lt"/>
              </a:rPr>
              <a:t>NPP</a:t>
            </a:r>
            <a:r>
              <a:rPr lang="en-US" sz="1200" dirty="0" smtClean="0">
                <a:solidFill>
                  <a:srgbClr val="00338D"/>
                </a:solidFill>
                <a:latin typeface="+mn-lt"/>
              </a:rPr>
              <a:t>, </a:t>
            </a:r>
            <a:r>
              <a:rPr lang="en-US" sz="1200" dirty="0" err="1" smtClean="0">
                <a:solidFill>
                  <a:srgbClr val="00338D"/>
                </a:solidFill>
                <a:latin typeface="+mn-lt"/>
              </a:rPr>
              <a:t>Kurskaya</a:t>
            </a:r>
            <a:r>
              <a:rPr lang="en-US" sz="1200" dirty="0" smtClean="0">
                <a:solidFill>
                  <a:srgbClr val="00338D"/>
                </a:solidFill>
                <a:latin typeface="+mn-lt"/>
              </a:rPr>
              <a:t> NPP, </a:t>
            </a:r>
            <a:r>
              <a:rPr lang="en-US" sz="1200" dirty="0">
                <a:solidFill>
                  <a:srgbClr val="00338D"/>
                </a:solidFill>
                <a:latin typeface="+mn-lt"/>
              </a:rPr>
              <a:t>Novovoronezh NPP:</a:t>
            </a:r>
          </a:p>
          <a:p>
            <a:pPr marL="628650" lvl="1" indent="-171450" eaLnBrk="0" fontAlgn="auto" hangingPunct="0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200" dirty="0">
                <a:solidFill>
                  <a:srgbClr val="00338D"/>
                </a:solidFill>
                <a:latin typeface="+mn-lt"/>
              </a:rPr>
              <a:t>operational documentation</a:t>
            </a:r>
          </a:p>
          <a:p>
            <a:pPr marL="628650" lvl="1" indent="-171450" eaLnBrk="0" fontAlgn="auto" hangingPunct="0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200" dirty="0">
                <a:solidFill>
                  <a:srgbClr val="00338D"/>
                </a:solidFill>
                <a:latin typeface="+mn-lt"/>
              </a:rPr>
              <a:t>project and detail documentation</a:t>
            </a:r>
          </a:p>
          <a:p>
            <a:pPr marL="628650" lvl="1" indent="-171450" eaLnBrk="0" fontAlgn="auto" hangingPunct="0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200" dirty="0">
                <a:solidFill>
                  <a:srgbClr val="00338D"/>
                </a:solidFill>
                <a:latin typeface="+mn-lt"/>
              </a:rPr>
              <a:t>normative and managerial technical documentation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75" y="1139825"/>
            <a:ext cx="5613400" cy="277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b="1" kern="0" dirty="0">
                <a:solidFill>
                  <a:srgbClr val="00338D"/>
                </a:solidFill>
                <a:latin typeface="+mn-lt"/>
              </a:rPr>
              <a:t>The current project status for TDACS creation and development </a:t>
            </a:r>
          </a:p>
        </p:txBody>
      </p:sp>
      <p:cxnSp>
        <p:nvCxnSpPr>
          <p:cNvPr id="28677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581025" y="1416050"/>
            <a:ext cx="5316538" cy="0"/>
          </a:xfrm>
          <a:prstGeom prst="line">
            <a:avLst/>
          </a:prstGeom>
          <a:noFill/>
          <a:ln w="6350" algn="ctr">
            <a:solidFill>
              <a:srgbClr val="00338D"/>
            </a:solidFill>
            <a:miter lim="800000"/>
            <a:headEnd/>
            <a:tailEnd/>
          </a:ln>
        </p:spPr>
      </p:cxnSp>
      <p:sp>
        <p:nvSpPr>
          <p:cNvPr id="8" name="Пятиугольник 7"/>
          <p:cNvSpPr/>
          <p:nvPr/>
        </p:nvSpPr>
        <p:spPr>
          <a:xfrm>
            <a:off x="592138" y="1204913"/>
            <a:ext cx="177800" cy="152400"/>
          </a:xfrm>
          <a:prstGeom prst="homePlate">
            <a:avLst/>
          </a:prstGeom>
          <a:solidFill>
            <a:srgbClr val="0033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9" name="TextBox 56"/>
          <p:cNvSpPr txBox="1">
            <a:spLocks noChangeArrowheads="1"/>
          </p:cNvSpPr>
          <p:nvPr/>
        </p:nvSpPr>
        <p:spPr bwMode="auto">
          <a:xfrm>
            <a:off x="7275513" y="1592263"/>
            <a:ext cx="41592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indent="-190500" eaLnBrk="0" hangingPunct="0">
              <a:spcAft>
                <a:spcPts val="600"/>
              </a:spcAft>
              <a:defRPr sz="1400"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indent="0" fontAlgn="auto">
              <a:spcBef>
                <a:spcPts val="0"/>
              </a:spcBef>
              <a:buClr>
                <a:srgbClr val="003274"/>
              </a:buClr>
              <a:defRPr/>
            </a:pPr>
            <a:r>
              <a:rPr lang="en-US" sz="1300" kern="0" dirty="0" smtClean="0">
                <a:solidFill>
                  <a:srgbClr val="00338D"/>
                </a:solidFill>
                <a:latin typeface="+mn-lt"/>
              </a:rPr>
              <a:t>Creation of functional modules for storage and management of PND, factory, executive, design, information and reference and management documentation</a:t>
            </a:r>
            <a:endParaRPr lang="en-US" sz="1300" kern="0" dirty="0">
              <a:solidFill>
                <a:srgbClr val="00338D"/>
              </a:solidFill>
              <a:latin typeface="+mn-lt"/>
            </a:endParaRPr>
          </a:p>
        </p:txBody>
      </p:sp>
      <p:sp>
        <p:nvSpPr>
          <p:cNvPr id="28680" name="TextBox 56"/>
          <p:cNvSpPr txBox="1">
            <a:spLocks noChangeArrowheads="1"/>
          </p:cNvSpPr>
          <p:nvPr/>
        </p:nvSpPr>
        <p:spPr bwMode="auto">
          <a:xfrm>
            <a:off x="7258050" y="4408488"/>
            <a:ext cx="41592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spcAft>
                <a:spcPts val="600"/>
              </a:spcAft>
              <a:buClr>
                <a:srgbClr val="003274"/>
              </a:buClr>
            </a:pPr>
            <a:r>
              <a:rPr lang="en-US" sz="1300" b="1" dirty="0">
                <a:solidFill>
                  <a:srgbClr val="00338D"/>
                </a:solidFill>
                <a:latin typeface="Circe"/>
              </a:rPr>
              <a:t>Information and analytical showcase creation for Concern technical documentation</a:t>
            </a:r>
          </a:p>
        </p:txBody>
      </p:sp>
      <p:sp>
        <p:nvSpPr>
          <p:cNvPr id="28681" name="TextBox 56"/>
          <p:cNvSpPr txBox="1">
            <a:spLocks noChangeArrowheads="1"/>
          </p:cNvSpPr>
          <p:nvPr/>
        </p:nvSpPr>
        <p:spPr bwMode="auto">
          <a:xfrm>
            <a:off x="7275513" y="3667125"/>
            <a:ext cx="41417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spcAft>
                <a:spcPts val="600"/>
              </a:spcAft>
              <a:buClr>
                <a:srgbClr val="003274"/>
              </a:buClr>
            </a:pPr>
            <a:r>
              <a:rPr lang="en-US" sz="1300" b="1" dirty="0">
                <a:solidFill>
                  <a:srgbClr val="00338D"/>
                </a:solidFill>
                <a:latin typeface="Circe"/>
              </a:rPr>
              <a:t>Function module creation for research and development documentation management</a:t>
            </a:r>
          </a:p>
        </p:txBody>
      </p:sp>
      <p:sp>
        <p:nvSpPr>
          <p:cNvPr id="28682" name="TextBox 56"/>
          <p:cNvSpPr txBox="1">
            <a:spLocks noChangeArrowheads="1"/>
          </p:cNvSpPr>
          <p:nvPr/>
        </p:nvSpPr>
        <p:spPr bwMode="auto">
          <a:xfrm>
            <a:off x="7275513" y="5126038"/>
            <a:ext cx="4159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spcAft>
                <a:spcPts val="600"/>
              </a:spcAft>
              <a:buClr>
                <a:srgbClr val="003274"/>
              </a:buClr>
            </a:pPr>
            <a:r>
              <a:rPr lang="en-US" sz="1300" b="1" dirty="0">
                <a:solidFill>
                  <a:srgbClr val="00338D"/>
                </a:solidFill>
                <a:latin typeface="Circe"/>
              </a:rPr>
              <a:t>TDACS integration with Concern IS (SAP ERP, MPO IS, SPAND, etc.), as well as with ASE and JSC “Atomtekhenergo” information systems</a:t>
            </a:r>
          </a:p>
        </p:txBody>
      </p:sp>
      <p:sp>
        <p:nvSpPr>
          <p:cNvPr id="28683" name="Freeform 5"/>
          <p:cNvSpPr>
            <a:spLocks noChangeAspect="1" noEditPoints="1"/>
          </p:cNvSpPr>
          <p:nvPr/>
        </p:nvSpPr>
        <p:spPr bwMode="auto">
          <a:xfrm>
            <a:off x="6494463" y="4483100"/>
            <a:ext cx="527050" cy="385763"/>
          </a:xfrm>
          <a:custGeom>
            <a:avLst/>
            <a:gdLst>
              <a:gd name="T0" fmla="*/ 348380 w 445"/>
              <a:gd name="T1" fmla="*/ 265825 h 401"/>
              <a:gd name="T2" fmla="*/ 348380 w 445"/>
              <a:gd name="T3" fmla="*/ 211889 h 401"/>
              <a:gd name="T4" fmla="*/ 181300 w 445"/>
              <a:gd name="T5" fmla="*/ 211889 h 401"/>
              <a:gd name="T6" fmla="*/ 181300 w 445"/>
              <a:gd name="T7" fmla="*/ 265825 h 401"/>
              <a:gd name="T8" fmla="*/ 181300 w 445"/>
              <a:gd name="T9" fmla="*/ 211889 h 401"/>
              <a:gd name="T10" fmla="*/ 432513 w 445"/>
              <a:gd name="T11" fmla="*/ 313018 h 401"/>
              <a:gd name="T12" fmla="*/ 432513 w 445"/>
              <a:gd name="T13" fmla="*/ 259083 h 401"/>
              <a:gd name="T14" fmla="*/ 505981 w 445"/>
              <a:gd name="T15" fmla="*/ 346728 h 401"/>
              <a:gd name="T16" fmla="*/ 391039 w 445"/>
              <a:gd name="T17" fmla="*/ 320723 h 401"/>
              <a:gd name="T18" fmla="*/ 359045 w 445"/>
              <a:gd name="T19" fmla="*/ 386216 h 401"/>
              <a:gd name="T20" fmla="*/ 505981 w 445"/>
              <a:gd name="T21" fmla="*/ 347691 h 401"/>
              <a:gd name="T22" fmla="*/ 231068 w 445"/>
              <a:gd name="T23" fmla="*/ 286050 h 401"/>
              <a:gd name="T24" fmla="*/ 297427 w 445"/>
              <a:gd name="T25" fmla="*/ 286050 h 401"/>
              <a:gd name="T26" fmla="*/ 231068 w 445"/>
              <a:gd name="T27" fmla="*/ 286050 h 401"/>
              <a:gd name="T28" fmla="*/ 305721 w 445"/>
              <a:gd name="T29" fmla="*/ 320723 h 401"/>
              <a:gd name="T30" fmla="*/ 191965 w 445"/>
              <a:gd name="T31" fmla="*/ 346728 h 401"/>
              <a:gd name="T32" fmla="*/ 337715 w 445"/>
              <a:gd name="T33" fmla="*/ 386216 h 401"/>
              <a:gd name="T34" fmla="*/ 337715 w 445"/>
              <a:gd name="T35" fmla="*/ 346728 h 401"/>
              <a:gd name="T36" fmla="*/ 97167 w 445"/>
              <a:gd name="T37" fmla="*/ 313018 h 401"/>
              <a:gd name="T38" fmla="*/ 97167 w 445"/>
              <a:gd name="T39" fmla="*/ 259083 h 401"/>
              <a:gd name="T40" fmla="*/ 169450 w 445"/>
              <a:gd name="T41" fmla="*/ 346728 h 401"/>
              <a:gd name="T42" fmla="*/ 55693 w 445"/>
              <a:gd name="T43" fmla="*/ 320723 h 401"/>
              <a:gd name="T44" fmla="*/ 22514 w 445"/>
              <a:gd name="T45" fmla="*/ 386216 h 401"/>
              <a:gd name="T46" fmla="*/ 169450 w 445"/>
              <a:gd name="T47" fmla="*/ 347691 h 401"/>
              <a:gd name="T48" fmla="*/ 513090 w 445"/>
              <a:gd name="T49" fmla="*/ 0 h 401"/>
              <a:gd name="T50" fmla="*/ 0 w 445"/>
              <a:gd name="T51" fmla="*/ 11558 h 401"/>
              <a:gd name="T52" fmla="*/ 14220 w 445"/>
              <a:gd name="T53" fmla="*/ 296645 h 401"/>
              <a:gd name="T54" fmla="*/ 54508 w 445"/>
              <a:gd name="T55" fmla="*/ 287013 h 401"/>
              <a:gd name="T56" fmla="*/ 11850 w 445"/>
              <a:gd name="T57" fmla="*/ 285087 h 401"/>
              <a:gd name="T58" fmla="*/ 14220 w 445"/>
              <a:gd name="T59" fmla="*/ 9631 h 401"/>
              <a:gd name="T60" fmla="*/ 515460 w 445"/>
              <a:gd name="T61" fmla="*/ 11558 h 401"/>
              <a:gd name="T62" fmla="*/ 513090 w 445"/>
              <a:gd name="T63" fmla="*/ 287013 h 401"/>
              <a:gd name="T64" fmla="*/ 472802 w 445"/>
              <a:gd name="T65" fmla="*/ 296645 h 401"/>
              <a:gd name="T66" fmla="*/ 527310 w 445"/>
              <a:gd name="T67" fmla="*/ 285087 h 401"/>
              <a:gd name="T68" fmla="*/ 513090 w 445"/>
              <a:gd name="T69" fmla="*/ 0 h 401"/>
              <a:gd name="T70" fmla="*/ 240548 w 445"/>
              <a:gd name="T71" fmla="*/ 313981 h 401"/>
              <a:gd name="T72" fmla="*/ 225144 w 445"/>
              <a:gd name="T73" fmla="*/ 274493 h 401"/>
              <a:gd name="T74" fmla="*/ 139826 w 445"/>
              <a:gd name="T75" fmla="*/ 273530 h 401"/>
              <a:gd name="T76" fmla="*/ 138641 w 445"/>
              <a:gd name="T77" fmla="*/ 286050 h 401"/>
              <a:gd name="T78" fmla="*/ 137456 w 445"/>
              <a:gd name="T79" fmla="*/ 313981 h 401"/>
              <a:gd name="T80" fmla="*/ 184855 w 445"/>
              <a:gd name="T81" fmla="*/ 339023 h 401"/>
              <a:gd name="T82" fmla="*/ 391039 w 445"/>
              <a:gd name="T83" fmla="*/ 313981 h 401"/>
              <a:gd name="T84" fmla="*/ 391039 w 445"/>
              <a:gd name="T85" fmla="*/ 286050 h 401"/>
              <a:gd name="T86" fmla="*/ 389854 w 445"/>
              <a:gd name="T87" fmla="*/ 273530 h 401"/>
              <a:gd name="T88" fmla="*/ 303351 w 445"/>
              <a:gd name="T89" fmla="*/ 273530 h 401"/>
              <a:gd name="T90" fmla="*/ 287947 w 445"/>
              <a:gd name="T91" fmla="*/ 313981 h 401"/>
              <a:gd name="T92" fmla="*/ 344825 w 445"/>
              <a:gd name="T93" fmla="*/ 339023 h 401"/>
              <a:gd name="T94" fmla="*/ 391039 w 445"/>
              <a:gd name="T95" fmla="*/ 313981 h 401"/>
              <a:gd name="T96" fmla="*/ 78208 w 445"/>
              <a:gd name="T97" fmla="*/ 186848 h 401"/>
              <a:gd name="T98" fmla="*/ 207369 w 445"/>
              <a:gd name="T99" fmla="*/ 106908 h 401"/>
              <a:gd name="T100" fmla="*/ 421848 w 445"/>
              <a:gd name="T101" fmla="*/ 73198 h 401"/>
              <a:gd name="T102" fmla="*/ 450287 w 445"/>
              <a:gd name="T103" fmla="*/ 41415 h 401"/>
              <a:gd name="T104" fmla="*/ 408813 w 445"/>
              <a:gd name="T105" fmla="*/ 60677 h 401"/>
              <a:gd name="T106" fmla="*/ 204999 w 445"/>
              <a:gd name="T107" fmla="*/ 85719 h 40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45"/>
              <a:gd name="T163" fmla="*/ 0 h 401"/>
              <a:gd name="T164" fmla="*/ 445 w 445"/>
              <a:gd name="T165" fmla="*/ 401 h 40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45" h="401">
                <a:moveTo>
                  <a:pt x="266" y="248"/>
                </a:moveTo>
                <a:cubicBezTo>
                  <a:pt x="266" y="263"/>
                  <a:pt x="279" y="276"/>
                  <a:pt x="294" y="276"/>
                </a:cubicBezTo>
                <a:cubicBezTo>
                  <a:pt x="310" y="276"/>
                  <a:pt x="322" y="263"/>
                  <a:pt x="322" y="248"/>
                </a:cubicBezTo>
                <a:cubicBezTo>
                  <a:pt x="322" y="233"/>
                  <a:pt x="310" y="220"/>
                  <a:pt x="294" y="220"/>
                </a:cubicBezTo>
                <a:cubicBezTo>
                  <a:pt x="279" y="220"/>
                  <a:pt x="266" y="233"/>
                  <a:pt x="266" y="248"/>
                </a:cubicBezTo>
                <a:close/>
                <a:moveTo>
                  <a:pt x="153" y="220"/>
                </a:moveTo>
                <a:cubicBezTo>
                  <a:pt x="137" y="220"/>
                  <a:pt x="125" y="233"/>
                  <a:pt x="125" y="248"/>
                </a:cubicBezTo>
                <a:cubicBezTo>
                  <a:pt x="125" y="263"/>
                  <a:pt x="137" y="276"/>
                  <a:pt x="153" y="276"/>
                </a:cubicBezTo>
                <a:cubicBezTo>
                  <a:pt x="168" y="276"/>
                  <a:pt x="181" y="263"/>
                  <a:pt x="181" y="248"/>
                </a:cubicBezTo>
                <a:cubicBezTo>
                  <a:pt x="181" y="233"/>
                  <a:pt x="168" y="220"/>
                  <a:pt x="153" y="220"/>
                </a:cubicBezTo>
                <a:close/>
                <a:moveTo>
                  <a:pt x="337" y="297"/>
                </a:moveTo>
                <a:cubicBezTo>
                  <a:pt x="337" y="312"/>
                  <a:pt x="350" y="325"/>
                  <a:pt x="365" y="325"/>
                </a:cubicBezTo>
                <a:cubicBezTo>
                  <a:pt x="381" y="325"/>
                  <a:pt x="393" y="312"/>
                  <a:pt x="393" y="297"/>
                </a:cubicBezTo>
                <a:cubicBezTo>
                  <a:pt x="393" y="281"/>
                  <a:pt x="381" y="269"/>
                  <a:pt x="365" y="269"/>
                </a:cubicBezTo>
                <a:cubicBezTo>
                  <a:pt x="350" y="269"/>
                  <a:pt x="337" y="281"/>
                  <a:pt x="337" y="297"/>
                </a:cubicBezTo>
                <a:close/>
                <a:moveTo>
                  <a:pt x="427" y="360"/>
                </a:moveTo>
                <a:cubicBezTo>
                  <a:pt x="427" y="345"/>
                  <a:pt x="415" y="333"/>
                  <a:pt x="400" y="333"/>
                </a:cubicBezTo>
                <a:cubicBezTo>
                  <a:pt x="400" y="333"/>
                  <a:pt x="331" y="333"/>
                  <a:pt x="330" y="333"/>
                </a:cubicBezTo>
                <a:cubicBezTo>
                  <a:pt x="316" y="333"/>
                  <a:pt x="303" y="345"/>
                  <a:pt x="303" y="360"/>
                </a:cubicBezTo>
                <a:cubicBezTo>
                  <a:pt x="303" y="360"/>
                  <a:pt x="303" y="380"/>
                  <a:pt x="303" y="401"/>
                </a:cubicBezTo>
                <a:cubicBezTo>
                  <a:pt x="427" y="401"/>
                  <a:pt x="427" y="401"/>
                  <a:pt x="427" y="401"/>
                </a:cubicBezTo>
                <a:cubicBezTo>
                  <a:pt x="427" y="380"/>
                  <a:pt x="427" y="361"/>
                  <a:pt x="427" y="361"/>
                </a:cubicBezTo>
                <a:cubicBezTo>
                  <a:pt x="427" y="361"/>
                  <a:pt x="427" y="361"/>
                  <a:pt x="427" y="360"/>
                </a:cubicBezTo>
                <a:close/>
                <a:moveTo>
                  <a:pt x="195" y="297"/>
                </a:moveTo>
                <a:cubicBezTo>
                  <a:pt x="195" y="312"/>
                  <a:pt x="208" y="325"/>
                  <a:pt x="223" y="325"/>
                </a:cubicBezTo>
                <a:cubicBezTo>
                  <a:pt x="239" y="325"/>
                  <a:pt x="251" y="312"/>
                  <a:pt x="251" y="297"/>
                </a:cubicBezTo>
                <a:cubicBezTo>
                  <a:pt x="251" y="281"/>
                  <a:pt x="239" y="269"/>
                  <a:pt x="223" y="269"/>
                </a:cubicBezTo>
                <a:cubicBezTo>
                  <a:pt x="208" y="269"/>
                  <a:pt x="195" y="281"/>
                  <a:pt x="195" y="297"/>
                </a:cubicBezTo>
                <a:close/>
                <a:moveTo>
                  <a:pt x="285" y="360"/>
                </a:moveTo>
                <a:cubicBezTo>
                  <a:pt x="285" y="345"/>
                  <a:pt x="273" y="333"/>
                  <a:pt x="258" y="333"/>
                </a:cubicBezTo>
                <a:cubicBezTo>
                  <a:pt x="258" y="333"/>
                  <a:pt x="189" y="333"/>
                  <a:pt x="189" y="333"/>
                </a:cubicBezTo>
                <a:cubicBezTo>
                  <a:pt x="174" y="333"/>
                  <a:pt x="162" y="345"/>
                  <a:pt x="162" y="360"/>
                </a:cubicBezTo>
                <a:cubicBezTo>
                  <a:pt x="162" y="360"/>
                  <a:pt x="161" y="380"/>
                  <a:pt x="161" y="401"/>
                </a:cubicBezTo>
                <a:cubicBezTo>
                  <a:pt x="285" y="401"/>
                  <a:pt x="285" y="401"/>
                  <a:pt x="285" y="401"/>
                </a:cubicBezTo>
                <a:cubicBezTo>
                  <a:pt x="285" y="380"/>
                  <a:pt x="285" y="361"/>
                  <a:pt x="285" y="361"/>
                </a:cubicBezTo>
                <a:cubicBezTo>
                  <a:pt x="285" y="361"/>
                  <a:pt x="285" y="361"/>
                  <a:pt x="285" y="360"/>
                </a:cubicBezTo>
                <a:close/>
                <a:moveTo>
                  <a:pt x="54" y="297"/>
                </a:moveTo>
                <a:cubicBezTo>
                  <a:pt x="54" y="312"/>
                  <a:pt x="66" y="325"/>
                  <a:pt x="82" y="325"/>
                </a:cubicBezTo>
                <a:cubicBezTo>
                  <a:pt x="97" y="325"/>
                  <a:pt x="110" y="312"/>
                  <a:pt x="110" y="297"/>
                </a:cubicBezTo>
                <a:cubicBezTo>
                  <a:pt x="110" y="281"/>
                  <a:pt x="97" y="269"/>
                  <a:pt x="82" y="269"/>
                </a:cubicBezTo>
                <a:cubicBezTo>
                  <a:pt x="66" y="269"/>
                  <a:pt x="54" y="281"/>
                  <a:pt x="54" y="297"/>
                </a:cubicBezTo>
                <a:close/>
                <a:moveTo>
                  <a:pt x="143" y="360"/>
                </a:moveTo>
                <a:cubicBezTo>
                  <a:pt x="143" y="345"/>
                  <a:pt x="131" y="333"/>
                  <a:pt x="116" y="333"/>
                </a:cubicBezTo>
                <a:cubicBezTo>
                  <a:pt x="116" y="333"/>
                  <a:pt x="47" y="333"/>
                  <a:pt x="47" y="333"/>
                </a:cubicBezTo>
                <a:cubicBezTo>
                  <a:pt x="32" y="333"/>
                  <a:pt x="20" y="345"/>
                  <a:pt x="20" y="360"/>
                </a:cubicBezTo>
                <a:cubicBezTo>
                  <a:pt x="20" y="360"/>
                  <a:pt x="20" y="380"/>
                  <a:pt x="19" y="401"/>
                </a:cubicBezTo>
                <a:cubicBezTo>
                  <a:pt x="144" y="401"/>
                  <a:pt x="144" y="401"/>
                  <a:pt x="144" y="401"/>
                </a:cubicBezTo>
                <a:cubicBezTo>
                  <a:pt x="144" y="380"/>
                  <a:pt x="143" y="361"/>
                  <a:pt x="143" y="361"/>
                </a:cubicBezTo>
                <a:cubicBezTo>
                  <a:pt x="143" y="361"/>
                  <a:pt x="143" y="361"/>
                  <a:pt x="143" y="360"/>
                </a:cubicBezTo>
                <a:close/>
                <a:moveTo>
                  <a:pt x="433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303"/>
                  <a:pt x="6" y="308"/>
                  <a:pt x="12" y="308"/>
                </a:cubicBezTo>
                <a:cubicBezTo>
                  <a:pt x="48" y="308"/>
                  <a:pt x="48" y="308"/>
                  <a:pt x="48" y="308"/>
                </a:cubicBezTo>
                <a:cubicBezTo>
                  <a:pt x="47" y="305"/>
                  <a:pt x="47" y="302"/>
                  <a:pt x="46" y="298"/>
                </a:cubicBezTo>
                <a:cubicBezTo>
                  <a:pt x="12" y="298"/>
                  <a:pt x="12" y="298"/>
                  <a:pt x="12" y="298"/>
                </a:cubicBezTo>
                <a:cubicBezTo>
                  <a:pt x="11" y="298"/>
                  <a:pt x="10" y="297"/>
                  <a:pt x="10" y="296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1"/>
                  <a:pt x="11" y="10"/>
                  <a:pt x="1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5" y="11"/>
                  <a:pt x="435" y="12"/>
                </a:cubicBezTo>
                <a:cubicBezTo>
                  <a:pt x="435" y="296"/>
                  <a:pt x="435" y="296"/>
                  <a:pt x="435" y="296"/>
                </a:cubicBezTo>
                <a:cubicBezTo>
                  <a:pt x="435" y="297"/>
                  <a:pt x="434" y="298"/>
                  <a:pt x="433" y="298"/>
                </a:cubicBezTo>
                <a:cubicBezTo>
                  <a:pt x="400" y="298"/>
                  <a:pt x="400" y="298"/>
                  <a:pt x="400" y="298"/>
                </a:cubicBezTo>
                <a:cubicBezTo>
                  <a:pt x="400" y="302"/>
                  <a:pt x="400" y="305"/>
                  <a:pt x="399" y="308"/>
                </a:cubicBezTo>
                <a:cubicBezTo>
                  <a:pt x="433" y="308"/>
                  <a:pt x="433" y="308"/>
                  <a:pt x="433" y="308"/>
                </a:cubicBezTo>
                <a:cubicBezTo>
                  <a:pt x="439" y="308"/>
                  <a:pt x="445" y="303"/>
                  <a:pt x="445" y="296"/>
                </a:cubicBezTo>
                <a:cubicBezTo>
                  <a:pt x="445" y="12"/>
                  <a:pt x="445" y="12"/>
                  <a:pt x="445" y="12"/>
                </a:cubicBezTo>
                <a:cubicBezTo>
                  <a:pt x="445" y="6"/>
                  <a:pt x="439" y="0"/>
                  <a:pt x="433" y="0"/>
                </a:cubicBezTo>
                <a:close/>
                <a:moveTo>
                  <a:pt x="189" y="326"/>
                </a:moveTo>
                <a:cubicBezTo>
                  <a:pt x="189" y="326"/>
                  <a:pt x="195" y="326"/>
                  <a:pt x="203" y="326"/>
                </a:cubicBezTo>
                <a:cubicBezTo>
                  <a:pt x="194" y="319"/>
                  <a:pt x="188" y="309"/>
                  <a:pt x="188" y="297"/>
                </a:cubicBezTo>
                <a:cubicBezTo>
                  <a:pt x="188" y="293"/>
                  <a:pt x="189" y="288"/>
                  <a:pt x="190" y="285"/>
                </a:cubicBezTo>
                <a:cubicBezTo>
                  <a:pt x="189" y="285"/>
                  <a:pt x="188" y="284"/>
                  <a:pt x="187" y="284"/>
                </a:cubicBezTo>
                <a:cubicBezTo>
                  <a:pt x="187" y="284"/>
                  <a:pt x="118" y="284"/>
                  <a:pt x="118" y="284"/>
                </a:cubicBezTo>
                <a:cubicBezTo>
                  <a:pt x="117" y="284"/>
                  <a:pt x="116" y="284"/>
                  <a:pt x="115" y="284"/>
                </a:cubicBezTo>
                <a:cubicBezTo>
                  <a:pt x="116" y="288"/>
                  <a:pt x="117" y="293"/>
                  <a:pt x="117" y="297"/>
                </a:cubicBezTo>
                <a:cubicBezTo>
                  <a:pt x="117" y="309"/>
                  <a:pt x="111" y="320"/>
                  <a:pt x="102" y="326"/>
                </a:cubicBezTo>
                <a:cubicBezTo>
                  <a:pt x="116" y="326"/>
                  <a:pt x="116" y="326"/>
                  <a:pt x="116" y="326"/>
                </a:cubicBezTo>
                <a:cubicBezTo>
                  <a:pt x="132" y="326"/>
                  <a:pt x="146" y="337"/>
                  <a:pt x="150" y="352"/>
                </a:cubicBezTo>
                <a:cubicBezTo>
                  <a:pt x="156" y="352"/>
                  <a:pt x="156" y="352"/>
                  <a:pt x="156" y="352"/>
                </a:cubicBezTo>
                <a:cubicBezTo>
                  <a:pt x="160" y="337"/>
                  <a:pt x="173" y="326"/>
                  <a:pt x="189" y="326"/>
                </a:cubicBezTo>
                <a:close/>
                <a:moveTo>
                  <a:pt x="330" y="326"/>
                </a:moveTo>
                <a:cubicBezTo>
                  <a:pt x="330" y="326"/>
                  <a:pt x="337" y="326"/>
                  <a:pt x="345" y="326"/>
                </a:cubicBezTo>
                <a:cubicBezTo>
                  <a:pt x="336" y="320"/>
                  <a:pt x="330" y="309"/>
                  <a:pt x="330" y="297"/>
                </a:cubicBezTo>
                <a:cubicBezTo>
                  <a:pt x="330" y="293"/>
                  <a:pt x="331" y="288"/>
                  <a:pt x="332" y="285"/>
                </a:cubicBezTo>
                <a:cubicBezTo>
                  <a:pt x="331" y="285"/>
                  <a:pt x="330" y="284"/>
                  <a:pt x="329" y="284"/>
                </a:cubicBezTo>
                <a:cubicBezTo>
                  <a:pt x="329" y="284"/>
                  <a:pt x="260" y="284"/>
                  <a:pt x="260" y="284"/>
                </a:cubicBezTo>
                <a:cubicBezTo>
                  <a:pt x="259" y="284"/>
                  <a:pt x="257" y="284"/>
                  <a:pt x="256" y="284"/>
                </a:cubicBezTo>
                <a:cubicBezTo>
                  <a:pt x="258" y="288"/>
                  <a:pt x="259" y="293"/>
                  <a:pt x="259" y="297"/>
                </a:cubicBezTo>
                <a:cubicBezTo>
                  <a:pt x="259" y="309"/>
                  <a:pt x="253" y="320"/>
                  <a:pt x="243" y="326"/>
                </a:cubicBezTo>
                <a:cubicBezTo>
                  <a:pt x="258" y="326"/>
                  <a:pt x="258" y="326"/>
                  <a:pt x="258" y="326"/>
                </a:cubicBezTo>
                <a:cubicBezTo>
                  <a:pt x="274" y="326"/>
                  <a:pt x="288" y="337"/>
                  <a:pt x="291" y="352"/>
                </a:cubicBezTo>
                <a:cubicBezTo>
                  <a:pt x="297" y="352"/>
                  <a:pt x="297" y="352"/>
                  <a:pt x="297" y="352"/>
                </a:cubicBezTo>
                <a:cubicBezTo>
                  <a:pt x="302" y="337"/>
                  <a:pt x="315" y="326"/>
                  <a:pt x="330" y="326"/>
                </a:cubicBezTo>
                <a:close/>
                <a:moveTo>
                  <a:pt x="173" y="89"/>
                </a:moveTo>
                <a:cubicBezTo>
                  <a:pt x="66" y="194"/>
                  <a:pt x="66" y="194"/>
                  <a:pt x="66" y="194"/>
                </a:cubicBezTo>
                <a:cubicBezTo>
                  <a:pt x="78" y="206"/>
                  <a:pt x="78" y="206"/>
                  <a:pt x="78" y="206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254" y="162"/>
                  <a:pt x="254" y="162"/>
                  <a:pt x="254" y="162"/>
                </a:cubicBezTo>
                <a:cubicBezTo>
                  <a:pt x="356" y="76"/>
                  <a:pt x="356" y="76"/>
                  <a:pt x="356" y="76"/>
                </a:cubicBezTo>
                <a:cubicBezTo>
                  <a:pt x="369" y="92"/>
                  <a:pt x="369" y="92"/>
                  <a:pt x="369" y="92"/>
                </a:cubicBezTo>
                <a:cubicBezTo>
                  <a:pt x="380" y="43"/>
                  <a:pt x="380" y="43"/>
                  <a:pt x="380" y="43"/>
                </a:cubicBezTo>
                <a:cubicBezTo>
                  <a:pt x="332" y="48"/>
                  <a:pt x="332" y="48"/>
                  <a:pt x="332" y="48"/>
                </a:cubicBezTo>
                <a:cubicBezTo>
                  <a:pt x="345" y="63"/>
                  <a:pt x="345" y="63"/>
                  <a:pt x="345" y="63"/>
                </a:cubicBezTo>
                <a:cubicBezTo>
                  <a:pt x="253" y="141"/>
                  <a:pt x="253" y="141"/>
                  <a:pt x="253" y="141"/>
                </a:cubicBezTo>
                <a:lnTo>
                  <a:pt x="173" y="89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14" name="Group 182"/>
          <p:cNvGrpSpPr>
            <a:grpSpLocks noChangeAspect="1"/>
          </p:cNvGrpSpPr>
          <p:nvPr/>
        </p:nvGrpSpPr>
        <p:grpSpPr>
          <a:xfrm>
            <a:off x="6533506" y="1680753"/>
            <a:ext cx="452880" cy="357248"/>
            <a:chOff x="1968302" y="2229446"/>
            <a:chExt cx="265708" cy="257968"/>
          </a:xfrm>
          <a:solidFill>
            <a:schemeClr val="tx2"/>
          </a:solidFill>
        </p:grpSpPr>
        <p:sp>
          <p:nvSpPr>
            <p:cNvPr id="15" name="Freeform 108"/>
            <p:cNvSpPr>
              <a:spLocks noEditPoints="1"/>
            </p:cNvSpPr>
            <p:nvPr/>
          </p:nvSpPr>
          <p:spPr bwMode="auto">
            <a:xfrm>
              <a:off x="1968302" y="2459038"/>
              <a:ext cx="265708" cy="24507"/>
            </a:xfrm>
            <a:custGeom>
              <a:avLst/>
              <a:gdLst>
                <a:gd name="T0" fmla="*/ 83 w 87"/>
                <a:gd name="T1" fmla="*/ 0 h 8"/>
                <a:gd name="T2" fmla="*/ 53 w 87"/>
                <a:gd name="T3" fmla="*/ 0 h 8"/>
                <a:gd name="T4" fmla="*/ 54 w 87"/>
                <a:gd name="T5" fmla="*/ 3 h 8"/>
                <a:gd name="T6" fmla="*/ 52 w 87"/>
                <a:gd name="T7" fmla="*/ 8 h 8"/>
                <a:gd name="T8" fmla="*/ 83 w 87"/>
                <a:gd name="T9" fmla="*/ 8 h 8"/>
                <a:gd name="T10" fmla="*/ 87 w 87"/>
                <a:gd name="T11" fmla="*/ 4 h 8"/>
                <a:gd name="T12" fmla="*/ 83 w 87"/>
                <a:gd name="T13" fmla="*/ 0 h 8"/>
                <a:gd name="T14" fmla="*/ 34 w 87"/>
                <a:gd name="T15" fmla="*/ 0 h 8"/>
                <a:gd name="T16" fmla="*/ 4 w 87"/>
                <a:gd name="T17" fmla="*/ 0 h 8"/>
                <a:gd name="T18" fmla="*/ 0 w 87"/>
                <a:gd name="T19" fmla="*/ 4 h 8"/>
                <a:gd name="T20" fmla="*/ 4 w 87"/>
                <a:gd name="T21" fmla="*/ 8 h 8"/>
                <a:gd name="T22" fmla="*/ 34 w 87"/>
                <a:gd name="T23" fmla="*/ 8 h 8"/>
                <a:gd name="T24" fmla="*/ 33 w 87"/>
                <a:gd name="T25" fmla="*/ 3 h 8"/>
                <a:gd name="T26" fmla="*/ 34 w 87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8">
                  <a:moveTo>
                    <a:pt x="8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4" y="5"/>
                    <a:pt x="53" y="6"/>
                    <a:pt x="52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8"/>
                    <a:pt x="87" y="6"/>
                    <a:pt x="87" y="4"/>
                  </a:cubicBezTo>
                  <a:cubicBezTo>
                    <a:pt x="87" y="2"/>
                    <a:pt x="85" y="0"/>
                    <a:pt x="83" y="0"/>
                  </a:cubicBezTo>
                  <a:close/>
                  <a:moveTo>
                    <a:pt x="3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6"/>
                    <a:pt x="33" y="5"/>
                    <a:pt x="33" y="3"/>
                  </a:cubicBezTo>
                  <a:cubicBezTo>
                    <a:pt x="33" y="2"/>
                    <a:pt x="33" y="1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09"/>
            <p:cNvSpPr>
              <a:spLocks/>
            </p:cNvSpPr>
            <p:nvPr/>
          </p:nvSpPr>
          <p:spPr bwMode="auto">
            <a:xfrm>
              <a:off x="2080519" y="2416473"/>
              <a:ext cx="37405" cy="70941"/>
            </a:xfrm>
            <a:custGeom>
              <a:avLst/>
              <a:gdLst>
                <a:gd name="T0" fmla="*/ 9 w 12"/>
                <a:gd name="T1" fmla="*/ 12 h 23"/>
                <a:gd name="T2" fmla="*/ 9 w 12"/>
                <a:gd name="T3" fmla="*/ 3 h 23"/>
                <a:gd name="T4" fmla="*/ 6 w 12"/>
                <a:gd name="T5" fmla="*/ 0 h 23"/>
                <a:gd name="T6" fmla="*/ 3 w 12"/>
                <a:gd name="T7" fmla="*/ 3 h 23"/>
                <a:gd name="T8" fmla="*/ 3 w 12"/>
                <a:gd name="T9" fmla="*/ 12 h 23"/>
                <a:gd name="T10" fmla="*/ 0 w 12"/>
                <a:gd name="T11" fmla="*/ 17 h 23"/>
                <a:gd name="T12" fmla="*/ 6 w 12"/>
                <a:gd name="T13" fmla="*/ 23 h 23"/>
                <a:gd name="T14" fmla="*/ 12 w 12"/>
                <a:gd name="T15" fmla="*/ 17 h 23"/>
                <a:gd name="T16" fmla="*/ 9 w 1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3">
                  <a:moveTo>
                    <a:pt x="9" y="12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3" y="1"/>
                    <a:pt x="3" y="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0" y="15"/>
                    <a:pt x="0" y="17"/>
                  </a:cubicBezTo>
                  <a:cubicBezTo>
                    <a:pt x="0" y="20"/>
                    <a:pt x="3" y="23"/>
                    <a:pt x="6" y="23"/>
                  </a:cubicBezTo>
                  <a:cubicBezTo>
                    <a:pt x="10" y="23"/>
                    <a:pt x="12" y="20"/>
                    <a:pt x="12" y="17"/>
                  </a:cubicBezTo>
                  <a:cubicBezTo>
                    <a:pt x="12" y="15"/>
                    <a:pt x="11" y="13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10"/>
            <p:cNvSpPr>
              <a:spLocks noEditPoints="1"/>
            </p:cNvSpPr>
            <p:nvPr/>
          </p:nvSpPr>
          <p:spPr bwMode="auto">
            <a:xfrm>
              <a:off x="1977331" y="2229446"/>
              <a:ext cx="241201" cy="61912"/>
            </a:xfrm>
            <a:custGeom>
              <a:avLst/>
              <a:gdLst>
                <a:gd name="T0" fmla="*/ 70 w 79"/>
                <a:gd name="T1" fmla="*/ 0 h 20"/>
                <a:gd name="T2" fmla="*/ 9 w 79"/>
                <a:gd name="T3" fmla="*/ 0 h 20"/>
                <a:gd name="T4" fmla="*/ 0 w 79"/>
                <a:gd name="T5" fmla="*/ 9 h 20"/>
                <a:gd name="T6" fmla="*/ 0 w 79"/>
                <a:gd name="T7" fmla="*/ 11 h 20"/>
                <a:gd name="T8" fmla="*/ 9 w 79"/>
                <a:gd name="T9" fmla="*/ 20 h 20"/>
                <a:gd name="T10" fmla="*/ 70 w 79"/>
                <a:gd name="T11" fmla="*/ 20 h 20"/>
                <a:gd name="T12" fmla="*/ 79 w 79"/>
                <a:gd name="T13" fmla="*/ 11 h 20"/>
                <a:gd name="T14" fmla="*/ 79 w 79"/>
                <a:gd name="T15" fmla="*/ 9 h 20"/>
                <a:gd name="T16" fmla="*/ 70 w 79"/>
                <a:gd name="T17" fmla="*/ 0 h 20"/>
                <a:gd name="T18" fmla="*/ 63 w 79"/>
                <a:gd name="T19" fmla="*/ 13 h 20"/>
                <a:gd name="T20" fmla="*/ 59 w 79"/>
                <a:gd name="T21" fmla="*/ 10 h 20"/>
                <a:gd name="T22" fmla="*/ 63 w 79"/>
                <a:gd name="T23" fmla="*/ 7 h 20"/>
                <a:gd name="T24" fmla="*/ 66 w 79"/>
                <a:gd name="T25" fmla="*/ 10 h 20"/>
                <a:gd name="T26" fmla="*/ 63 w 79"/>
                <a:gd name="T2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0">
                  <a:moveTo>
                    <a:pt x="7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79" y="16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5" y="0"/>
                    <a:pt x="70" y="0"/>
                  </a:cubicBezTo>
                  <a:close/>
                  <a:moveTo>
                    <a:pt x="63" y="13"/>
                  </a:moveTo>
                  <a:cubicBezTo>
                    <a:pt x="61" y="13"/>
                    <a:pt x="59" y="12"/>
                    <a:pt x="59" y="10"/>
                  </a:cubicBezTo>
                  <a:cubicBezTo>
                    <a:pt x="59" y="8"/>
                    <a:pt x="61" y="7"/>
                    <a:pt x="63" y="7"/>
                  </a:cubicBezTo>
                  <a:cubicBezTo>
                    <a:pt x="64" y="7"/>
                    <a:pt x="66" y="8"/>
                    <a:pt x="66" y="10"/>
                  </a:cubicBezTo>
                  <a:cubicBezTo>
                    <a:pt x="66" y="12"/>
                    <a:pt x="64" y="13"/>
                    <a:pt x="6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11"/>
            <p:cNvSpPr>
              <a:spLocks noEditPoints="1"/>
            </p:cNvSpPr>
            <p:nvPr/>
          </p:nvSpPr>
          <p:spPr bwMode="auto">
            <a:xfrm>
              <a:off x="1977331" y="2300387"/>
              <a:ext cx="241201" cy="60623"/>
            </a:xfrm>
            <a:custGeom>
              <a:avLst/>
              <a:gdLst>
                <a:gd name="T0" fmla="*/ 70 w 79"/>
                <a:gd name="T1" fmla="*/ 0 h 20"/>
                <a:gd name="T2" fmla="*/ 9 w 79"/>
                <a:gd name="T3" fmla="*/ 0 h 20"/>
                <a:gd name="T4" fmla="*/ 0 w 79"/>
                <a:gd name="T5" fmla="*/ 9 h 20"/>
                <a:gd name="T6" fmla="*/ 0 w 79"/>
                <a:gd name="T7" fmla="*/ 11 h 20"/>
                <a:gd name="T8" fmla="*/ 9 w 79"/>
                <a:gd name="T9" fmla="*/ 20 h 20"/>
                <a:gd name="T10" fmla="*/ 70 w 79"/>
                <a:gd name="T11" fmla="*/ 20 h 20"/>
                <a:gd name="T12" fmla="*/ 79 w 79"/>
                <a:gd name="T13" fmla="*/ 11 h 20"/>
                <a:gd name="T14" fmla="*/ 79 w 79"/>
                <a:gd name="T15" fmla="*/ 9 h 20"/>
                <a:gd name="T16" fmla="*/ 70 w 79"/>
                <a:gd name="T17" fmla="*/ 0 h 20"/>
                <a:gd name="T18" fmla="*/ 63 w 79"/>
                <a:gd name="T19" fmla="*/ 14 h 20"/>
                <a:gd name="T20" fmla="*/ 59 w 79"/>
                <a:gd name="T21" fmla="*/ 11 h 20"/>
                <a:gd name="T22" fmla="*/ 63 w 79"/>
                <a:gd name="T23" fmla="*/ 7 h 20"/>
                <a:gd name="T24" fmla="*/ 66 w 79"/>
                <a:gd name="T25" fmla="*/ 11 h 20"/>
                <a:gd name="T26" fmla="*/ 63 w 79"/>
                <a:gd name="T2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0">
                  <a:moveTo>
                    <a:pt x="7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79" y="16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5" y="0"/>
                    <a:pt x="70" y="0"/>
                  </a:cubicBezTo>
                  <a:close/>
                  <a:moveTo>
                    <a:pt x="63" y="14"/>
                  </a:moveTo>
                  <a:cubicBezTo>
                    <a:pt x="61" y="14"/>
                    <a:pt x="59" y="12"/>
                    <a:pt x="59" y="11"/>
                  </a:cubicBezTo>
                  <a:cubicBezTo>
                    <a:pt x="59" y="9"/>
                    <a:pt x="61" y="7"/>
                    <a:pt x="63" y="7"/>
                  </a:cubicBezTo>
                  <a:cubicBezTo>
                    <a:pt x="64" y="7"/>
                    <a:pt x="66" y="9"/>
                    <a:pt x="66" y="11"/>
                  </a:cubicBezTo>
                  <a:cubicBezTo>
                    <a:pt x="66" y="12"/>
                    <a:pt x="64" y="14"/>
                    <a:pt x="63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12"/>
            <p:cNvSpPr>
              <a:spLocks noEditPoints="1"/>
            </p:cNvSpPr>
            <p:nvPr/>
          </p:nvSpPr>
          <p:spPr bwMode="auto">
            <a:xfrm>
              <a:off x="1977331" y="2373908"/>
              <a:ext cx="241201" cy="58043"/>
            </a:xfrm>
            <a:custGeom>
              <a:avLst/>
              <a:gdLst>
                <a:gd name="T0" fmla="*/ 70 w 79"/>
                <a:gd name="T1" fmla="*/ 0 h 19"/>
                <a:gd name="T2" fmla="*/ 9 w 79"/>
                <a:gd name="T3" fmla="*/ 0 h 19"/>
                <a:gd name="T4" fmla="*/ 0 w 79"/>
                <a:gd name="T5" fmla="*/ 8 h 19"/>
                <a:gd name="T6" fmla="*/ 0 w 79"/>
                <a:gd name="T7" fmla="*/ 11 h 19"/>
                <a:gd name="T8" fmla="*/ 9 w 79"/>
                <a:gd name="T9" fmla="*/ 19 h 19"/>
                <a:gd name="T10" fmla="*/ 70 w 79"/>
                <a:gd name="T11" fmla="*/ 19 h 19"/>
                <a:gd name="T12" fmla="*/ 79 w 79"/>
                <a:gd name="T13" fmla="*/ 11 h 19"/>
                <a:gd name="T14" fmla="*/ 79 w 79"/>
                <a:gd name="T15" fmla="*/ 8 h 19"/>
                <a:gd name="T16" fmla="*/ 70 w 79"/>
                <a:gd name="T17" fmla="*/ 0 h 19"/>
                <a:gd name="T18" fmla="*/ 63 w 79"/>
                <a:gd name="T19" fmla="*/ 13 h 19"/>
                <a:gd name="T20" fmla="*/ 59 w 79"/>
                <a:gd name="T21" fmla="*/ 9 h 19"/>
                <a:gd name="T22" fmla="*/ 63 w 79"/>
                <a:gd name="T23" fmla="*/ 6 h 19"/>
                <a:gd name="T24" fmla="*/ 66 w 79"/>
                <a:gd name="T25" fmla="*/ 9 h 19"/>
                <a:gd name="T26" fmla="*/ 63 w 79"/>
                <a:gd name="T27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9">
                  <a:moveTo>
                    <a:pt x="7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5" y="19"/>
                    <a:pt x="79" y="15"/>
                    <a:pt x="79" y="11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4"/>
                    <a:pt x="75" y="0"/>
                    <a:pt x="70" y="0"/>
                  </a:cubicBezTo>
                  <a:close/>
                  <a:moveTo>
                    <a:pt x="63" y="13"/>
                  </a:moveTo>
                  <a:cubicBezTo>
                    <a:pt x="61" y="13"/>
                    <a:pt x="59" y="11"/>
                    <a:pt x="59" y="9"/>
                  </a:cubicBezTo>
                  <a:cubicBezTo>
                    <a:pt x="59" y="8"/>
                    <a:pt x="61" y="6"/>
                    <a:pt x="63" y="6"/>
                  </a:cubicBezTo>
                  <a:cubicBezTo>
                    <a:pt x="64" y="6"/>
                    <a:pt x="66" y="8"/>
                    <a:pt x="66" y="9"/>
                  </a:cubicBezTo>
                  <a:cubicBezTo>
                    <a:pt x="66" y="11"/>
                    <a:pt x="64" y="13"/>
                    <a:pt x="6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640513" y="1139825"/>
            <a:ext cx="5405437" cy="277813"/>
          </a:xfrm>
          <a:prstGeom prst="rect">
            <a:avLst/>
          </a:prstGeom>
          <a:solidFill>
            <a:srgbClr val="FE98EB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338D"/>
                </a:solidFill>
                <a:latin typeface="+mn-lt"/>
              </a:rPr>
              <a:t>2. TDACS development in 2017-2018.</a:t>
            </a:r>
          </a:p>
        </p:txBody>
      </p:sp>
      <p:cxnSp>
        <p:nvCxnSpPr>
          <p:cNvPr id="28686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6507163" y="1416050"/>
            <a:ext cx="5316537" cy="0"/>
          </a:xfrm>
          <a:prstGeom prst="line">
            <a:avLst/>
          </a:prstGeom>
          <a:noFill/>
          <a:ln w="6350" algn="ctr">
            <a:solidFill>
              <a:srgbClr val="00338D"/>
            </a:solidFill>
            <a:miter lim="800000"/>
            <a:headEnd/>
            <a:tailEnd/>
          </a:ln>
        </p:spPr>
      </p:cxnSp>
      <p:sp>
        <p:nvSpPr>
          <p:cNvPr id="22" name="Пятиугольник 21"/>
          <p:cNvSpPr/>
          <p:nvPr/>
        </p:nvSpPr>
        <p:spPr>
          <a:xfrm>
            <a:off x="6518275" y="1204913"/>
            <a:ext cx="177800" cy="152400"/>
          </a:xfrm>
          <a:prstGeom prst="homePlate">
            <a:avLst/>
          </a:prstGeom>
          <a:solidFill>
            <a:srgbClr val="0033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28688" name="TextBox 56"/>
          <p:cNvSpPr txBox="1">
            <a:spLocks noChangeArrowheads="1"/>
          </p:cNvSpPr>
          <p:nvPr/>
        </p:nvSpPr>
        <p:spPr bwMode="auto">
          <a:xfrm>
            <a:off x="7259638" y="2886075"/>
            <a:ext cx="41703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spcAft>
                <a:spcPts val="600"/>
              </a:spcAft>
              <a:buClr>
                <a:srgbClr val="003274"/>
              </a:buClr>
            </a:pPr>
            <a:r>
              <a:rPr lang="en-US" sz="1300" b="1" dirty="0">
                <a:solidFill>
                  <a:srgbClr val="00338D"/>
                </a:solidFill>
                <a:latin typeface="Circe"/>
              </a:rPr>
              <a:t>Archive creation for management documentation, and financial and accounting reporting documentation related to the contracts </a:t>
            </a:r>
          </a:p>
        </p:txBody>
      </p:sp>
      <p:pic>
        <p:nvPicPr>
          <p:cNvPr id="286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" y="1604963"/>
            <a:ext cx="628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25" y="5203825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683125"/>
            <a:ext cx="6953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182"/>
          <p:cNvGrpSpPr>
            <a:grpSpLocks noChangeAspect="1"/>
          </p:cNvGrpSpPr>
          <p:nvPr/>
        </p:nvGrpSpPr>
        <p:grpSpPr>
          <a:xfrm>
            <a:off x="6473545" y="2879966"/>
            <a:ext cx="452880" cy="357248"/>
            <a:chOff x="1968302" y="2229446"/>
            <a:chExt cx="265708" cy="257968"/>
          </a:xfrm>
          <a:solidFill>
            <a:schemeClr val="tx2"/>
          </a:solidFill>
        </p:grpSpPr>
        <p:sp>
          <p:nvSpPr>
            <p:cNvPr id="28" name="Freeform 108"/>
            <p:cNvSpPr>
              <a:spLocks noEditPoints="1"/>
            </p:cNvSpPr>
            <p:nvPr/>
          </p:nvSpPr>
          <p:spPr bwMode="auto">
            <a:xfrm>
              <a:off x="1968302" y="2459038"/>
              <a:ext cx="265708" cy="24507"/>
            </a:xfrm>
            <a:custGeom>
              <a:avLst/>
              <a:gdLst>
                <a:gd name="T0" fmla="*/ 83 w 87"/>
                <a:gd name="T1" fmla="*/ 0 h 8"/>
                <a:gd name="T2" fmla="*/ 53 w 87"/>
                <a:gd name="T3" fmla="*/ 0 h 8"/>
                <a:gd name="T4" fmla="*/ 54 w 87"/>
                <a:gd name="T5" fmla="*/ 3 h 8"/>
                <a:gd name="T6" fmla="*/ 52 w 87"/>
                <a:gd name="T7" fmla="*/ 8 h 8"/>
                <a:gd name="T8" fmla="*/ 83 w 87"/>
                <a:gd name="T9" fmla="*/ 8 h 8"/>
                <a:gd name="T10" fmla="*/ 87 w 87"/>
                <a:gd name="T11" fmla="*/ 4 h 8"/>
                <a:gd name="T12" fmla="*/ 83 w 87"/>
                <a:gd name="T13" fmla="*/ 0 h 8"/>
                <a:gd name="T14" fmla="*/ 34 w 87"/>
                <a:gd name="T15" fmla="*/ 0 h 8"/>
                <a:gd name="T16" fmla="*/ 4 w 87"/>
                <a:gd name="T17" fmla="*/ 0 h 8"/>
                <a:gd name="T18" fmla="*/ 0 w 87"/>
                <a:gd name="T19" fmla="*/ 4 h 8"/>
                <a:gd name="T20" fmla="*/ 4 w 87"/>
                <a:gd name="T21" fmla="*/ 8 h 8"/>
                <a:gd name="T22" fmla="*/ 34 w 87"/>
                <a:gd name="T23" fmla="*/ 8 h 8"/>
                <a:gd name="T24" fmla="*/ 33 w 87"/>
                <a:gd name="T25" fmla="*/ 3 h 8"/>
                <a:gd name="T26" fmla="*/ 34 w 87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8">
                  <a:moveTo>
                    <a:pt x="8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4" y="5"/>
                    <a:pt x="53" y="6"/>
                    <a:pt x="52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8"/>
                    <a:pt x="87" y="6"/>
                    <a:pt x="87" y="4"/>
                  </a:cubicBezTo>
                  <a:cubicBezTo>
                    <a:pt x="87" y="2"/>
                    <a:pt x="85" y="0"/>
                    <a:pt x="83" y="0"/>
                  </a:cubicBezTo>
                  <a:close/>
                  <a:moveTo>
                    <a:pt x="3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6"/>
                    <a:pt x="33" y="5"/>
                    <a:pt x="33" y="3"/>
                  </a:cubicBezTo>
                  <a:cubicBezTo>
                    <a:pt x="33" y="2"/>
                    <a:pt x="33" y="1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09"/>
            <p:cNvSpPr>
              <a:spLocks/>
            </p:cNvSpPr>
            <p:nvPr/>
          </p:nvSpPr>
          <p:spPr bwMode="auto">
            <a:xfrm>
              <a:off x="2080519" y="2416473"/>
              <a:ext cx="37405" cy="70941"/>
            </a:xfrm>
            <a:custGeom>
              <a:avLst/>
              <a:gdLst>
                <a:gd name="T0" fmla="*/ 9 w 12"/>
                <a:gd name="T1" fmla="*/ 12 h 23"/>
                <a:gd name="T2" fmla="*/ 9 w 12"/>
                <a:gd name="T3" fmla="*/ 3 h 23"/>
                <a:gd name="T4" fmla="*/ 6 w 12"/>
                <a:gd name="T5" fmla="*/ 0 h 23"/>
                <a:gd name="T6" fmla="*/ 3 w 12"/>
                <a:gd name="T7" fmla="*/ 3 h 23"/>
                <a:gd name="T8" fmla="*/ 3 w 12"/>
                <a:gd name="T9" fmla="*/ 12 h 23"/>
                <a:gd name="T10" fmla="*/ 0 w 12"/>
                <a:gd name="T11" fmla="*/ 17 h 23"/>
                <a:gd name="T12" fmla="*/ 6 w 12"/>
                <a:gd name="T13" fmla="*/ 23 h 23"/>
                <a:gd name="T14" fmla="*/ 12 w 12"/>
                <a:gd name="T15" fmla="*/ 17 h 23"/>
                <a:gd name="T16" fmla="*/ 9 w 1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3">
                  <a:moveTo>
                    <a:pt x="9" y="12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3" y="1"/>
                    <a:pt x="3" y="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0" y="15"/>
                    <a:pt x="0" y="17"/>
                  </a:cubicBezTo>
                  <a:cubicBezTo>
                    <a:pt x="0" y="20"/>
                    <a:pt x="3" y="23"/>
                    <a:pt x="6" y="23"/>
                  </a:cubicBezTo>
                  <a:cubicBezTo>
                    <a:pt x="10" y="23"/>
                    <a:pt x="12" y="20"/>
                    <a:pt x="12" y="17"/>
                  </a:cubicBezTo>
                  <a:cubicBezTo>
                    <a:pt x="12" y="15"/>
                    <a:pt x="11" y="13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10"/>
            <p:cNvSpPr>
              <a:spLocks noEditPoints="1"/>
            </p:cNvSpPr>
            <p:nvPr/>
          </p:nvSpPr>
          <p:spPr bwMode="auto">
            <a:xfrm>
              <a:off x="1977331" y="2229446"/>
              <a:ext cx="241201" cy="61912"/>
            </a:xfrm>
            <a:custGeom>
              <a:avLst/>
              <a:gdLst>
                <a:gd name="T0" fmla="*/ 70 w 79"/>
                <a:gd name="T1" fmla="*/ 0 h 20"/>
                <a:gd name="T2" fmla="*/ 9 w 79"/>
                <a:gd name="T3" fmla="*/ 0 h 20"/>
                <a:gd name="T4" fmla="*/ 0 w 79"/>
                <a:gd name="T5" fmla="*/ 9 h 20"/>
                <a:gd name="T6" fmla="*/ 0 w 79"/>
                <a:gd name="T7" fmla="*/ 11 h 20"/>
                <a:gd name="T8" fmla="*/ 9 w 79"/>
                <a:gd name="T9" fmla="*/ 20 h 20"/>
                <a:gd name="T10" fmla="*/ 70 w 79"/>
                <a:gd name="T11" fmla="*/ 20 h 20"/>
                <a:gd name="T12" fmla="*/ 79 w 79"/>
                <a:gd name="T13" fmla="*/ 11 h 20"/>
                <a:gd name="T14" fmla="*/ 79 w 79"/>
                <a:gd name="T15" fmla="*/ 9 h 20"/>
                <a:gd name="T16" fmla="*/ 70 w 79"/>
                <a:gd name="T17" fmla="*/ 0 h 20"/>
                <a:gd name="T18" fmla="*/ 63 w 79"/>
                <a:gd name="T19" fmla="*/ 13 h 20"/>
                <a:gd name="T20" fmla="*/ 59 w 79"/>
                <a:gd name="T21" fmla="*/ 10 h 20"/>
                <a:gd name="T22" fmla="*/ 63 w 79"/>
                <a:gd name="T23" fmla="*/ 7 h 20"/>
                <a:gd name="T24" fmla="*/ 66 w 79"/>
                <a:gd name="T25" fmla="*/ 10 h 20"/>
                <a:gd name="T26" fmla="*/ 63 w 79"/>
                <a:gd name="T2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0">
                  <a:moveTo>
                    <a:pt x="7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79" y="16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5" y="0"/>
                    <a:pt x="70" y="0"/>
                  </a:cubicBezTo>
                  <a:close/>
                  <a:moveTo>
                    <a:pt x="63" y="13"/>
                  </a:moveTo>
                  <a:cubicBezTo>
                    <a:pt x="61" y="13"/>
                    <a:pt x="59" y="12"/>
                    <a:pt x="59" y="10"/>
                  </a:cubicBezTo>
                  <a:cubicBezTo>
                    <a:pt x="59" y="8"/>
                    <a:pt x="61" y="7"/>
                    <a:pt x="63" y="7"/>
                  </a:cubicBezTo>
                  <a:cubicBezTo>
                    <a:pt x="64" y="7"/>
                    <a:pt x="66" y="8"/>
                    <a:pt x="66" y="10"/>
                  </a:cubicBezTo>
                  <a:cubicBezTo>
                    <a:pt x="66" y="12"/>
                    <a:pt x="64" y="13"/>
                    <a:pt x="6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11"/>
            <p:cNvSpPr>
              <a:spLocks noEditPoints="1"/>
            </p:cNvSpPr>
            <p:nvPr/>
          </p:nvSpPr>
          <p:spPr bwMode="auto">
            <a:xfrm>
              <a:off x="1977331" y="2300387"/>
              <a:ext cx="241201" cy="60623"/>
            </a:xfrm>
            <a:custGeom>
              <a:avLst/>
              <a:gdLst>
                <a:gd name="T0" fmla="*/ 70 w 79"/>
                <a:gd name="T1" fmla="*/ 0 h 20"/>
                <a:gd name="T2" fmla="*/ 9 w 79"/>
                <a:gd name="T3" fmla="*/ 0 h 20"/>
                <a:gd name="T4" fmla="*/ 0 w 79"/>
                <a:gd name="T5" fmla="*/ 9 h 20"/>
                <a:gd name="T6" fmla="*/ 0 w 79"/>
                <a:gd name="T7" fmla="*/ 11 h 20"/>
                <a:gd name="T8" fmla="*/ 9 w 79"/>
                <a:gd name="T9" fmla="*/ 20 h 20"/>
                <a:gd name="T10" fmla="*/ 70 w 79"/>
                <a:gd name="T11" fmla="*/ 20 h 20"/>
                <a:gd name="T12" fmla="*/ 79 w 79"/>
                <a:gd name="T13" fmla="*/ 11 h 20"/>
                <a:gd name="T14" fmla="*/ 79 w 79"/>
                <a:gd name="T15" fmla="*/ 9 h 20"/>
                <a:gd name="T16" fmla="*/ 70 w 79"/>
                <a:gd name="T17" fmla="*/ 0 h 20"/>
                <a:gd name="T18" fmla="*/ 63 w 79"/>
                <a:gd name="T19" fmla="*/ 14 h 20"/>
                <a:gd name="T20" fmla="*/ 59 w 79"/>
                <a:gd name="T21" fmla="*/ 11 h 20"/>
                <a:gd name="T22" fmla="*/ 63 w 79"/>
                <a:gd name="T23" fmla="*/ 7 h 20"/>
                <a:gd name="T24" fmla="*/ 66 w 79"/>
                <a:gd name="T25" fmla="*/ 11 h 20"/>
                <a:gd name="T26" fmla="*/ 63 w 79"/>
                <a:gd name="T2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0">
                  <a:moveTo>
                    <a:pt x="7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79" y="16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5" y="0"/>
                    <a:pt x="70" y="0"/>
                  </a:cubicBezTo>
                  <a:close/>
                  <a:moveTo>
                    <a:pt x="63" y="14"/>
                  </a:moveTo>
                  <a:cubicBezTo>
                    <a:pt x="61" y="14"/>
                    <a:pt x="59" y="12"/>
                    <a:pt x="59" y="11"/>
                  </a:cubicBezTo>
                  <a:cubicBezTo>
                    <a:pt x="59" y="9"/>
                    <a:pt x="61" y="7"/>
                    <a:pt x="63" y="7"/>
                  </a:cubicBezTo>
                  <a:cubicBezTo>
                    <a:pt x="64" y="7"/>
                    <a:pt x="66" y="9"/>
                    <a:pt x="66" y="11"/>
                  </a:cubicBezTo>
                  <a:cubicBezTo>
                    <a:pt x="66" y="12"/>
                    <a:pt x="64" y="14"/>
                    <a:pt x="63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12"/>
            <p:cNvSpPr>
              <a:spLocks noEditPoints="1"/>
            </p:cNvSpPr>
            <p:nvPr/>
          </p:nvSpPr>
          <p:spPr bwMode="auto">
            <a:xfrm>
              <a:off x="1977331" y="2373908"/>
              <a:ext cx="241201" cy="58043"/>
            </a:xfrm>
            <a:custGeom>
              <a:avLst/>
              <a:gdLst>
                <a:gd name="T0" fmla="*/ 70 w 79"/>
                <a:gd name="T1" fmla="*/ 0 h 19"/>
                <a:gd name="T2" fmla="*/ 9 w 79"/>
                <a:gd name="T3" fmla="*/ 0 h 19"/>
                <a:gd name="T4" fmla="*/ 0 w 79"/>
                <a:gd name="T5" fmla="*/ 8 h 19"/>
                <a:gd name="T6" fmla="*/ 0 w 79"/>
                <a:gd name="T7" fmla="*/ 11 h 19"/>
                <a:gd name="T8" fmla="*/ 9 w 79"/>
                <a:gd name="T9" fmla="*/ 19 h 19"/>
                <a:gd name="T10" fmla="*/ 70 w 79"/>
                <a:gd name="T11" fmla="*/ 19 h 19"/>
                <a:gd name="T12" fmla="*/ 79 w 79"/>
                <a:gd name="T13" fmla="*/ 11 h 19"/>
                <a:gd name="T14" fmla="*/ 79 w 79"/>
                <a:gd name="T15" fmla="*/ 8 h 19"/>
                <a:gd name="T16" fmla="*/ 70 w 79"/>
                <a:gd name="T17" fmla="*/ 0 h 19"/>
                <a:gd name="T18" fmla="*/ 63 w 79"/>
                <a:gd name="T19" fmla="*/ 13 h 19"/>
                <a:gd name="T20" fmla="*/ 59 w 79"/>
                <a:gd name="T21" fmla="*/ 9 h 19"/>
                <a:gd name="T22" fmla="*/ 63 w 79"/>
                <a:gd name="T23" fmla="*/ 6 h 19"/>
                <a:gd name="T24" fmla="*/ 66 w 79"/>
                <a:gd name="T25" fmla="*/ 9 h 19"/>
                <a:gd name="T26" fmla="*/ 63 w 79"/>
                <a:gd name="T27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9">
                  <a:moveTo>
                    <a:pt x="7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5" y="19"/>
                    <a:pt x="79" y="15"/>
                    <a:pt x="79" y="11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4"/>
                    <a:pt x="75" y="0"/>
                    <a:pt x="70" y="0"/>
                  </a:cubicBezTo>
                  <a:close/>
                  <a:moveTo>
                    <a:pt x="63" y="13"/>
                  </a:moveTo>
                  <a:cubicBezTo>
                    <a:pt x="61" y="13"/>
                    <a:pt x="59" y="11"/>
                    <a:pt x="59" y="9"/>
                  </a:cubicBezTo>
                  <a:cubicBezTo>
                    <a:pt x="59" y="8"/>
                    <a:pt x="61" y="6"/>
                    <a:pt x="63" y="6"/>
                  </a:cubicBezTo>
                  <a:cubicBezTo>
                    <a:pt x="64" y="6"/>
                    <a:pt x="66" y="8"/>
                    <a:pt x="66" y="9"/>
                  </a:cubicBezTo>
                  <a:cubicBezTo>
                    <a:pt x="66" y="11"/>
                    <a:pt x="64" y="13"/>
                    <a:pt x="6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182"/>
          <p:cNvGrpSpPr>
            <a:grpSpLocks noChangeAspect="1"/>
          </p:cNvGrpSpPr>
          <p:nvPr/>
        </p:nvGrpSpPr>
        <p:grpSpPr>
          <a:xfrm>
            <a:off x="6488535" y="3689435"/>
            <a:ext cx="452880" cy="357248"/>
            <a:chOff x="1968302" y="2229446"/>
            <a:chExt cx="265708" cy="257968"/>
          </a:xfrm>
          <a:solidFill>
            <a:schemeClr val="tx2"/>
          </a:solidFill>
        </p:grpSpPr>
        <p:sp>
          <p:nvSpPr>
            <p:cNvPr id="34" name="Freeform 108"/>
            <p:cNvSpPr>
              <a:spLocks noEditPoints="1"/>
            </p:cNvSpPr>
            <p:nvPr/>
          </p:nvSpPr>
          <p:spPr bwMode="auto">
            <a:xfrm>
              <a:off x="1968302" y="2459038"/>
              <a:ext cx="265708" cy="24507"/>
            </a:xfrm>
            <a:custGeom>
              <a:avLst/>
              <a:gdLst>
                <a:gd name="T0" fmla="*/ 83 w 87"/>
                <a:gd name="T1" fmla="*/ 0 h 8"/>
                <a:gd name="T2" fmla="*/ 53 w 87"/>
                <a:gd name="T3" fmla="*/ 0 h 8"/>
                <a:gd name="T4" fmla="*/ 54 w 87"/>
                <a:gd name="T5" fmla="*/ 3 h 8"/>
                <a:gd name="T6" fmla="*/ 52 w 87"/>
                <a:gd name="T7" fmla="*/ 8 h 8"/>
                <a:gd name="T8" fmla="*/ 83 w 87"/>
                <a:gd name="T9" fmla="*/ 8 h 8"/>
                <a:gd name="T10" fmla="*/ 87 w 87"/>
                <a:gd name="T11" fmla="*/ 4 h 8"/>
                <a:gd name="T12" fmla="*/ 83 w 87"/>
                <a:gd name="T13" fmla="*/ 0 h 8"/>
                <a:gd name="T14" fmla="*/ 34 w 87"/>
                <a:gd name="T15" fmla="*/ 0 h 8"/>
                <a:gd name="T16" fmla="*/ 4 w 87"/>
                <a:gd name="T17" fmla="*/ 0 h 8"/>
                <a:gd name="T18" fmla="*/ 0 w 87"/>
                <a:gd name="T19" fmla="*/ 4 h 8"/>
                <a:gd name="T20" fmla="*/ 4 w 87"/>
                <a:gd name="T21" fmla="*/ 8 h 8"/>
                <a:gd name="T22" fmla="*/ 34 w 87"/>
                <a:gd name="T23" fmla="*/ 8 h 8"/>
                <a:gd name="T24" fmla="*/ 33 w 87"/>
                <a:gd name="T25" fmla="*/ 3 h 8"/>
                <a:gd name="T26" fmla="*/ 34 w 87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8">
                  <a:moveTo>
                    <a:pt x="8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4" y="5"/>
                    <a:pt x="53" y="6"/>
                    <a:pt x="52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8"/>
                    <a:pt x="87" y="6"/>
                    <a:pt x="87" y="4"/>
                  </a:cubicBezTo>
                  <a:cubicBezTo>
                    <a:pt x="87" y="2"/>
                    <a:pt x="85" y="0"/>
                    <a:pt x="83" y="0"/>
                  </a:cubicBezTo>
                  <a:close/>
                  <a:moveTo>
                    <a:pt x="3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6"/>
                    <a:pt x="33" y="5"/>
                    <a:pt x="33" y="3"/>
                  </a:cubicBezTo>
                  <a:cubicBezTo>
                    <a:pt x="33" y="2"/>
                    <a:pt x="33" y="1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09"/>
            <p:cNvSpPr>
              <a:spLocks/>
            </p:cNvSpPr>
            <p:nvPr/>
          </p:nvSpPr>
          <p:spPr bwMode="auto">
            <a:xfrm>
              <a:off x="2080519" y="2416473"/>
              <a:ext cx="37405" cy="70941"/>
            </a:xfrm>
            <a:custGeom>
              <a:avLst/>
              <a:gdLst>
                <a:gd name="T0" fmla="*/ 9 w 12"/>
                <a:gd name="T1" fmla="*/ 12 h 23"/>
                <a:gd name="T2" fmla="*/ 9 w 12"/>
                <a:gd name="T3" fmla="*/ 3 h 23"/>
                <a:gd name="T4" fmla="*/ 6 w 12"/>
                <a:gd name="T5" fmla="*/ 0 h 23"/>
                <a:gd name="T6" fmla="*/ 3 w 12"/>
                <a:gd name="T7" fmla="*/ 3 h 23"/>
                <a:gd name="T8" fmla="*/ 3 w 12"/>
                <a:gd name="T9" fmla="*/ 12 h 23"/>
                <a:gd name="T10" fmla="*/ 0 w 12"/>
                <a:gd name="T11" fmla="*/ 17 h 23"/>
                <a:gd name="T12" fmla="*/ 6 w 12"/>
                <a:gd name="T13" fmla="*/ 23 h 23"/>
                <a:gd name="T14" fmla="*/ 12 w 12"/>
                <a:gd name="T15" fmla="*/ 17 h 23"/>
                <a:gd name="T16" fmla="*/ 9 w 1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3">
                  <a:moveTo>
                    <a:pt x="9" y="12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3" y="1"/>
                    <a:pt x="3" y="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0" y="15"/>
                    <a:pt x="0" y="17"/>
                  </a:cubicBezTo>
                  <a:cubicBezTo>
                    <a:pt x="0" y="20"/>
                    <a:pt x="3" y="23"/>
                    <a:pt x="6" y="23"/>
                  </a:cubicBezTo>
                  <a:cubicBezTo>
                    <a:pt x="10" y="23"/>
                    <a:pt x="12" y="20"/>
                    <a:pt x="12" y="17"/>
                  </a:cubicBezTo>
                  <a:cubicBezTo>
                    <a:pt x="12" y="15"/>
                    <a:pt x="11" y="13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10"/>
            <p:cNvSpPr>
              <a:spLocks noEditPoints="1"/>
            </p:cNvSpPr>
            <p:nvPr/>
          </p:nvSpPr>
          <p:spPr bwMode="auto">
            <a:xfrm>
              <a:off x="1977331" y="2229446"/>
              <a:ext cx="241201" cy="61912"/>
            </a:xfrm>
            <a:custGeom>
              <a:avLst/>
              <a:gdLst>
                <a:gd name="T0" fmla="*/ 70 w 79"/>
                <a:gd name="T1" fmla="*/ 0 h 20"/>
                <a:gd name="T2" fmla="*/ 9 w 79"/>
                <a:gd name="T3" fmla="*/ 0 h 20"/>
                <a:gd name="T4" fmla="*/ 0 w 79"/>
                <a:gd name="T5" fmla="*/ 9 h 20"/>
                <a:gd name="T6" fmla="*/ 0 w 79"/>
                <a:gd name="T7" fmla="*/ 11 h 20"/>
                <a:gd name="T8" fmla="*/ 9 w 79"/>
                <a:gd name="T9" fmla="*/ 20 h 20"/>
                <a:gd name="T10" fmla="*/ 70 w 79"/>
                <a:gd name="T11" fmla="*/ 20 h 20"/>
                <a:gd name="T12" fmla="*/ 79 w 79"/>
                <a:gd name="T13" fmla="*/ 11 h 20"/>
                <a:gd name="T14" fmla="*/ 79 w 79"/>
                <a:gd name="T15" fmla="*/ 9 h 20"/>
                <a:gd name="T16" fmla="*/ 70 w 79"/>
                <a:gd name="T17" fmla="*/ 0 h 20"/>
                <a:gd name="T18" fmla="*/ 63 w 79"/>
                <a:gd name="T19" fmla="*/ 13 h 20"/>
                <a:gd name="T20" fmla="*/ 59 w 79"/>
                <a:gd name="T21" fmla="*/ 10 h 20"/>
                <a:gd name="T22" fmla="*/ 63 w 79"/>
                <a:gd name="T23" fmla="*/ 7 h 20"/>
                <a:gd name="T24" fmla="*/ 66 w 79"/>
                <a:gd name="T25" fmla="*/ 10 h 20"/>
                <a:gd name="T26" fmla="*/ 63 w 79"/>
                <a:gd name="T2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0">
                  <a:moveTo>
                    <a:pt x="7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79" y="16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5" y="0"/>
                    <a:pt x="70" y="0"/>
                  </a:cubicBezTo>
                  <a:close/>
                  <a:moveTo>
                    <a:pt x="63" y="13"/>
                  </a:moveTo>
                  <a:cubicBezTo>
                    <a:pt x="61" y="13"/>
                    <a:pt x="59" y="12"/>
                    <a:pt x="59" y="10"/>
                  </a:cubicBezTo>
                  <a:cubicBezTo>
                    <a:pt x="59" y="8"/>
                    <a:pt x="61" y="7"/>
                    <a:pt x="63" y="7"/>
                  </a:cubicBezTo>
                  <a:cubicBezTo>
                    <a:pt x="64" y="7"/>
                    <a:pt x="66" y="8"/>
                    <a:pt x="66" y="10"/>
                  </a:cubicBezTo>
                  <a:cubicBezTo>
                    <a:pt x="66" y="12"/>
                    <a:pt x="64" y="13"/>
                    <a:pt x="6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11"/>
            <p:cNvSpPr>
              <a:spLocks noEditPoints="1"/>
            </p:cNvSpPr>
            <p:nvPr/>
          </p:nvSpPr>
          <p:spPr bwMode="auto">
            <a:xfrm>
              <a:off x="1977331" y="2300387"/>
              <a:ext cx="241201" cy="60623"/>
            </a:xfrm>
            <a:custGeom>
              <a:avLst/>
              <a:gdLst>
                <a:gd name="T0" fmla="*/ 70 w 79"/>
                <a:gd name="T1" fmla="*/ 0 h 20"/>
                <a:gd name="T2" fmla="*/ 9 w 79"/>
                <a:gd name="T3" fmla="*/ 0 h 20"/>
                <a:gd name="T4" fmla="*/ 0 w 79"/>
                <a:gd name="T5" fmla="*/ 9 h 20"/>
                <a:gd name="T6" fmla="*/ 0 w 79"/>
                <a:gd name="T7" fmla="*/ 11 h 20"/>
                <a:gd name="T8" fmla="*/ 9 w 79"/>
                <a:gd name="T9" fmla="*/ 20 h 20"/>
                <a:gd name="T10" fmla="*/ 70 w 79"/>
                <a:gd name="T11" fmla="*/ 20 h 20"/>
                <a:gd name="T12" fmla="*/ 79 w 79"/>
                <a:gd name="T13" fmla="*/ 11 h 20"/>
                <a:gd name="T14" fmla="*/ 79 w 79"/>
                <a:gd name="T15" fmla="*/ 9 h 20"/>
                <a:gd name="T16" fmla="*/ 70 w 79"/>
                <a:gd name="T17" fmla="*/ 0 h 20"/>
                <a:gd name="T18" fmla="*/ 63 w 79"/>
                <a:gd name="T19" fmla="*/ 14 h 20"/>
                <a:gd name="T20" fmla="*/ 59 w 79"/>
                <a:gd name="T21" fmla="*/ 11 h 20"/>
                <a:gd name="T22" fmla="*/ 63 w 79"/>
                <a:gd name="T23" fmla="*/ 7 h 20"/>
                <a:gd name="T24" fmla="*/ 66 w 79"/>
                <a:gd name="T25" fmla="*/ 11 h 20"/>
                <a:gd name="T26" fmla="*/ 63 w 79"/>
                <a:gd name="T2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0">
                  <a:moveTo>
                    <a:pt x="7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79" y="16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5" y="0"/>
                    <a:pt x="70" y="0"/>
                  </a:cubicBezTo>
                  <a:close/>
                  <a:moveTo>
                    <a:pt x="63" y="14"/>
                  </a:moveTo>
                  <a:cubicBezTo>
                    <a:pt x="61" y="14"/>
                    <a:pt x="59" y="12"/>
                    <a:pt x="59" y="11"/>
                  </a:cubicBezTo>
                  <a:cubicBezTo>
                    <a:pt x="59" y="9"/>
                    <a:pt x="61" y="7"/>
                    <a:pt x="63" y="7"/>
                  </a:cubicBezTo>
                  <a:cubicBezTo>
                    <a:pt x="64" y="7"/>
                    <a:pt x="66" y="9"/>
                    <a:pt x="66" y="11"/>
                  </a:cubicBezTo>
                  <a:cubicBezTo>
                    <a:pt x="66" y="12"/>
                    <a:pt x="64" y="14"/>
                    <a:pt x="63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12"/>
            <p:cNvSpPr>
              <a:spLocks noEditPoints="1"/>
            </p:cNvSpPr>
            <p:nvPr/>
          </p:nvSpPr>
          <p:spPr bwMode="auto">
            <a:xfrm>
              <a:off x="1977331" y="2373908"/>
              <a:ext cx="241201" cy="58043"/>
            </a:xfrm>
            <a:custGeom>
              <a:avLst/>
              <a:gdLst>
                <a:gd name="T0" fmla="*/ 70 w 79"/>
                <a:gd name="T1" fmla="*/ 0 h 19"/>
                <a:gd name="T2" fmla="*/ 9 w 79"/>
                <a:gd name="T3" fmla="*/ 0 h 19"/>
                <a:gd name="T4" fmla="*/ 0 w 79"/>
                <a:gd name="T5" fmla="*/ 8 h 19"/>
                <a:gd name="T6" fmla="*/ 0 w 79"/>
                <a:gd name="T7" fmla="*/ 11 h 19"/>
                <a:gd name="T8" fmla="*/ 9 w 79"/>
                <a:gd name="T9" fmla="*/ 19 h 19"/>
                <a:gd name="T10" fmla="*/ 70 w 79"/>
                <a:gd name="T11" fmla="*/ 19 h 19"/>
                <a:gd name="T12" fmla="*/ 79 w 79"/>
                <a:gd name="T13" fmla="*/ 11 h 19"/>
                <a:gd name="T14" fmla="*/ 79 w 79"/>
                <a:gd name="T15" fmla="*/ 8 h 19"/>
                <a:gd name="T16" fmla="*/ 70 w 79"/>
                <a:gd name="T17" fmla="*/ 0 h 19"/>
                <a:gd name="T18" fmla="*/ 63 w 79"/>
                <a:gd name="T19" fmla="*/ 13 h 19"/>
                <a:gd name="T20" fmla="*/ 59 w 79"/>
                <a:gd name="T21" fmla="*/ 9 h 19"/>
                <a:gd name="T22" fmla="*/ 63 w 79"/>
                <a:gd name="T23" fmla="*/ 6 h 19"/>
                <a:gd name="T24" fmla="*/ 66 w 79"/>
                <a:gd name="T25" fmla="*/ 9 h 19"/>
                <a:gd name="T26" fmla="*/ 63 w 79"/>
                <a:gd name="T27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9">
                  <a:moveTo>
                    <a:pt x="7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5" y="19"/>
                    <a:pt x="79" y="15"/>
                    <a:pt x="79" y="11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4"/>
                    <a:pt x="75" y="0"/>
                    <a:pt x="70" y="0"/>
                  </a:cubicBezTo>
                  <a:close/>
                  <a:moveTo>
                    <a:pt x="63" y="13"/>
                  </a:moveTo>
                  <a:cubicBezTo>
                    <a:pt x="61" y="13"/>
                    <a:pt x="59" y="11"/>
                    <a:pt x="59" y="9"/>
                  </a:cubicBezTo>
                  <a:cubicBezTo>
                    <a:pt x="59" y="8"/>
                    <a:pt x="61" y="6"/>
                    <a:pt x="63" y="6"/>
                  </a:cubicBezTo>
                  <a:cubicBezTo>
                    <a:pt x="64" y="6"/>
                    <a:pt x="66" y="8"/>
                    <a:pt x="66" y="9"/>
                  </a:cubicBezTo>
                  <a:cubicBezTo>
                    <a:pt x="66" y="11"/>
                    <a:pt x="64" y="13"/>
                    <a:pt x="6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3"/>
          <p:cNvSpPr>
            <a:spLocks noGrp="1"/>
          </p:cNvSpPr>
          <p:nvPr>
            <p:ph type="title"/>
          </p:nvPr>
        </p:nvSpPr>
        <p:spPr bwMode="auto">
          <a:xfrm>
            <a:off x="557213" y="404813"/>
            <a:ext cx="11123612" cy="4889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Europe's Largest </a:t>
            </a:r>
            <a:r>
              <a:rPr lang="en-US" sz="2000" dirty="0"/>
              <a:t>D</a:t>
            </a:r>
            <a:r>
              <a:rPr lang="en-US" sz="2000" dirty="0" smtClean="0"/>
              <a:t>ata </a:t>
            </a:r>
            <a:r>
              <a:rPr lang="en-US" sz="2000" dirty="0"/>
              <a:t>C</a:t>
            </a:r>
            <a:r>
              <a:rPr lang="en-US" sz="2000" dirty="0" smtClean="0"/>
              <a:t>enter - MENDELEYEV </a:t>
            </a:r>
            <a:r>
              <a:rPr lang="en-US" sz="2000" dirty="0"/>
              <a:t>P</a:t>
            </a:r>
            <a:r>
              <a:rPr lang="en-US" sz="2000" dirty="0" smtClean="0"/>
              <a:t>roject</a:t>
            </a:r>
          </a:p>
        </p:txBody>
      </p:sp>
      <p:pic>
        <p:nvPicPr>
          <p:cNvPr id="2969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4194175"/>
            <a:ext cx="21177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4" descr="12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0263" y="1135063"/>
            <a:ext cx="5510212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/>
          <p:cNvSpPr/>
          <p:nvPr/>
        </p:nvSpPr>
        <p:spPr>
          <a:xfrm>
            <a:off x="10328275" y="4025900"/>
            <a:ext cx="682625" cy="45085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81800" y="1244600"/>
            <a:ext cx="273050" cy="2444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7191375" y="1281113"/>
            <a:ext cx="2105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b="1" dirty="0">
                <a:solidFill>
                  <a:srgbClr val="1F497D"/>
                </a:solidFill>
              </a:rPr>
              <a:t>Saint Petersburg</a:t>
            </a: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10760075" y="3681413"/>
            <a:ext cx="1027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b="1" dirty="0">
                <a:solidFill>
                  <a:srgbClr val="1F497D"/>
                </a:solidFill>
              </a:rPr>
              <a:t>Moscow</a:t>
            </a:r>
          </a:p>
        </p:txBody>
      </p:sp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8620125" y="2087563"/>
            <a:ext cx="1702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sz="2800" b="1" dirty="0">
                <a:solidFill>
                  <a:srgbClr val="FF0000"/>
                </a:solidFill>
              </a:rPr>
              <a:t>Udomlya</a:t>
            </a:r>
          </a:p>
        </p:txBody>
      </p:sp>
      <p:cxnSp>
        <p:nvCxnSpPr>
          <p:cNvPr id="11" name="Прямая соединительная линия 10"/>
          <p:cNvCxnSpPr>
            <a:stCxn id="7" idx="5"/>
          </p:cNvCxnSpPr>
          <p:nvPr/>
        </p:nvCxnSpPr>
        <p:spPr>
          <a:xfrm>
            <a:off x="7013575" y="1452563"/>
            <a:ext cx="2295525" cy="1443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6" idx="1"/>
          </p:cNvCxnSpPr>
          <p:nvPr/>
        </p:nvCxnSpPr>
        <p:spPr>
          <a:xfrm>
            <a:off x="9321800" y="2914650"/>
            <a:ext cx="1006475" cy="128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7" name="TextBox 12"/>
          <p:cNvSpPr txBox="1">
            <a:spLocks noChangeArrowheads="1"/>
          </p:cNvSpPr>
          <p:nvPr/>
        </p:nvSpPr>
        <p:spPr bwMode="auto">
          <a:xfrm>
            <a:off x="5926138" y="3359150"/>
            <a:ext cx="4084637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/>
            <a:r>
              <a:rPr lang="en-US" sz="1200" b="1" dirty="0">
                <a:solidFill>
                  <a:srgbClr val="215BAE"/>
                </a:solidFill>
                <a:latin typeface="Circe"/>
              </a:rPr>
              <a:t>from Moscow or St-Petersburg </a:t>
            </a:r>
          </a:p>
          <a:p>
            <a:pPr defTabSz="457200" eaLnBrk="0" hangingPunct="0"/>
            <a:r>
              <a:rPr lang="en-US" sz="1200" b="1" dirty="0">
                <a:solidFill>
                  <a:srgbClr val="215BAE"/>
                </a:solidFill>
                <a:latin typeface="Circe"/>
              </a:rPr>
              <a:t>2 hours by Sapsan train to Vyshny Volochyok station + 20 minutes by car, parking, hotel, office space</a:t>
            </a:r>
          </a:p>
          <a:p>
            <a:pPr defTabSz="457200" eaLnBrk="0" hangingPunct="0"/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8" name="TextBox 13"/>
          <p:cNvSpPr txBox="1">
            <a:spLocks noChangeArrowheads="1"/>
          </p:cNvSpPr>
          <p:nvPr/>
        </p:nvSpPr>
        <p:spPr bwMode="auto">
          <a:xfrm>
            <a:off x="2379663" y="5348288"/>
            <a:ext cx="9302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/>
            <a:r>
              <a:rPr lang="en-US" sz="2400" b="1" dirty="0">
                <a:solidFill>
                  <a:srgbClr val="215BAE"/>
                </a:solidFill>
                <a:latin typeface="Circe"/>
              </a:rPr>
              <a:t>Key B</a:t>
            </a:r>
            <a:r>
              <a:rPr lang="en-US" sz="2400" b="1" dirty="0" smtClean="0">
                <a:solidFill>
                  <a:srgbClr val="215BAE"/>
                </a:solidFill>
                <a:latin typeface="Circe"/>
              </a:rPr>
              <a:t>enefit</a:t>
            </a:r>
            <a:r>
              <a:rPr lang="en-US" sz="2400" b="1" dirty="0">
                <a:solidFill>
                  <a:srgbClr val="215BAE"/>
                </a:solidFill>
                <a:latin typeface="Circe"/>
              </a:rPr>
              <a:t>: </a:t>
            </a:r>
          </a:p>
          <a:p>
            <a:pPr defTabSz="457200" eaLnBrk="0" hangingPunct="0"/>
            <a:r>
              <a:rPr lang="en-US" sz="2400" b="1" dirty="0">
                <a:solidFill>
                  <a:srgbClr val="215BAE"/>
                </a:solidFill>
                <a:latin typeface="Circe"/>
              </a:rPr>
              <a:t>direct connection to</a:t>
            </a:r>
            <a:r>
              <a:rPr lang="en-US" dirty="0" smtClean="0"/>
              <a:t> </a:t>
            </a:r>
            <a:r>
              <a:rPr lang="en-US" sz="3200" b="1" dirty="0">
                <a:solidFill>
                  <a:srgbClr val="215BAE"/>
                </a:solidFill>
                <a:latin typeface="Circe"/>
              </a:rPr>
              <a:t>Kalinin NPP</a:t>
            </a:r>
            <a:endParaRPr lang="en-US" sz="4400" b="1" dirty="0">
              <a:solidFill>
                <a:srgbClr val="215BAE"/>
              </a:solidFill>
              <a:latin typeface="Circe"/>
            </a:endParaRPr>
          </a:p>
          <a:p>
            <a:pPr defTabSz="457200" eaLnBrk="0" hangingPunct="0"/>
            <a:r>
              <a:rPr lang="en-US" b="1" dirty="0">
                <a:solidFill>
                  <a:srgbClr val="215BAE"/>
                </a:solidFill>
                <a:latin typeface="Circe"/>
              </a:rPr>
              <a:t>(more information on rosenergoatom.ru)</a:t>
            </a:r>
            <a:endParaRPr lang="en-US" sz="2400" b="1" dirty="0">
              <a:solidFill>
                <a:srgbClr val="215BAE"/>
              </a:solidFill>
              <a:latin typeface="Circe"/>
            </a:endParaRPr>
          </a:p>
          <a:p>
            <a:pPr defTabSz="457200" eaLnBrk="0" hangingPunct="0"/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769475" y="3544888"/>
            <a:ext cx="149225" cy="1047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9710" name="TextBox 15"/>
          <p:cNvSpPr txBox="1">
            <a:spLocks noChangeArrowheads="1"/>
          </p:cNvSpPr>
          <p:nvPr/>
        </p:nvSpPr>
        <p:spPr bwMode="auto">
          <a:xfrm>
            <a:off x="9894888" y="3371850"/>
            <a:ext cx="671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b="1" dirty="0">
                <a:solidFill>
                  <a:srgbClr val="1F497D"/>
                </a:solidFill>
              </a:rPr>
              <a:t>Tver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238" y="1354138"/>
            <a:ext cx="578802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0" hangingPunct="0"/>
            <a:r>
              <a:rPr lang="en-US" sz="1600" b="1" dirty="0">
                <a:solidFill>
                  <a:srgbClr val="595959"/>
                </a:solidFill>
                <a:latin typeface="Circe"/>
              </a:rPr>
              <a:t>Increased demand for computing resources in connection with the introduction of centralized systems: </a:t>
            </a:r>
          </a:p>
          <a:p>
            <a:pPr marL="742950" lvl="1" indent="-285750" defTabSz="457200" eaLnBrk="0" hangingPunct="0">
              <a:buFont typeface="Arial" charset="0"/>
              <a:buChar char="•"/>
            </a:pPr>
            <a:r>
              <a:rPr lang="en-US" sz="1600" b="1" dirty="0">
                <a:solidFill>
                  <a:srgbClr val="595959"/>
                </a:solidFill>
                <a:latin typeface="Circe"/>
              </a:rPr>
              <a:t>resource management </a:t>
            </a:r>
          </a:p>
          <a:p>
            <a:pPr marL="742950" lvl="1" indent="-285750" defTabSz="457200" eaLnBrk="0" hangingPunct="0">
              <a:buFont typeface="Arial" charset="0"/>
              <a:buChar char="•"/>
            </a:pPr>
            <a:r>
              <a:rPr lang="en-US" sz="1600" b="1" dirty="0">
                <a:solidFill>
                  <a:srgbClr val="595959"/>
                </a:solidFill>
                <a:latin typeface="Circe"/>
              </a:rPr>
              <a:t>construction management</a:t>
            </a:r>
          </a:p>
          <a:p>
            <a:pPr marL="742950" lvl="1" indent="-285750" defTabSz="457200" eaLnBrk="0" hangingPunct="0">
              <a:buFont typeface="Arial" charset="0"/>
              <a:buChar char="•"/>
            </a:pPr>
            <a:r>
              <a:rPr lang="en-US" sz="1600" b="1" dirty="0">
                <a:solidFill>
                  <a:srgbClr val="595959"/>
                </a:solidFill>
                <a:latin typeface="Circe"/>
              </a:rPr>
              <a:t>operating and maintenance</a:t>
            </a:r>
          </a:p>
          <a:p>
            <a:pPr marL="742950" lvl="1" indent="-285750" defTabSz="457200" eaLnBrk="0" hangingPunct="0">
              <a:buFont typeface="Arial" charset="0"/>
              <a:buChar char="•"/>
            </a:pPr>
            <a:r>
              <a:rPr lang="en-US" sz="1600" b="1" dirty="0">
                <a:solidFill>
                  <a:srgbClr val="595959"/>
                </a:solidFill>
                <a:latin typeface="Circe"/>
              </a:rPr>
              <a:t>competence center and operational experience</a:t>
            </a:r>
          </a:p>
          <a:p>
            <a:pPr defTabSz="457200" eaLnBrk="0" hangingPunct="0"/>
            <a:endParaRPr lang="en-US" sz="1600" b="1" dirty="0">
              <a:solidFill>
                <a:srgbClr val="595959"/>
              </a:solidFill>
              <a:latin typeface="Circe"/>
            </a:endParaRPr>
          </a:p>
          <a:p>
            <a:pPr defTabSz="457200" eaLnBrk="0" hangingPunct="0"/>
            <a:r>
              <a:rPr lang="en-US" sz="1600" b="1" dirty="0">
                <a:solidFill>
                  <a:srgbClr val="595959"/>
                </a:solidFill>
                <a:latin typeface="Circe"/>
              </a:rPr>
              <a:t>Data volume growth</a:t>
            </a:r>
          </a:p>
          <a:p>
            <a:pPr marL="742950" lvl="1" indent="-285750" defTabSz="457200" eaLnBrk="0" hangingPunct="0"/>
            <a:r>
              <a:rPr lang="en-US" sz="1600" b="1" dirty="0">
                <a:solidFill>
                  <a:srgbClr val="595959"/>
                </a:solidFill>
                <a:latin typeface="Circe"/>
              </a:rPr>
              <a:t>The annual data volume growth </a:t>
            </a:r>
            <a:r>
              <a:rPr lang="en-US" dirty="0" smtClean="0"/>
              <a:t> </a:t>
            </a:r>
            <a:r>
              <a:rPr lang="en-US" sz="2000" b="1" dirty="0">
                <a:solidFill>
                  <a:srgbClr val="595959"/>
                </a:solidFill>
                <a:latin typeface="Circe"/>
              </a:rPr>
              <a:t>х</a:t>
            </a:r>
            <a:r>
              <a:rPr lang="en-US" dirty="0" smtClean="0"/>
              <a:t> </a:t>
            </a:r>
            <a:r>
              <a:rPr lang="en-US" sz="3200" b="1" dirty="0">
                <a:solidFill>
                  <a:srgbClr val="595959"/>
                </a:solidFill>
                <a:latin typeface="Circe"/>
              </a:rPr>
              <a:t>2</a:t>
            </a:r>
            <a:r>
              <a:rPr lang="en-US" dirty="0" smtClean="0"/>
              <a:t> </a:t>
            </a:r>
            <a:r>
              <a:rPr lang="en-US" sz="1600" b="1" dirty="0">
                <a:solidFill>
                  <a:srgbClr val="595959"/>
                </a:solidFill>
                <a:latin typeface="Circe"/>
              </a:rPr>
              <a:t>times</a:t>
            </a:r>
          </a:p>
          <a:p>
            <a:pPr defTabSz="457200" eaLnBrk="0" hangingPunct="0">
              <a:buFont typeface="Arial" charset="0"/>
              <a:buChar char="•"/>
            </a:pPr>
            <a:endParaRPr lang="en-US" sz="1600" dirty="0">
              <a:solidFill>
                <a:srgbClr val="595959"/>
              </a:solidFill>
              <a:cs typeface="Arial" charset="0"/>
            </a:endParaRPr>
          </a:p>
        </p:txBody>
      </p:sp>
      <p:pic>
        <p:nvPicPr>
          <p:cNvPr id="29712" name="Рисунок 17" descr="sapsan_skorostnoy_poezd_1.jpg"/>
          <p:cNvPicPr>
            <a:picLocks noChangeAspect="1"/>
          </p:cNvPicPr>
          <p:nvPr/>
        </p:nvPicPr>
        <p:blipFill>
          <a:blip r:embed="rId4"/>
          <a:srcRect l="16045" t="13544" r="15471" b="17473"/>
          <a:stretch>
            <a:fillRect/>
          </a:stretch>
        </p:blipFill>
        <p:spPr bwMode="auto">
          <a:xfrm>
            <a:off x="5800725" y="2143125"/>
            <a:ext cx="18700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2" descr="C:\Users\nemchenkov\AppData\Local\Microsoft\Windows\Temporary Internet Files\Content.Outlook\XEQPZLL8\ЦОД 1 1.JPG"/>
          <p:cNvPicPr>
            <a:picLocks noChangeAspect="1" noChangeArrowheads="1"/>
          </p:cNvPicPr>
          <p:nvPr/>
        </p:nvPicPr>
        <p:blipFill>
          <a:blip r:embed="rId5"/>
          <a:srcRect t="6409" b="9341"/>
          <a:stretch>
            <a:fillRect/>
          </a:stretch>
        </p:blipFill>
        <p:spPr bwMode="auto">
          <a:xfrm>
            <a:off x="2563813" y="4191000"/>
            <a:ext cx="190976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4" descr="C:\Users\nemchenkov\AppData\Local\Microsoft\Windows\Temporary Internet Files\Content.Outlook\XEQPZLL8\ОРУ ПС 110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29788" y="4794250"/>
            <a:ext cx="2230437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5" descr="D:\Восстановление\Documents\_НСН\!Создание ЦОД\Фото\Контрольно-пропускной пункт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90175" y="1624013"/>
            <a:ext cx="1670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6" name="Прямоугольник 21"/>
          <p:cNvSpPr>
            <a:spLocks noChangeArrowheads="1"/>
          </p:cNvSpPr>
          <p:nvPr/>
        </p:nvSpPr>
        <p:spPr bwMode="auto">
          <a:xfrm>
            <a:off x="5394325" y="4371975"/>
            <a:ext cx="464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rgbClr val="215BAE"/>
                </a:solidFill>
                <a:latin typeface="Circe"/>
              </a:rPr>
              <a:t>48</a:t>
            </a:r>
            <a:r>
              <a:rPr lang="en-US" dirty="0" smtClean="0"/>
              <a:t> </a:t>
            </a:r>
            <a:r>
              <a:rPr lang="en-US" sz="3200" b="1" dirty="0">
                <a:solidFill>
                  <a:srgbClr val="215BAE"/>
                </a:solidFill>
                <a:latin typeface="Circe"/>
              </a:rPr>
              <a:t>Mw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rgbClr val="215BAE"/>
                </a:solidFill>
                <a:latin typeface="Circe"/>
              </a:rPr>
              <a:t>August 2017</a:t>
            </a:r>
            <a:r>
              <a:rPr lang="en-US" dirty="0" smtClean="0"/>
              <a:t> </a:t>
            </a:r>
            <a:endParaRPr lang="en-US" sz="4400" dirty="0">
              <a:latin typeface="Circe"/>
            </a:endParaRPr>
          </a:p>
        </p:txBody>
      </p:sp>
      <p:pic>
        <p:nvPicPr>
          <p:cNvPr id="29717" name="Picture 2" descr="https://tapoc.trbo.yandex.net/tapoc_secure_proxy/7e144b25fd178cd7625e5a99173c51d4?url=http%3A%2F%2Farena-rv.ru%2Fassets%2Fimages%2Fnomer%2Ffoto%2F2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44113" y="1109663"/>
            <a:ext cx="19573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3"/>
          <p:cNvSpPr>
            <a:spLocks noGrp="1"/>
          </p:cNvSpPr>
          <p:nvPr>
            <p:ph type="title"/>
          </p:nvPr>
        </p:nvSpPr>
        <p:spPr bwMode="auto">
          <a:xfrm>
            <a:off x="557213" y="404813"/>
            <a:ext cx="11123612" cy="4889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What comes next? Development roadmap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8938" y="1279525"/>
            <a:ext cx="10066337" cy="560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00327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Development of solutions in the field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of capital construction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- cost and construction schedule management (2017/2018)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00327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Transition to the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SAP HANA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platform</a:t>
            </a:r>
            <a:r>
              <a:rPr lang="en-US" dirty="0" smtClean="0"/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(2018/2019)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00327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Enhanced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analytical reporting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(2017/2018)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00327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Ergonomics and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mobile solutions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(2018/2019)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00327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Transition to the centralized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portal solutions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(2018)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00327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Legally significant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electronic documentation management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(2018)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00327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MRO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and operational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experience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management (2017/2018)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00327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Information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Security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management (2017/2019)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00327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Embedded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controls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management (2018/2019)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003274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30723" name="Picture 5" descr="F:\My Pictures\Преза\Готово!\9I6BHROci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18700" y="3743325"/>
            <a:ext cx="2160588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3"/>
          <p:cNvSpPr>
            <a:spLocks noGrp="1"/>
          </p:cNvSpPr>
          <p:nvPr>
            <p:ph type="title"/>
          </p:nvPr>
        </p:nvSpPr>
        <p:spPr bwMode="auto">
          <a:xfrm>
            <a:off x="557213" y="404813"/>
            <a:ext cx="11123612" cy="4889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ANNEX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 bwMode="auto">
          <a:xfrm>
            <a:off x="539750" y="1225550"/>
            <a:ext cx="11652250" cy="51720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pPr algn="ctr"/>
            <a:r>
              <a:rPr lang="en-US" sz="3600" dirty="0" smtClean="0"/>
              <a:t>Further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3"/>
          <p:cNvSpPr>
            <a:spLocks noGrp="1"/>
          </p:cNvSpPr>
          <p:nvPr>
            <p:ph type="title"/>
          </p:nvPr>
        </p:nvSpPr>
        <p:spPr bwMode="auto">
          <a:xfrm>
            <a:off x="557213" y="404813"/>
            <a:ext cx="11123612" cy="4889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General architecture of Rosenergoatom solutions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0838" y="1122363"/>
            <a:ext cx="2160587" cy="720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Consolidation, analytical reporting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SAP BI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4450" y="5826125"/>
            <a:ext cx="2160588" cy="720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82550" algn="l"/>
              </a:tabLst>
              <a:defRPr/>
            </a:pPr>
            <a:r>
              <a:rPr lang="en-US" sz="1200" dirty="0"/>
              <a:t>Supplier Relationship Management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SAP SRM</a:t>
            </a:r>
          </a:p>
        </p:txBody>
      </p:sp>
      <p:grpSp>
        <p:nvGrpSpPr>
          <p:cNvPr id="32772" name="Группа 33"/>
          <p:cNvGrpSpPr>
            <a:grpSpLocks/>
          </p:cNvGrpSpPr>
          <p:nvPr/>
        </p:nvGrpSpPr>
        <p:grpSpPr bwMode="auto">
          <a:xfrm>
            <a:off x="2889250" y="1411288"/>
            <a:ext cx="9032875" cy="4946650"/>
            <a:chOff x="1987347" y="2015614"/>
            <a:chExt cx="9706222" cy="520415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987347" y="2015614"/>
              <a:ext cx="6842119" cy="4262198"/>
            </a:xfrm>
            <a:prstGeom prst="rect">
              <a:avLst/>
            </a:prstGeom>
            <a:solidFill>
              <a:srgbClr val="D4E9F3">
                <a:alpha val="72000"/>
              </a:srgbClr>
            </a:solidFill>
            <a:ln>
              <a:rou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463277" y="4941700"/>
              <a:ext cx="6060844" cy="1244254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Rosatom corporate financial template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92920" y="2575110"/>
              <a:ext cx="1741661" cy="835070"/>
            </a:xfrm>
            <a:prstGeom prst="rect">
              <a:avLst/>
            </a:prstGeom>
            <a:solidFill>
              <a:schemeClr val="bg1"/>
            </a:solidFill>
            <a:ln w="6032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Investments and Projects Management (PS)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08160" y="2560080"/>
              <a:ext cx="1731426" cy="865133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Material Management (MM)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04635" y="2551728"/>
              <a:ext cx="1467021" cy="860123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Sales Management (SD)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606567" y="3767591"/>
              <a:ext cx="1673427" cy="723171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Cost Management (CO)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790989" y="3795984"/>
              <a:ext cx="1496021" cy="748223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Financial Management (FM)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592920" y="5033557"/>
              <a:ext cx="1687074" cy="76659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Accounting (FI)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50162" y="5033557"/>
              <a:ext cx="1729720" cy="72651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Tax Accounting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(FI-SL)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56228" y="5060279"/>
              <a:ext cx="1767249" cy="71315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Fixed Assets Accounting (FI-AA)</a:t>
              </a:r>
            </a:p>
          </p:txBody>
        </p:sp>
        <p:pic>
          <p:nvPicPr>
            <p:cNvPr id="32811" name="Picture 4" descr="https://whtopadvisor.s3.amazonaws.com/logos/SAP_logo_2015-11-19_204640.99979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58718" y="3850160"/>
              <a:ext cx="1578561" cy="676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9317336" y="6707037"/>
              <a:ext cx="2376233" cy="51273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Rosenergoatom Know-How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9623425" y="1274763"/>
            <a:ext cx="2160588" cy="719137"/>
          </a:xfrm>
          <a:prstGeom prst="rect">
            <a:avLst/>
          </a:prstGeom>
          <a:solidFill>
            <a:srgbClr val="DAB784">
              <a:alpha val="50196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6"/>
                </a:solidFill>
              </a:rPr>
              <a:t>Analytics, dashboards of</a:t>
            </a:r>
            <a:r>
              <a:rPr lang="en-US" dirty="0" smtClean="0"/>
              <a:t> </a:t>
            </a:r>
            <a:r>
              <a:rPr lang="en-US" sz="1200" dirty="0">
                <a:solidFill>
                  <a:schemeClr val="accent6"/>
                </a:solidFill>
              </a:rPr>
              <a:t>a manager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29500" y="5830888"/>
            <a:ext cx="2159000" cy="720725"/>
          </a:xfrm>
          <a:prstGeom prst="rect">
            <a:avLst/>
          </a:prstGeom>
          <a:solidFill>
            <a:srgbClr val="DAB784">
              <a:alpha val="50196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6"/>
                </a:solidFill>
              </a:rPr>
              <a:t>Corporation Processing Centre ( Rosatom CPC)</a:t>
            </a:r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16200000">
            <a:off x="3468688" y="5562600"/>
            <a:ext cx="368300" cy="187325"/>
          </a:xfrm>
          <a:prstGeom prst="leftRightArrow">
            <a:avLst>
              <a:gd name="adj1" fmla="val 50000"/>
              <a:gd name="adj2" fmla="val 2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250" y="1914525"/>
            <a:ext cx="2159000" cy="719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Human Resource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SAP НСМ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9250" y="2706688"/>
            <a:ext cx="2159000" cy="719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Budget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SAP BPC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9250" y="3498850"/>
            <a:ext cx="2159000" cy="719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Master Data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SAP MDM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0838" y="4291013"/>
            <a:ext cx="2160587" cy="719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Integration bus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1200" b="1" dirty="0"/>
              <a:t>SAP PI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9250" y="5083175"/>
            <a:ext cx="2159000" cy="719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Concern</a:t>
            </a:r>
            <a:r>
              <a:rPr lang="en-US" dirty="0" smtClean="0"/>
              <a:t> </a:t>
            </a:r>
            <a:r>
              <a:rPr lang="en-US" sz="1200" dirty="0"/>
              <a:t>Portal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SAP Portal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620250" y="2212975"/>
            <a:ext cx="2160588" cy="719138"/>
          </a:xfrm>
          <a:prstGeom prst="rect">
            <a:avLst/>
          </a:prstGeom>
          <a:solidFill>
            <a:srgbClr val="DAB784">
              <a:alpha val="50196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6"/>
                </a:solidFill>
              </a:rPr>
              <a:t>Capital Construction Management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6"/>
                </a:solidFill>
              </a:rPr>
              <a:t>(IVSLS, LTIPA, EPMIS)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623425" y="3125788"/>
            <a:ext cx="2159000" cy="720725"/>
          </a:xfrm>
          <a:prstGeom prst="rect">
            <a:avLst/>
          </a:prstGeom>
          <a:solidFill>
            <a:srgbClr val="DAB784">
              <a:alpha val="50196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6"/>
                </a:solidFill>
              </a:rPr>
              <a:t>Sales Management (SAS)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628188" y="4043363"/>
            <a:ext cx="2159000" cy="720725"/>
          </a:xfrm>
          <a:prstGeom prst="rect">
            <a:avLst/>
          </a:prstGeom>
          <a:solidFill>
            <a:srgbClr val="DAB784">
              <a:alpha val="50196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6"/>
                </a:solidFill>
              </a:rPr>
              <a:t>Maintenance, Repair, and Overhaul Management (MRO)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623425" y="4983163"/>
            <a:ext cx="2159000" cy="719137"/>
          </a:xfrm>
          <a:prstGeom prst="rect">
            <a:avLst/>
          </a:prstGeom>
          <a:solidFill>
            <a:srgbClr val="DAB784">
              <a:alpha val="50196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6"/>
                </a:solidFill>
              </a:rPr>
              <a:t>Technical Documentation Management</a:t>
            </a:r>
            <a:r>
              <a:rPr dirty="0"/>
              <a:t/>
            </a:r>
            <a:br>
              <a:rPr dirty="0"/>
            </a:br>
            <a:r>
              <a:rPr lang="en-US" sz="1200" dirty="0">
                <a:solidFill>
                  <a:schemeClr val="accent6"/>
                </a:solidFill>
              </a:rPr>
              <a:t>TDACS</a:t>
            </a:r>
          </a:p>
        </p:txBody>
      </p:sp>
      <p:sp>
        <p:nvSpPr>
          <p:cNvPr id="31" name="Двойная стрелка влево/вправо 30"/>
          <p:cNvSpPr/>
          <p:nvPr/>
        </p:nvSpPr>
        <p:spPr>
          <a:xfrm>
            <a:off x="2519363" y="1430338"/>
            <a:ext cx="360362" cy="180975"/>
          </a:xfrm>
          <a:prstGeom prst="leftRightArrow">
            <a:avLst>
              <a:gd name="adj1" fmla="val 50000"/>
              <a:gd name="adj2" fmla="val 2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32" name="Двойная стрелка влево/вправо 31"/>
          <p:cNvSpPr/>
          <p:nvPr/>
        </p:nvSpPr>
        <p:spPr>
          <a:xfrm rot="16200000">
            <a:off x="8328025" y="5553075"/>
            <a:ext cx="346075" cy="187325"/>
          </a:xfrm>
          <a:prstGeom prst="leftRightArrow">
            <a:avLst>
              <a:gd name="adj1" fmla="val 50000"/>
              <a:gd name="adj2" fmla="val 2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33" name="Двойная стрелка влево/вправо 32"/>
          <p:cNvSpPr/>
          <p:nvPr/>
        </p:nvSpPr>
        <p:spPr>
          <a:xfrm>
            <a:off x="9282113" y="2455863"/>
            <a:ext cx="358775" cy="179387"/>
          </a:xfrm>
          <a:prstGeom prst="leftRightArrow">
            <a:avLst>
              <a:gd name="adj1" fmla="val 50000"/>
              <a:gd name="adj2" fmla="val 2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34" name="Двойная стрелка влево/вправо 33"/>
          <p:cNvSpPr/>
          <p:nvPr/>
        </p:nvSpPr>
        <p:spPr>
          <a:xfrm>
            <a:off x="9283700" y="1550988"/>
            <a:ext cx="360363" cy="180975"/>
          </a:xfrm>
          <a:prstGeom prst="leftRightArrow">
            <a:avLst>
              <a:gd name="adj1" fmla="val 50000"/>
              <a:gd name="adj2" fmla="val 2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35" name="Двойная стрелка влево/вправо 34"/>
          <p:cNvSpPr/>
          <p:nvPr/>
        </p:nvSpPr>
        <p:spPr>
          <a:xfrm>
            <a:off x="9282113" y="3362325"/>
            <a:ext cx="358775" cy="179388"/>
          </a:xfrm>
          <a:prstGeom prst="leftRightArrow">
            <a:avLst>
              <a:gd name="adj1" fmla="val 50000"/>
              <a:gd name="adj2" fmla="val 2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9285288" y="4321175"/>
            <a:ext cx="358775" cy="179388"/>
          </a:xfrm>
          <a:prstGeom prst="leftRightArrow">
            <a:avLst>
              <a:gd name="adj1" fmla="val 50000"/>
              <a:gd name="adj2" fmla="val 2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37" name="Двойная стрелка влево/вправо 36"/>
          <p:cNvSpPr/>
          <p:nvPr/>
        </p:nvSpPr>
        <p:spPr>
          <a:xfrm>
            <a:off x="9283700" y="5259388"/>
            <a:ext cx="360363" cy="180975"/>
          </a:xfrm>
          <a:prstGeom prst="leftRightArrow">
            <a:avLst>
              <a:gd name="adj1" fmla="val 50000"/>
              <a:gd name="adj2" fmla="val 2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38" name="Двойная стрелка влево/вправо 37"/>
          <p:cNvSpPr/>
          <p:nvPr/>
        </p:nvSpPr>
        <p:spPr>
          <a:xfrm>
            <a:off x="2519363" y="2166938"/>
            <a:ext cx="360362" cy="179387"/>
          </a:xfrm>
          <a:prstGeom prst="leftRightArrow">
            <a:avLst>
              <a:gd name="adj1" fmla="val 50000"/>
              <a:gd name="adj2" fmla="val 2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39" name="Двойная стрелка влево/вправо 38"/>
          <p:cNvSpPr/>
          <p:nvPr/>
        </p:nvSpPr>
        <p:spPr>
          <a:xfrm>
            <a:off x="2519363" y="2959100"/>
            <a:ext cx="360362" cy="179388"/>
          </a:xfrm>
          <a:prstGeom prst="leftRightArrow">
            <a:avLst>
              <a:gd name="adj1" fmla="val 50000"/>
              <a:gd name="adj2" fmla="val 2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40" name="Двойная стрелка влево/вправо 39"/>
          <p:cNvSpPr/>
          <p:nvPr/>
        </p:nvSpPr>
        <p:spPr>
          <a:xfrm>
            <a:off x="2519363" y="3749675"/>
            <a:ext cx="360362" cy="180975"/>
          </a:xfrm>
          <a:prstGeom prst="leftRightArrow">
            <a:avLst>
              <a:gd name="adj1" fmla="val 50000"/>
              <a:gd name="adj2" fmla="val 2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41" name="Двойная стрелка влево/вправо 40"/>
          <p:cNvSpPr/>
          <p:nvPr/>
        </p:nvSpPr>
        <p:spPr>
          <a:xfrm>
            <a:off x="2519363" y="4541838"/>
            <a:ext cx="360362" cy="180975"/>
          </a:xfrm>
          <a:prstGeom prst="leftRightArrow">
            <a:avLst>
              <a:gd name="adj1" fmla="val 50000"/>
              <a:gd name="adj2" fmla="val 2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32796" name="Прямоугольник 41"/>
          <p:cNvSpPr>
            <a:spLocks noChangeArrowheads="1"/>
          </p:cNvSpPr>
          <p:nvPr/>
        </p:nvSpPr>
        <p:spPr bwMode="auto">
          <a:xfrm>
            <a:off x="2878138" y="1452563"/>
            <a:ext cx="6375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1" dirty="0">
                <a:solidFill>
                  <a:srgbClr val="002060"/>
                </a:solidFill>
              </a:rPr>
              <a:t>Rosenergoatom corporate template</a:t>
            </a:r>
          </a:p>
        </p:txBody>
      </p:sp>
      <p:sp>
        <p:nvSpPr>
          <p:cNvPr id="32797" name="Freeform 99"/>
          <p:cNvSpPr>
            <a:spLocks/>
          </p:cNvSpPr>
          <p:nvPr/>
        </p:nvSpPr>
        <p:spPr bwMode="auto">
          <a:xfrm>
            <a:off x="11552238" y="5802313"/>
            <a:ext cx="628650" cy="423862"/>
          </a:xfrm>
          <a:custGeom>
            <a:avLst/>
            <a:gdLst>
              <a:gd name="T0" fmla="*/ 628638 w 3040"/>
              <a:gd name="T1" fmla="*/ 16005 h 2884"/>
              <a:gd name="T2" fmla="*/ 591416 w 3040"/>
              <a:gd name="T3" fmla="*/ 37589 h 2884"/>
              <a:gd name="T4" fmla="*/ 552747 w 3040"/>
              <a:gd name="T5" fmla="*/ 62845 h 2884"/>
              <a:gd name="T6" fmla="*/ 512630 w 3040"/>
              <a:gd name="T7" fmla="*/ 92064 h 2884"/>
              <a:gd name="T8" fmla="*/ 470858 w 3040"/>
              <a:gd name="T9" fmla="*/ 125249 h 2884"/>
              <a:gd name="T10" fmla="*/ 427433 w 3040"/>
              <a:gd name="T11" fmla="*/ 162398 h 2884"/>
              <a:gd name="T12" fmla="*/ 398275 w 3040"/>
              <a:gd name="T13" fmla="*/ 188974 h 2884"/>
              <a:gd name="T14" fmla="*/ 357124 w 3040"/>
              <a:gd name="T15" fmla="*/ 228472 h 2884"/>
              <a:gd name="T16" fmla="*/ 319696 w 3040"/>
              <a:gd name="T17" fmla="*/ 267090 h 2884"/>
              <a:gd name="T18" fmla="*/ 286403 w 3040"/>
              <a:gd name="T19" fmla="*/ 304826 h 2884"/>
              <a:gd name="T20" fmla="*/ 257039 w 3040"/>
              <a:gd name="T21" fmla="*/ 341240 h 2884"/>
              <a:gd name="T22" fmla="*/ 231604 w 3040"/>
              <a:gd name="T23" fmla="*/ 376921 h 2884"/>
              <a:gd name="T24" fmla="*/ 178872 w 3040"/>
              <a:gd name="T25" fmla="*/ 402470 h 2884"/>
              <a:gd name="T26" fmla="*/ 145579 w 3040"/>
              <a:gd name="T27" fmla="*/ 420971 h 2884"/>
              <a:gd name="T28" fmla="*/ 139582 w 3040"/>
              <a:gd name="T29" fmla="*/ 419356 h 2884"/>
              <a:gd name="T30" fmla="*/ 124694 w 3040"/>
              <a:gd name="T31" fmla="*/ 389842 h 2884"/>
              <a:gd name="T32" fmla="*/ 102981 w 3040"/>
              <a:gd name="T33" fmla="*/ 352987 h 2884"/>
              <a:gd name="T34" fmla="*/ 82922 w 3040"/>
              <a:gd name="T35" fmla="*/ 322593 h 2884"/>
              <a:gd name="T36" fmla="*/ 64311 w 3040"/>
              <a:gd name="T37" fmla="*/ 298659 h 2884"/>
              <a:gd name="T38" fmla="*/ 52318 w 3040"/>
              <a:gd name="T39" fmla="*/ 286325 h 2884"/>
              <a:gd name="T40" fmla="*/ 33913 w 3040"/>
              <a:gd name="T41" fmla="*/ 272376 h 2884"/>
              <a:gd name="T42" fmla="*/ 14268 w 3040"/>
              <a:gd name="T43" fmla="*/ 262244 h 2884"/>
              <a:gd name="T44" fmla="*/ 0 w 3040"/>
              <a:gd name="T45" fmla="*/ 257986 h 2884"/>
              <a:gd name="T46" fmla="*/ 17991 w 3040"/>
              <a:gd name="T47" fmla="*/ 245505 h 2884"/>
              <a:gd name="T48" fmla="*/ 35568 w 3040"/>
              <a:gd name="T49" fmla="*/ 235667 h 2884"/>
              <a:gd name="T50" fmla="*/ 52524 w 3040"/>
              <a:gd name="T51" fmla="*/ 228326 h 2884"/>
              <a:gd name="T52" fmla="*/ 68654 w 3040"/>
              <a:gd name="T53" fmla="*/ 223627 h 2884"/>
              <a:gd name="T54" fmla="*/ 84577 w 3040"/>
              <a:gd name="T55" fmla="*/ 221424 h 2884"/>
              <a:gd name="T56" fmla="*/ 91814 w 3040"/>
              <a:gd name="T57" fmla="*/ 221278 h 2884"/>
              <a:gd name="T58" fmla="*/ 98431 w 3040"/>
              <a:gd name="T59" fmla="*/ 222159 h 2884"/>
              <a:gd name="T60" fmla="*/ 112286 w 3040"/>
              <a:gd name="T61" fmla="*/ 227738 h 2884"/>
              <a:gd name="T62" fmla="*/ 126555 w 3040"/>
              <a:gd name="T63" fmla="*/ 238017 h 2884"/>
              <a:gd name="T64" fmla="*/ 141237 w 3040"/>
              <a:gd name="T65" fmla="*/ 252994 h 2884"/>
              <a:gd name="T66" fmla="*/ 156539 w 3040"/>
              <a:gd name="T67" fmla="*/ 272816 h 2884"/>
              <a:gd name="T68" fmla="*/ 181354 w 3040"/>
              <a:gd name="T69" fmla="*/ 310846 h 2884"/>
              <a:gd name="T70" fmla="*/ 201206 w 3040"/>
              <a:gd name="T71" fmla="*/ 288234 h 2884"/>
              <a:gd name="T72" fmla="*/ 233465 w 3040"/>
              <a:gd name="T73" fmla="*/ 254168 h 2884"/>
              <a:gd name="T74" fmla="*/ 268619 w 3040"/>
              <a:gd name="T75" fmla="*/ 220690 h 2884"/>
              <a:gd name="T76" fmla="*/ 307081 w 3040"/>
              <a:gd name="T77" fmla="*/ 187506 h 2884"/>
              <a:gd name="T78" fmla="*/ 348439 w 3040"/>
              <a:gd name="T79" fmla="*/ 154469 h 2884"/>
              <a:gd name="T80" fmla="*/ 378010 w 3040"/>
              <a:gd name="T81" fmla="*/ 132737 h 2884"/>
              <a:gd name="T82" fmla="*/ 422883 w 3040"/>
              <a:gd name="T83" fmla="*/ 101755 h 2884"/>
              <a:gd name="T84" fmla="*/ 467343 w 3040"/>
              <a:gd name="T85" fmla="*/ 73710 h 2884"/>
              <a:gd name="T86" fmla="*/ 511596 w 3040"/>
              <a:gd name="T87" fmla="*/ 48161 h 2884"/>
              <a:gd name="T88" fmla="*/ 555228 w 3040"/>
              <a:gd name="T89" fmla="*/ 25696 h 2884"/>
              <a:gd name="T90" fmla="*/ 598240 w 3040"/>
              <a:gd name="T91" fmla="*/ 5873 h 288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40"/>
              <a:gd name="T139" fmla="*/ 0 h 2884"/>
              <a:gd name="T140" fmla="*/ 3040 w 3040"/>
              <a:gd name="T141" fmla="*/ 2884 h 288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close/>
              </a:path>
            </a:pathLst>
          </a:custGeom>
          <a:solidFill>
            <a:srgbClr val="007635"/>
          </a:solidFill>
          <a:ln w="12700">
            <a:noFill/>
            <a:round/>
            <a:headEnd/>
            <a:tailEnd/>
          </a:ln>
        </p:spPr>
        <p:txBody>
          <a:bodyPr lIns="97736" tIns="48868" rIns="97736" bIns="48868"/>
          <a:lstStyle/>
          <a:p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018088" y="5830888"/>
            <a:ext cx="2159000" cy="720725"/>
          </a:xfrm>
          <a:prstGeom prst="rect">
            <a:avLst/>
          </a:prstGeom>
          <a:solidFill>
            <a:srgbClr val="DAB784">
              <a:alpha val="50196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6"/>
                </a:solidFill>
              </a:rPr>
              <a:t>Document Management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6"/>
                </a:solidFill>
              </a:rPr>
              <a:t>UISEDM, LSDM</a:t>
            </a:r>
          </a:p>
        </p:txBody>
      </p:sp>
      <p:sp>
        <p:nvSpPr>
          <p:cNvPr id="45" name="Двойная стрелка влево/вправо 44"/>
          <p:cNvSpPr/>
          <p:nvPr/>
        </p:nvSpPr>
        <p:spPr>
          <a:xfrm rot="16200000">
            <a:off x="5915025" y="5553075"/>
            <a:ext cx="346075" cy="187325"/>
          </a:xfrm>
          <a:prstGeom prst="leftRightArrow">
            <a:avLst>
              <a:gd name="adj1" fmla="val 50000"/>
              <a:gd name="adj2" fmla="val 2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46" name="Двойная стрелка влево/вправо 45"/>
          <p:cNvSpPr/>
          <p:nvPr/>
        </p:nvSpPr>
        <p:spPr>
          <a:xfrm>
            <a:off x="2524125" y="5334000"/>
            <a:ext cx="360363" cy="180975"/>
          </a:xfrm>
          <a:prstGeom prst="leftRightArrow">
            <a:avLst>
              <a:gd name="adj1" fmla="val 50000"/>
              <a:gd name="adj2" fmla="val 2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 bwMode="auto">
          <a:xfrm>
            <a:off x="557213" y="404813"/>
            <a:ext cx="11123612" cy="48895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000" dirty="0" smtClean="0"/>
              <a:t>Digital company from a stand-alone automated processes to a unified information field and integrated landscape</a:t>
            </a:r>
          </a:p>
        </p:txBody>
      </p:sp>
      <p:pic>
        <p:nvPicPr>
          <p:cNvPr id="30" name="Picture 2" descr="Картинки по запросу arrow circle clip art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3889133" y="1867541"/>
            <a:ext cx="3424841" cy="3613085"/>
          </a:xfrm>
          <a:prstGeom prst="rect">
            <a:avLst/>
          </a:prstGeom>
          <a:extLst/>
        </p:spPr>
      </p:pic>
      <p:sp>
        <p:nvSpPr>
          <p:cNvPr id="31" name="Rectangle 6"/>
          <p:cNvSpPr txBox="1">
            <a:spLocks noChangeArrowheads="1"/>
          </p:cNvSpPr>
          <p:nvPr/>
        </p:nvSpPr>
        <p:spPr>
          <a:xfrm>
            <a:off x="7739063" y="1055688"/>
            <a:ext cx="4394200" cy="3910012"/>
          </a:xfrm>
          <a:prstGeom prst="rect">
            <a:avLst/>
          </a:prstGeom>
        </p:spPr>
        <p:txBody>
          <a:bodyPr lIns="112542" tIns="56271" rIns="112542" bIns="5627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b="1" dirty="0">
                <a:solidFill>
                  <a:srgbClr val="00B050"/>
                </a:solidFill>
              </a:rPr>
              <a:t>Evaluation and control of volumes and resource management</a:t>
            </a:r>
          </a:p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b="1" dirty="0">
                <a:solidFill>
                  <a:srgbClr val="00B050"/>
                </a:solidFill>
              </a:rPr>
              <a:t>Operational Data (Consolidation)</a:t>
            </a:r>
          </a:p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b="1" dirty="0">
                <a:solidFill>
                  <a:srgbClr val="00B050"/>
                </a:solidFill>
              </a:rPr>
              <a:t>Data on partners (multianalyst</a:t>
            </a:r>
            <a:r>
              <a:rPr lang="en-US" dirty="0" smtClean="0"/>
              <a:t> </a:t>
            </a:r>
            <a:r>
              <a:rPr lang="en-US" altLang="en-US" sz="1600" b="1" dirty="0" smtClean="0">
                <a:solidFill>
                  <a:srgbClr val="00B050"/>
                </a:solidFill>
              </a:rPr>
              <a:t>and dossier), </a:t>
            </a:r>
          </a:p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b="1" dirty="0" smtClean="0">
                <a:solidFill>
                  <a:srgbClr val="00B050"/>
                </a:solidFill>
              </a:rPr>
              <a:t>Life Cycles Documents Transfer</a:t>
            </a:r>
            <a:endParaRPr lang="en-US" altLang="en-US" sz="1600" b="1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Facilities/Assets Data Modeling (forecast of state)</a:t>
            </a:r>
            <a:endParaRPr lang="en-US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Services Based on the Internet of Things (model of operation)</a:t>
            </a:r>
          </a:p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b="1" dirty="0" smtClean="0">
                <a:solidFill>
                  <a:srgbClr val="00B050"/>
                </a:solidFill>
              </a:rPr>
              <a:t>Contextual and Intelligent Search of Online Documents and Unstructured Data</a:t>
            </a:r>
            <a:endParaRPr lang="en-US" altLang="en-US" sz="1600" b="1" dirty="0">
              <a:solidFill>
                <a:srgbClr val="00B050"/>
              </a:solidFill>
            </a:endParaRPr>
          </a:p>
        </p:txBody>
      </p:sp>
      <p:sp>
        <p:nvSpPr>
          <p:cNvPr id="32" name="Rectangle 6"/>
          <p:cNvSpPr txBox="1">
            <a:spLocks noChangeArrowheads="1"/>
          </p:cNvSpPr>
          <p:nvPr/>
        </p:nvSpPr>
        <p:spPr>
          <a:xfrm>
            <a:off x="4845050" y="3265488"/>
            <a:ext cx="1660525" cy="714375"/>
          </a:xfrm>
          <a:prstGeom prst="rect">
            <a:avLst/>
          </a:prstGeom>
        </p:spPr>
        <p:txBody>
          <a:bodyPr lIns="112542" tIns="56271" rIns="112542" bIns="5627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None/>
              <a:defRPr/>
            </a:pPr>
            <a:r>
              <a:rPr lang="en-US" altLang="ru-RU" sz="4400" b="1" dirty="0" smtClean="0">
                <a:solidFill>
                  <a:schemeClr val="bg1">
                    <a:lumMod val="50000"/>
                  </a:schemeClr>
                </a:solidFill>
              </a:rPr>
              <a:t>24/7</a:t>
            </a:r>
            <a:endParaRPr lang="en-US" altLang="ru-RU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angle 6"/>
          <p:cNvSpPr txBox="1">
            <a:spLocks noChangeArrowheads="1"/>
          </p:cNvSpPr>
          <p:nvPr/>
        </p:nvSpPr>
        <p:spPr>
          <a:xfrm>
            <a:off x="0" y="1047750"/>
            <a:ext cx="3957638" cy="3910013"/>
          </a:xfrm>
          <a:prstGeom prst="rect">
            <a:avLst/>
          </a:prstGeom>
        </p:spPr>
        <p:txBody>
          <a:bodyPr lIns="112542" tIns="56271" rIns="112542" bIns="5627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b="1" dirty="0">
                <a:solidFill>
                  <a:srgbClr val="00B050"/>
                </a:solidFill>
              </a:rPr>
              <a:t>Construction Processes Management</a:t>
            </a:r>
          </a:p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b="1" dirty="0">
                <a:solidFill>
                  <a:srgbClr val="00B050"/>
                </a:solidFill>
              </a:rPr>
              <a:t>Operation and MRO</a:t>
            </a:r>
          </a:p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Material Management</a:t>
            </a:r>
          </a:p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Financial Budgeting</a:t>
            </a:r>
          </a:p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Treasury</a:t>
            </a:r>
          </a:p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Management Accounting</a:t>
            </a:r>
          </a:p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Human Resource Management</a:t>
            </a:r>
          </a:p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Customer Relationship Management</a:t>
            </a:r>
          </a:p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Business and Tax Accounting</a:t>
            </a:r>
          </a:p>
          <a:p>
            <a:pPr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en-US" sz="1600" b="1" dirty="0" smtClean="0">
                <a:solidFill>
                  <a:schemeClr val="bg1">
                    <a:lumMod val="50000"/>
                  </a:schemeClr>
                </a:solidFill>
              </a:rPr>
              <a:t>Electronic Document Flow</a:t>
            </a:r>
            <a:endParaRPr lang="en-US" alt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altLang="ru-RU" sz="1600" dirty="0"/>
          </a:p>
        </p:txBody>
      </p:sp>
      <p:sp>
        <p:nvSpPr>
          <p:cNvPr id="34" name="Rectangle 6"/>
          <p:cNvSpPr txBox="1">
            <a:spLocks noChangeArrowheads="1"/>
          </p:cNvSpPr>
          <p:nvPr/>
        </p:nvSpPr>
        <p:spPr>
          <a:xfrm>
            <a:off x="4421188" y="4432300"/>
            <a:ext cx="2557462" cy="473075"/>
          </a:xfrm>
          <a:prstGeom prst="rect">
            <a:avLst/>
          </a:prstGeom>
        </p:spPr>
        <p:txBody>
          <a:bodyPr lIns="112542" tIns="56271" rIns="112542" bIns="5627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None/>
              <a:defRPr/>
            </a:pPr>
            <a:r>
              <a:rPr lang="en-US" altLang="ru-RU" sz="1800" b="1" dirty="0">
                <a:solidFill>
                  <a:schemeClr val="accent4">
                    <a:lumMod val="75000"/>
                  </a:schemeClr>
                </a:solidFill>
              </a:rPr>
              <a:t>Business Processes</a:t>
            </a:r>
          </a:p>
        </p:txBody>
      </p:sp>
      <p:sp>
        <p:nvSpPr>
          <p:cNvPr id="35" name="Rectangle 6"/>
          <p:cNvSpPr txBox="1">
            <a:spLocks noChangeArrowheads="1"/>
          </p:cNvSpPr>
          <p:nvPr/>
        </p:nvSpPr>
        <p:spPr>
          <a:xfrm>
            <a:off x="4619625" y="2006600"/>
            <a:ext cx="2373313" cy="731838"/>
          </a:xfrm>
          <a:prstGeom prst="rect">
            <a:avLst/>
          </a:prstGeom>
        </p:spPr>
        <p:txBody>
          <a:bodyPr lIns="112542" tIns="56271" rIns="112542" bIns="5627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None/>
              <a:defRPr/>
            </a:pPr>
            <a:r>
              <a:rPr lang="en-US" altLang="ru-RU" sz="1800" b="1" dirty="0">
                <a:solidFill>
                  <a:schemeClr val="accent4">
                    <a:lumMod val="75000"/>
                  </a:schemeClr>
                </a:solidFill>
              </a:rPr>
              <a:t>Business Analytics</a:t>
            </a:r>
          </a:p>
          <a:p>
            <a:pPr marL="0" indent="0" algn="ctr" fontAlgn="auto">
              <a:spcAft>
                <a:spcPts val="0"/>
              </a:spcAft>
              <a:buClr>
                <a:srgbClr val="0070BA"/>
              </a:buClr>
              <a:buSzPct val="120000"/>
              <a:buFont typeface="Arial" panose="020B0604020202020204" pitchFamily="34" charset="0"/>
              <a:buNone/>
              <a:defRPr/>
            </a:pPr>
            <a:r>
              <a:rPr lang="en-US" altLang="ru-RU" sz="1800" b="1" dirty="0">
                <a:solidFill>
                  <a:schemeClr val="accent4">
                    <a:lumMod val="75000"/>
                  </a:schemeClr>
                </a:solidFill>
              </a:rPr>
              <a:t>Forecasting</a:t>
            </a:r>
          </a:p>
        </p:txBody>
      </p:sp>
      <p:sp>
        <p:nvSpPr>
          <p:cNvPr id="18440" name="TextBox 35"/>
          <p:cNvSpPr txBox="1">
            <a:spLocks noChangeArrowheads="1"/>
          </p:cNvSpPr>
          <p:nvPr/>
        </p:nvSpPr>
        <p:spPr bwMode="auto">
          <a:xfrm>
            <a:off x="3463925" y="1811338"/>
            <a:ext cx="13970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542" tIns="56271" rIns="112542" bIns="56271"/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70BA"/>
              </a:buClr>
              <a:buSzPct val="120000"/>
              <a:buFont typeface="Arial" charset="0"/>
              <a:buNone/>
            </a:pPr>
            <a:r>
              <a:rPr lang="en-US" sz="1200" b="1" dirty="0">
                <a:solidFill>
                  <a:srgbClr val="7F7F7F"/>
                </a:solidFill>
                <a:latin typeface="Circe"/>
              </a:rPr>
              <a:t>Management</a:t>
            </a:r>
          </a:p>
        </p:txBody>
      </p:sp>
      <p:sp>
        <p:nvSpPr>
          <p:cNvPr id="18441" name="TextBox 36"/>
          <p:cNvSpPr txBox="1">
            <a:spLocks noChangeArrowheads="1"/>
          </p:cNvSpPr>
          <p:nvPr/>
        </p:nvSpPr>
        <p:spPr bwMode="auto">
          <a:xfrm>
            <a:off x="5226050" y="1770063"/>
            <a:ext cx="9001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542" tIns="56271" rIns="112542" bIns="56271"/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70BA"/>
              </a:buClr>
              <a:buSzPct val="120000"/>
              <a:buFont typeface="Arial" charset="0"/>
              <a:buNone/>
            </a:pPr>
            <a:r>
              <a:rPr lang="en-US" sz="1200" b="1" dirty="0">
                <a:solidFill>
                  <a:srgbClr val="7F7F7F"/>
                </a:solidFill>
                <a:latin typeface="Circe"/>
              </a:rPr>
              <a:t>Asset</a:t>
            </a:r>
          </a:p>
        </p:txBody>
      </p:sp>
      <p:sp>
        <p:nvSpPr>
          <p:cNvPr id="18442" name="TextBox 37"/>
          <p:cNvSpPr txBox="1">
            <a:spLocks noChangeArrowheads="1"/>
          </p:cNvSpPr>
          <p:nvPr/>
        </p:nvSpPr>
        <p:spPr bwMode="auto">
          <a:xfrm>
            <a:off x="6521450" y="1770063"/>
            <a:ext cx="136048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542" tIns="56271" rIns="112542" bIns="56271"/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70BA"/>
              </a:buClr>
              <a:buSzPct val="120000"/>
              <a:buFont typeface="Arial" charset="0"/>
              <a:buNone/>
            </a:pPr>
            <a:r>
              <a:rPr lang="en-US" sz="1200" b="1" dirty="0">
                <a:solidFill>
                  <a:srgbClr val="7F7F7F"/>
                </a:solidFill>
                <a:latin typeface="Circe"/>
              </a:rPr>
              <a:t>Contractors</a:t>
            </a:r>
          </a:p>
        </p:txBody>
      </p:sp>
      <p:pic>
        <p:nvPicPr>
          <p:cNvPr id="18443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5875" y="1079500"/>
            <a:ext cx="6762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3525" y="1066800"/>
            <a:ext cx="6762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5" name="Group 19"/>
          <p:cNvGrpSpPr>
            <a:grpSpLocks/>
          </p:cNvGrpSpPr>
          <p:nvPr/>
        </p:nvGrpSpPr>
        <p:grpSpPr bwMode="auto">
          <a:xfrm>
            <a:off x="5226050" y="979488"/>
            <a:ext cx="949325" cy="696912"/>
            <a:chOff x="194733" y="3504573"/>
            <a:chExt cx="3914348" cy="2803093"/>
          </a:xfrm>
        </p:grpSpPr>
        <p:pic>
          <p:nvPicPr>
            <p:cNvPr id="18455" name="Picture 2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4733" y="3699931"/>
              <a:ext cx="3914348" cy="2607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Picture 22" descr="traffic-cone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28829" y="5486146"/>
              <a:ext cx="258127" cy="297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7" name="Picture 2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85105" y="3504573"/>
              <a:ext cx="2481996" cy="248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46" name="TextBox 44"/>
          <p:cNvSpPr txBox="1">
            <a:spLocks noChangeArrowheads="1"/>
          </p:cNvSpPr>
          <p:nvPr/>
        </p:nvSpPr>
        <p:spPr bwMode="auto">
          <a:xfrm>
            <a:off x="0" y="5618163"/>
            <a:ext cx="118157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542" tIns="56271" rIns="112542" bIns="56271"/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70BA"/>
              </a:buClr>
              <a:buSzPct val="120000"/>
              <a:buFont typeface="Arial" charset="0"/>
              <a:buNone/>
            </a:pPr>
            <a:r>
              <a:rPr lang="en-US" b="1" dirty="0">
                <a:solidFill>
                  <a:srgbClr val="0070C0"/>
                </a:solidFill>
                <a:latin typeface="Circe"/>
              </a:rPr>
              <a:t>Efficient operation of a modern NUCLEAR POWER PLANT without a digital model: “Electric Power Unit - Service Facilities-Processes-Resources-Shedules-Relationships-Experiences-Best Practices-Documentation-Information Field-Social Space” is impossible</a:t>
            </a:r>
            <a:endParaRPr lang="en-US" b="1" i="1" dirty="0">
              <a:solidFill>
                <a:srgbClr val="00B050"/>
              </a:solidFill>
              <a:latin typeface="Circe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91225" y="4768850"/>
            <a:ext cx="5824538" cy="830263"/>
          </a:xfrm>
          <a:prstGeom prst="rect">
            <a:avLst/>
          </a:prstGeom>
          <a:noFill/>
        </p:spPr>
        <p:txBody>
          <a:bodyPr lIns="91352" tIns="45680" rIns="91352" bIns="4568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“If the rate of change on the outside exceeds the rate of change on the inside, the end is near”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Jack Welch, 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00375" y="3148013"/>
            <a:ext cx="30273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Custom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ERP Task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24575" y="3970338"/>
            <a:ext cx="21018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BIGDATA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659063" y="1346200"/>
            <a:ext cx="804862" cy="277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2018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858052" y="2805113"/>
            <a:ext cx="806450" cy="2762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2017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1145838" y="1446213"/>
            <a:ext cx="804862" cy="27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2017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1060907" y="3933825"/>
            <a:ext cx="804862" cy="277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2017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1203107" y="1901032"/>
            <a:ext cx="804863" cy="27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 bwMode="auto">
          <a:xfrm>
            <a:off x="557213" y="404813"/>
            <a:ext cx="7905750" cy="48895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000" dirty="0" smtClean="0"/>
              <a:t>SAP 2015-2017 implementation and replication in Rosenergoatom is the basis of an electronic centralized resource management</a:t>
            </a:r>
          </a:p>
        </p:txBody>
      </p:sp>
      <p:sp>
        <p:nvSpPr>
          <p:cNvPr id="19458" name="Прямоугольник 5"/>
          <p:cNvSpPr>
            <a:spLocks noChangeArrowheads="1"/>
          </p:cNvSpPr>
          <p:nvPr/>
        </p:nvSpPr>
        <p:spPr bwMode="auto">
          <a:xfrm>
            <a:off x="8482013" y="0"/>
            <a:ext cx="3722687" cy="6650038"/>
          </a:xfrm>
          <a:prstGeom prst="rect">
            <a:avLst/>
          </a:prstGeom>
          <a:solidFill>
            <a:srgbClr val="0070C0"/>
          </a:solidFill>
          <a:ln w="25400" algn="ctr">
            <a:noFill/>
            <a:round/>
            <a:headEnd/>
            <a:tailEnd type="triangle" w="lg" len="med"/>
          </a:ln>
        </p:spPr>
        <p:txBody>
          <a:bodyPr lIns="0" tIns="0" rIns="0" bIns="0" anchor="ctr"/>
          <a:lstStyle/>
          <a:p>
            <a:pPr algn="ctr"/>
            <a:endParaRPr lang="ru-RU" b="1" dirty="0">
              <a:solidFill>
                <a:schemeClr val="bg1"/>
              </a:solidFill>
              <a:latin typeface="Circe"/>
            </a:endParaRPr>
          </a:p>
          <a:p>
            <a:pPr algn="ctr"/>
            <a:endParaRPr lang="ru-RU" dirty="0">
              <a:latin typeface="Circe"/>
            </a:endParaRPr>
          </a:p>
        </p:txBody>
      </p:sp>
      <p:sp>
        <p:nvSpPr>
          <p:cNvPr id="19459" name="Прямоугольник 6"/>
          <p:cNvSpPr>
            <a:spLocks noChangeArrowheads="1"/>
          </p:cNvSpPr>
          <p:nvPr/>
        </p:nvSpPr>
        <p:spPr bwMode="auto">
          <a:xfrm>
            <a:off x="8550275" y="2906713"/>
            <a:ext cx="3549650" cy="399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ED1A3B"/>
              </a:buClr>
              <a:buSzPct val="120000"/>
            </a:pPr>
            <a:r>
              <a:rPr lang="en-US" sz="2800" b="1" dirty="0">
                <a:solidFill>
                  <a:schemeClr val="bg1"/>
                </a:solidFill>
                <a:latin typeface="Circe"/>
              </a:rPr>
              <a:t>40%</a:t>
            </a:r>
            <a:r>
              <a:rPr lang="en-US" b="1" dirty="0">
                <a:solidFill>
                  <a:schemeClr val="bg1"/>
                </a:solidFill>
                <a:latin typeface="Circe"/>
              </a:rPr>
              <a:t> of employees actively use SAP solutions in daily work</a:t>
            </a:r>
          </a:p>
          <a:p>
            <a:pPr>
              <a:buClr>
                <a:srgbClr val="ED1A3B"/>
              </a:buClr>
              <a:buSzPct val="120000"/>
            </a:pPr>
            <a:r>
              <a:rPr lang="en-US" sz="1600" b="1" dirty="0">
                <a:solidFill>
                  <a:schemeClr val="bg1"/>
                </a:solidFill>
                <a:latin typeface="Circe"/>
              </a:rPr>
              <a:t>The coefficient of ERP-system using is </a:t>
            </a:r>
            <a:r>
              <a:rPr lang="en-US" sz="2800" b="1" dirty="0">
                <a:solidFill>
                  <a:schemeClr val="bg1"/>
                </a:solidFill>
                <a:latin typeface="Circe"/>
              </a:rPr>
              <a:t> 93% </a:t>
            </a:r>
          </a:p>
          <a:p>
            <a:pPr>
              <a:buClr>
                <a:srgbClr val="ED1A3B"/>
              </a:buClr>
              <a:buSzPct val="120000"/>
            </a:pPr>
            <a:endParaRPr lang="en-US" sz="1200" b="1" dirty="0">
              <a:solidFill>
                <a:schemeClr val="bg1"/>
              </a:solidFill>
              <a:latin typeface="Circe"/>
            </a:endParaRPr>
          </a:p>
          <a:p>
            <a:pPr>
              <a:buClr>
                <a:srgbClr val="ED1A3B"/>
              </a:buClr>
              <a:buSzPct val="120000"/>
            </a:pPr>
            <a:r>
              <a:rPr lang="en-US" sz="3600" b="1" dirty="0" smtClean="0">
                <a:solidFill>
                  <a:schemeClr val="bg1"/>
                </a:solidFill>
                <a:latin typeface="Circe"/>
              </a:rPr>
              <a:t>9,000</a:t>
            </a:r>
            <a:r>
              <a:rPr lang="ru-RU" sz="3600" b="1" dirty="0" smtClean="0">
                <a:solidFill>
                  <a:schemeClr val="bg1"/>
                </a:solidFill>
                <a:latin typeface="Circe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irce"/>
              </a:rPr>
              <a:t>users </a:t>
            </a:r>
            <a:r>
              <a:rPr lang="en-US" b="1" dirty="0">
                <a:solidFill>
                  <a:schemeClr val="bg1"/>
                </a:solidFill>
                <a:latin typeface="Circe"/>
              </a:rPr>
              <a:t>of human resources management system SAP HCM+</a:t>
            </a:r>
            <a:r>
              <a:rPr lang="en-US" dirty="0" smtClean="0"/>
              <a:t> </a:t>
            </a:r>
          </a:p>
          <a:p>
            <a:pPr>
              <a:buClr>
                <a:srgbClr val="ED1A3B"/>
              </a:buClr>
              <a:buSzPct val="120000"/>
            </a:pPr>
            <a:r>
              <a:rPr lang="en-US" sz="1600" b="1" dirty="0">
                <a:solidFill>
                  <a:schemeClr val="bg1"/>
                </a:solidFill>
                <a:latin typeface="Circe"/>
              </a:rPr>
              <a:t>(IHRMS + qualification Rosenergoatom add-on, integration)</a:t>
            </a:r>
            <a:endParaRPr lang="en-US" sz="1100" b="1" dirty="0">
              <a:solidFill>
                <a:schemeClr val="bg1"/>
              </a:solidFill>
              <a:latin typeface="Circe"/>
            </a:endParaRPr>
          </a:p>
          <a:p>
            <a:pPr>
              <a:lnSpc>
                <a:spcPts val="1600"/>
              </a:lnSpc>
              <a:buClr>
                <a:srgbClr val="ED1A3B"/>
              </a:buClr>
            </a:pPr>
            <a:r>
              <a:rPr lang="en-US" dirty="0" smtClean="0"/>
              <a:t>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7575" y="1035050"/>
            <a:ext cx="36560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4625" y="1049338"/>
            <a:ext cx="4497388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79"/>
          <p:cNvGraphicFramePr>
            <a:graphicFrameLocks/>
          </p:cNvGraphicFramePr>
          <p:nvPr/>
        </p:nvGraphicFramePr>
        <p:xfrm>
          <a:off x="4610100" y="3378200"/>
          <a:ext cx="3870889" cy="2473866"/>
        </p:xfrm>
        <a:graphic>
          <a:graphicData uri="http://schemas.openxmlformats.org/drawingml/2006/table">
            <a:tbl>
              <a:tblPr/>
              <a:tblGrid>
                <a:gridCol w="73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97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8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EE9024"/>
                          </a:solidFill>
                          <a:effectLst/>
                          <a:latin typeface="+mn-lt"/>
                        </a:rPr>
                        <a:t>PRODUCTIVE STARTUP: </a:t>
                      </a:r>
                    </a:p>
                    <a:p>
                      <a:pPr lvl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January 01, 2016</a:t>
                      </a:r>
                      <a:r>
                        <a:rPr dirty="0"/>
                        <a:t> </a:t>
                      </a:r>
                      <a:r>
                        <a:rPr lang="en-US" sz="12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– </a:t>
                      </a:r>
                      <a:r>
                        <a:rPr dirty="0"/>
                        <a:t>    </a:t>
                      </a:r>
                      <a:r>
                        <a:rPr lang="en-US" sz="18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 </a:t>
                      </a:r>
                      <a:r>
                        <a:rPr lang="en-US" sz="12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business units </a:t>
                      </a:r>
                      <a:endParaRPr lang="en-US" sz="1200" b="0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(CO, NPPs and branches)</a:t>
                      </a:r>
                    </a:p>
                    <a:p>
                      <a:pPr lvl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January 01, 2017</a:t>
                      </a:r>
                      <a:r>
                        <a:rPr dirty="0"/>
                        <a:t> </a:t>
                      </a:r>
                      <a:r>
                        <a:rPr lang="en-US" sz="12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– </a:t>
                      </a:r>
                      <a:r>
                        <a:rPr dirty="0"/>
                        <a:t>    </a:t>
                      </a:r>
                      <a:r>
                        <a:rPr lang="en-US" sz="18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10 </a:t>
                      </a:r>
                      <a:r>
                        <a:rPr lang="en-US" sz="12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business units </a:t>
                      </a:r>
                      <a:endParaRPr lang="en-US" sz="1200" b="0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(NPPs and branches)</a:t>
                      </a:r>
                      <a:r>
                        <a:rPr dirty="0"/>
                        <a:t> </a:t>
                      </a:r>
                      <a:r>
                        <a:rPr lang="en-US" sz="12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Without parallel accounting in historical systems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sz="12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Experimental operation period  4 months </a:t>
                      </a:r>
                      <a:endParaRPr lang="en-US" sz="1200" b="0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sz="12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(The first quarter is closed on the 7th WD of April, regular operation)</a:t>
                      </a:r>
                      <a:endParaRPr lang="en-US" sz="1200" b="0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sz="12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Since May 19, 2017 - industrial operation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9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85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85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946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4838" y="2744788"/>
            <a:ext cx="54133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Прямоугольник 11"/>
          <p:cNvSpPr>
            <a:spLocks noChangeArrowheads="1"/>
          </p:cNvSpPr>
          <p:nvPr/>
        </p:nvSpPr>
        <p:spPr bwMode="auto">
          <a:xfrm>
            <a:off x="5661025" y="1847850"/>
            <a:ext cx="26685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irce"/>
              </a:rPr>
              <a:t>West - the city of Kaliningrad</a:t>
            </a:r>
          </a:p>
          <a:p>
            <a:r>
              <a:rPr lang="en-US" sz="1400" b="1" dirty="0">
                <a:solidFill>
                  <a:schemeClr val="bg1"/>
                </a:solidFill>
                <a:latin typeface="Circe"/>
              </a:rPr>
              <a:t>East - the city of Bilibino, Chukotka, 7,000 km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9900" y="5400675"/>
            <a:ext cx="53536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10 NPPs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All through the country for 18 months</a:t>
            </a:r>
          </a:p>
        </p:txBody>
      </p:sp>
      <p:pic>
        <p:nvPicPr>
          <p:cNvPr id="19469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94525" y="5681663"/>
            <a:ext cx="114617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Прямоугольник 14"/>
          <p:cNvSpPr>
            <a:spLocks noChangeArrowheads="1"/>
          </p:cNvSpPr>
          <p:nvPr/>
        </p:nvSpPr>
        <p:spPr bwMode="auto">
          <a:xfrm>
            <a:off x="8555232" y="250825"/>
            <a:ext cx="3538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irce"/>
              </a:rPr>
              <a:t>37</a:t>
            </a:r>
            <a:r>
              <a:rPr lang="en-US" sz="2400" dirty="0" smtClean="0"/>
              <a:t> </a:t>
            </a:r>
            <a:r>
              <a:rPr lang="en-US" sz="1200" b="1" dirty="0">
                <a:solidFill>
                  <a:schemeClr val="bg1"/>
                </a:solidFill>
                <a:latin typeface="Circe"/>
              </a:rPr>
              <a:t>thousand employees in Rosenergoatom</a:t>
            </a:r>
          </a:p>
        </p:txBody>
      </p:sp>
      <p:graphicFrame>
        <p:nvGraphicFramePr>
          <p:cNvPr id="26" name="Group 79"/>
          <p:cNvGraphicFramePr>
            <a:graphicFrameLocks/>
          </p:cNvGraphicFramePr>
          <p:nvPr/>
        </p:nvGraphicFramePr>
        <p:xfrm>
          <a:off x="0" y="1016000"/>
          <a:ext cx="4452323" cy="8096185"/>
        </p:xfrm>
        <a:graphic>
          <a:graphicData uri="http://schemas.openxmlformats.org/drawingml/2006/table">
            <a:tbl>
              <a:tblPr/>
              <a:tblGrid>
                <a:gridCol w="84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78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28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8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ED1A3B"/>
                        </a:buClr>
                      </a:pPr>
                      <a:endParaRPr lang="en-US" sz="1050" b="1" baseline="0" dirty="0" smtClean="0">
                        <a:solidFill>
                          <a:srgbClr val="EE9024"/>
                        </a:solidFill>
                        <a:latin typeface="+mn-lt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ED1A3B"/>
                        </a:buClr>
                      </a:pPr>
                      <a:r>
                        <a:rPr lang="en-US" sz="1050" b="1" baseline="0" dirty="0" smtClean="0">
                          <a:solidFill>
                            <a:srgbClr val="EE9024"/>
                          </a:solidFill>
                          <a:latin typeface="+mn-lt"/>
                        </a:rPr>
                        <a:t>KEY RESULTS</a:t>
                      </a:r>
                      <a:r>
                        <a:rPr lang="en-US" sz="105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: </a:t>
                      </a:r>
                      <a:r>
                        <a:rPr lang="en-US" sz="1050" b="0" u="non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Unified Generic Solution </a:t>
                      </a: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ED1A3B"/>
                        </a:buClr>
                      </a:pPr>
                      <a:r>
                        <a:rPr lang="en-US" sz="1050" b="0" u="non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for the Central Office, 10 Nuclear Power Plants and other Branches, </a:t>
                      </a: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ED1A3B"/>
                        </a:buClr>
                      </a:pPr>
                      <a:r>
                        <a:rPr lang="en-US" sz="1050" b="0" u="non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4,500 users. Two “waves” for 18 months.</a:t>
                      </a: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ED1A3B"/>
                        </a:buClr>
                      </a:pPr>
                      <a:endParaRPr lang="en-US" sz="900" u="none" baseline="0" dirty="0" smtClean="0"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9024"/>
                          </a:solidFill>
                          <a:effectLst/>
                          <a:latin typeface="+mn-lt"/>
                        </a:rPr>
                        <a:t>APPLICATIONS: </a:t>
                      </a:r>
                      <a:r>
                        <a:rPr lang="en-US" sz="24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SAP ERP</a:t>
                      </a:r>
                      <a:r>
                        <a:rPr dirty="0"/>
                        <a:t> </a:t>
                      </a:r>
                      <a:r>
                        <a:rPr lang="en-US" sz="14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(+BI, BPC, HCM, MDM)</a:t>
                      </a:r>
                      <a:endParaRPr lang="en-US" sz="1400" b="1" kern="120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EE902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EE9024"/>
                          </a:solidFill>
                          <a:effectLst/>
                          <a:latin typeface="+mn-lt"/>
                        </a:rPr>
                        <a:t>KEY BUSINESS PROCESSES: </a:t>
                      </a:r>
                    </a:p>
                    <a:p>
                      <a:pPr marL="171450" lvl="0" indent="-17145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05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Material and Contracts Management, including:</a:t>
                      </a:r>
                    </a:p>
                    <a:p>
                      <a:pPr marL="361950" lvl="1" indent="-180975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 centralized approach to procurement and branches financing;  </a:t>
                      </a:r>
                    </a:p>
                    <a:p>
                      <a:pPr marL="361950" lvl="1" indent="-180975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capital construction processes supporting;</a:t>
                      </a:r>
                    </a:p>
                    <a:p>
                      <a:pPr marL="171450" lvl="0" indent="-17145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05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Investments and Projects Management, including: </a:t>
                      </a:r>
                    </a:p>
                    <a:p>
                      <a:pPr marL="361950" lvl="1" indent="-180975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investment projects and activities structure unification; </a:t>
                      </a:r>
                    </a:p>
                    <a:p>
                      <a:pPr marL="361950" lvl="1" indent="-180975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maintaining performance limits for projects/activities; </a:t>
                      </a:r>
                    </a:p>
                    <a:p>
                      <a:pPr marL="361950" lvl="1" indent="-180975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financial sources control and management;</a:t>
                      </a:r>
                    </a:p>
                    <a:p>
                      <a:pPr marL="361950" marR="0" lvl="1" indent="-180975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integration with the local facilities construction monitoring system </a:t>
                      </a:r>
                    </a:p>
                    <a:p>
                      <a:pPr marL="171450" lvl="0" indent="-17145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05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Financial Management;</a:t>
                      </a:r>
                    </a:p>
                    <a:p>
                      <a:pPr marL="171450" lvl="0" indent="-17145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05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Cost Management, including:</a:t>
                      </a:r>
                    </a:p>
                    <a:p>
                      <a:pPr marL="361950" marR="0" lvl="1" indent="-180975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cost accounting by function;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5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Business and Tax Accounting;</a:t>
                      </a:r>
                    </a:p>
                    <a:p>
                      <a:pPr marL="171450" lvl="0" indent="-17145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05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FA, PE, PPE Accounting;</a:t>
                      </a:r>
                    </a:p>
                    <a:p>
                      <a:pPr marL="171450" lvl="0" indent="-17145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05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Sales Management;</a:t>
                      </a:r>
                    </a:p>
                    <a:p>
                      <a:pPr marL="171450" lvl="0" indent="-17145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05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Human Resources Management, including:</a:t>
                      </a:r>
                    </a:p>
                    <a:p>
                      <a:pPr marL="361950" marR="0" lvl="1" indent="-180975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staff development;</a:t>
                      </a:r>
                    </a:p>
                    <a:p>
                      <a:pPr marL="171450" lvl="0" indent="-17145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05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integration </a:t>
                      </a:r>
                      <a:r>
                        <a:rPr lang="en-US" sz="105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with adjacent corporate </a:t>
                      </a:r>
                    </a:p>
                    <a:p>
                      <a:pPr marL="0" lvl="0" inden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05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systems of SC Rosatom and divisional IS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3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85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85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3828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85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endParaRPr lang="ru-RU" sz="1050" b="0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3"/>
          <p:cNvSpPr>
            <a:spLocks noGrp="1"/>
          </p:cNvSpPr>
          <p:nvPr>
            <p:ph type="title"/>
          </p:nvPr>
        </p:nvSpPr>
        <p:spPr bwMode="auto">
          <a:xfrm>
            <a:off x="557213" y="404813"/>
            <a:ext cx="11123612" cy="48895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000" dirty="0" smtClean="0"/>
              <a:t>SAP ERP unified fully functional </a:t>
            </a:r>
            <a:r>
              <a:rPr lang="en-US" sz="2000" dirty="0" smtClean="0">
                <a:latin typeface="Circe Bold (Заголовки)"/>
              </a:rPr>
              <a:t>centralized </a:t>
            </a:r>
            <a:r>
              <a:rPr lang="en-US" sz="2000" dirty="0" smtClean="0">
                <a:latin typeface="Circe Bold (Заголовки)"/>
              </a:rPr>
              <a:t>resource </a:t>
            </a:r>
            <a:r>
              <a:rPr lang="en-US" sz="2000" dirty="0" smtClean="0">
                <a:latin typeface="Circe Bold (Заголовки)"/>
              </a:rPr>
              <a:t>management system in industrial operation in Rosenergoatom since May 2017</a:t>
            </a:r>
            <a:endParaRPr lang="en-US" sz="2000" dirty="0" smtClean="0"/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374650" y="3721100"/>
            <a:ext cx="3852863" cy="2481263"/>
            <a:chOff x="-384673" y="3609958"/>
            <a:chExt cx="3853310" cy="248173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white">
            <a:xfrm>
              <a:off x="-384673" y="3609958"/>
              <a:ext cx="3853310" cy="11082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669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spc="-2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Flexible reporting on sources of financing with limit control, reporting on the investment program and project programs</a:t>
              </a:r>
              <a:endParaRPr lang="en-US" sz="16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endParaRPr>
            </a:p>
          </p:txBody>
        </p:sp>
        <p:pic>
          <p:nvPicPr>
            <p:cNvPr id="21562" name="Picture 15" descr="C:\Users\d058193\SAP_projects\PPTs\TechEd_2013\infocenter_context_dat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49353" y="4803308"/>
              <a:ext cx="1793323" cy="127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C:\Users\d058112\Documents\My Received Files\learner_view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7823" y="4978641"/>
              <a:ext cx="1830599" cy="111304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/>
          </p:spPr>
        </p:pic>
      </p:grpSp>
      <p:grpSp>
        <p:nvGrpSpPr>
          <p:cNvPr id="21507" name="Group 9"/>
          <p:cNvGrpSpPr>
            <a:grpSpLocks/>
          </p:cNvGrpSpPr>
          <p:nvPr/>
        </p:nvGrpSpPr>
        <p:grpSpPr bwMode="auto">
          <a:xfrm>
            <a:off x="8502650" y="1331913"/>
            <a:ext cx="3581400" cy="1957387"/>
            <a:chOff x="6156468" y="1499239"/>
            <a:chExt cx="3582525" cy="1958904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white">
            <a:xfrm>
              <a:off x="6156468" y="1499239"/>
              <a:ext cx="3582525" cy="44325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669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A unified approach to the classification of costs and the CostCntr/ NPPs’ Cost Center structure</a:t>
              </a:r>
              <a:endParaRPr lang="en-US" sz="1600" b="1" kern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endParaRPr>
            </a:p>
          </p:txBody>
        </p:sp>
        <p:pic>
          <p:nvPicPr>
            <p:cNvPr id="21560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04155">
              <a:off x="6931762" y="2202230"/>
              <a:ext cx="754353" cy="125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7"/>
          <p:cNvSpPr>
            <a:spLocks noChangeArrowheads="1"/>
          </p:cNvSpPr>
          <p:nvPr/>
        </p:nvSpPr>
        <p:spPr bwMode="white">
          <a:xfrm>
            <a:off x="8845550" y="3892550"/>
            <a:ext cx="2954338" cy="665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766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Expenses for processes and functions ("benchmarks" of NPPs) - parallel cost accounting</a:t>
            </a:r>
            <a:endParaRPr lang="en-US" sz="1600" b="1" spc="-26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endParaRPr>
          </a:p>
        </p:txBody>
      </p: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9277350" y="4829175"/>
            <a:ext cx="1817688" cy="1465263"/>
            <a:chOff x="6885463" y="4246602"/>
            <a:chExt cx="1818902" cy="1465591"/>
          </a:xfrm>
        </p:grpSpPr>
        <p:grpSp>
          <p:nvGrpSpPr>
            <p:cNvPr id="21525" name="Group 20"/>
            <p:cNvGrpSpPr>
              <a:grpSpLocks/>
            </p:cNvGrpSpPr>
            <p:nvPr/>
          </p:nvGrpSpPr>
          <p:grpSpPr bwMode="auto">
            <a:xfrm>
              <a:off x="6885463" y="4246602"/>
              <a:ext cx="1818902" cy="1297689"/>
              <a:chOff x="5141167" y="3582408"/>
              <a:chExt cx="2126769" cy="1517335"/>
            </a:xfrm>
          </p:grpSpPr>
          <p:sp>
            <p:nvSpPr>
              <p:cNvPr id="17" name="Rounded Rectangle 22"/>
              <p:cNvSpPr/>
              <p:nvPr/>
            </p:nvSpPr>
            <p:spPr bwMode="gray">
              <a:xfrm>
                <a:off x="5141167" y="3582408"/>
                <a:ext cx="2126769" cy="1403600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8" name="Rectangle 23"/>
              <p:cNvSpPr/>
              <p:nvPr/>
            </p:nvSpPr>
            <p:spPr bwMode="gray">
              <a:xfrm>
                <a:off x="5347343" y="3708658"/>
                <a:ext cx="408637" cy="380606"/>
              </a:xfrm>
              <a:prstGeom prst="rect">
                <a:avLst/>
              </a:prstGeom>
              <a:noFill/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" name="Rectangle 24"/>
              <p:cNvSpPr/>
              <p:nvPr/>
            </p:nvSpPr>
            <p:spPr bwMode="gray">
              <a:xfrm>
                <a:off x="5347343" y="3717941"/>
                <a:ext cx="408637" cy="77978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0" name="Rectangle 25"/>
              <p:cNvSpPr/>
              <p:nvPr/>
            </p:nvSpPr>
            <p:spPr bwMode="gray">
              <a:xfrm>
                <a:off x="5347343" y="4189521"/>
                <a:ext cx="408637" cy="382463"/>
              </a:xfrm>
              <a:prstGeom prst="rect">
                <a:avLst/>
              </a:prstGeom>
              <a:noFill/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1" name="Rectangle 26"/>
              <p:cNvSpPr/>
              <p:nvPr/>
            </p:nvSpPr>
            <p:spPr bwMode="gray">
              <a:xfrm>
                <a:off x="5347343" y="4196948"/>
                <a:ext cx="408637" cy="77978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73649" y="3838621"/>
                <a:ext cx="154167" cy="323051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957669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r>
                  <a:rPr lang="en-US" kern="0" dirty="0">
                    <a:solidFill>
                      <a:srgbClr val="FFFFFF"/>
                    </a:solidFill>
                    <a:latin typeface="+mn-lt"/>
                  </a:rPr>
                  <a:t>1</a:t>
                </a:r>
                <a:endParaRPr lang="en-US" kern="0" dirty="0">
                  <a:solidFill>
                    <a:srgbClr val="FFFFFF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73649" y="4313914"/>
                <a:ext cx="154167" cy="323051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957669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r>
                  <a:rPr lang="en-US" kern="0" dirty="0">
                    <a:solidFill>
                      <a:srgbClr val="FFFFFF"/>
                    </a:solidFill>
                    <a:latin typeface="+mn-lt"/>
                  </a:rPr>
                  <a:t>2</a:t>
                </a:r>
                <a:endParaRPr lang="en-US" kern="0" dirty="0">
                  <a:solidFill>
                    <a:srgbClr val="FFFFFF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24" name="Straight Connector 29"/>
              <p:cNvCxnSpPr/>
              <p:nvPr/>
            </p:nvCxnSpPr>
            <p:spPr>
              <a:xfrm flipH="1" flipV="1">
                <a:off x="5560948" y="4079981"/>
                <a:ext cx="3715" cy="16152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 30"/>
              <p:cNvSpPr/>
              <p:nvPr/>
            </p:nvSpPr>
            <p:spPr bwMode="gray">
              <a:xfrm>
                <a:off x="5328769" y="4176525"/>
                <a:ext cx="440213" cy="410312"/>
              </a:xfrm>
              <a:custGeom>
                <a:avLst/>
                <a:gdLst>
                  <a:gd name="connsiteX0" fmla="*/ 0 w 440531"/>
                  <a:gd name="connsiteY0" fmla="*/ 0 h 409575"/>
                  <a:gd name="connsiteX1" fmla="*/ 2381 w 440531"/>
                  <a:gd name="connsiteY1" fmla="*/ 407194 h 409575"/>
                  <a:gd name="connsiteX2" fmla="*/ 440531 w 440531"/>
                  <a:gd name="connsiteY2" fmla="*/ 409575 h 409575"/>
                  <a:gd name="connsiteX3" fmla="*/ 0 w 440531"/>
                  <a:gd name="connsiteY3" fmla="*/ 0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1" h="409575">
                    <a:moveTo>
                      <a:pt x="0" y="0"/>
                    </a:moveTo>
                    <a:cubicBezTo>
                      <a:pt x="794" y="135731"/>
                      <a:pt x="1587" y="271463"/>
                      <a:pt x="2381" y="407194"/>
                    </a:cubicBezTo>
                    <a:lnTo>
                      <a:pt x="440531" y="4095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50196"/>
                </a:srgbClr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26" name="Straight Connector 31"/>
              <p:cNvCxnSpPr/>
              <p:nvPr/>
            </p:nvCxnSpPr>
            <p:spPr>
              <a:xfrm flipH="1" flipV="1">
                <a:off x="5546089" y="4579410"/>
                <a:ext cx="1858" cy="16152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32"/>
              <p:cNvCxnSpPr/>
              <p:nvPr/>
            </p:nvCxnSpPr>
            <p:spPr>
              <a:xfrm flipH="1" flipV="1">
                <a:off x="5546089" y="4575697"/>
                <a:ext cx="1858" cy="161525"/>
              </a:xfrm>
              <a:prstGeom prst="line">
                <a:avLst/>
              </a:prstGeom>
              <a:ln w="28575">
                <a:solidFill>
                  <a:srgbClr val="000000">
                    <a:alpha val="52157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33"/>
              <p:cNvSpPr/>
              <p:nvPr/>
            </p:nvSpPr>
            <p:spPr bwMode="gray">
              <a:xfrm>
                <a:off x="5345485" y="4694520"/>
                <a:ext cx="408637" cy="146672"/>
              </a:xfrm>
              <a:prstGeom prst="rect">
                <a:avLst/>
              </a:prstGeom>
              <a:noFill/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9" name="Rectangle 34"/>
              <p:cNvSpPr/>
              <p:nvPr/>
            </p:nvSpPr>
            <p:spPr bwMode="gray">
              <a:xfrm>
                <a:off x="5345485" y="4659244"/>
                <a:ext cx="408637" cy="77978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0" name="Rectangle 35"/>
              <p:cNvSpPr/>
              <p:nvPr/>
            </p:nvSpPr>
            <p:spPr bwMode="gray">
              <a:xfrm>
                <a:off x="5328769" y="4646248"/>
                <a:ext cx="440213" cy="241360"/>
              </a:xfrm>
              <a:prstGeom prst="rect">
                <a:avLst/>
              </a:prstGeom>
              <a:solidFill>
                <a:srgbClr val="000000">
                  <a:alpha val="50980"/>
                </a:srgbClr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21541" name="Group 36"/>
              <p:cNvGrpSpPr>
                <a:grpSpLocks/>
              </p:cNvGrpSpPr>
              <p:nvPr/>
            </p:nvGrpSpPr>
            <p:grpSpPr bwMode="auto">
              <a:xfrm>
                <a:off x="5745819" y="3670529"/>
                <a:ext cx="1418557" cy="457200"/>
                <a:chOff x="5745819" y="3670529"/>
                <a:chExt cx="1418557" cy="457200"/>
              </a:xfrm>
            </p:grpSpPr>
            <p:sp>
              <p:nvSpPr>
                <p:cNvPr id="45" name="Pentagon 50"/>
                <p:cNvSpPr/>
                <p:nvPr/>
              </p:nvSpPr>
              <p:spPr bwMode="gray">
                <a:xfrm rot="10800000">
                  <a:off x="5746692" y="3682665"/>
                  <a:ext cx="1417227" cy="432592"/>
                </a:xfrm>
                <a:prstGeom prst="homePlate">
                  <a:avLst/>
                </a:prstGeom>
                <a:solidFill>
                  <a:schemeClr val="bg1"/>
                </a:solidFill>
                <a:ln w="6350" algn="ctr">
                  <a:noFill/>
                  <a:miter lim="800000"/>
                  <a:headEnd/>
                  <a:tailEnd/>
                </a:ln>
              </p:spPr>
              <p:txBody>
                <a:bodyPr lIns="90000" tIns="72000" rIns="90000" bIns="72000" anchor="ctr"/>
                <a:lstStyle/>
                <a:p>
                  <a:pPr algn="ctr" defTabSz="804291">
                    <a:spcBef>
                      <a:spcPct val="50000"/>
                    </a:spcBef>
                    <a:buClr>
                      <a:srgbClr val="F0AB00"/>
                    </a:buClr>
                    <a:buSzPct val="80000"/>
                    <a:defRPr/>
                  </a:pPr>
                  <a:endParaRPr lang="en-US" kern="0" dirty="0">
                    <a:solidFill>
                      <a:srgbClr val="00000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pic>
              <p:nvPicPr>
                <p:cNvPr id="21556" name="Picture 51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709682" y="3717181"/>
                  <a:ext cx="385215" cy="385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57" name="Picture 52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337834" y="3718175"/>
                  <a:ext cx="371848" cy="3718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58" name="Picture 53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07060" y="3670529"/>
                  <a:ext cx="4572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542" name="Group 37"/>
              <p:cNvGrpSpPr>
                <a:grpSpLocks/>
              </p:cNvGrpSpPr>
              <p:nvPr/>
            </p:nvGrpSpPr>
            <p:grpSpPr bwMode="auto">
              <a:xfrm>
                <a:off x="5745947" y="4161244"/>
                <a:ext cx="1418557" cy="457200"/>
                <a:chOff x="5745819" y="3670529"/>
                <a:chExt cx="1418557" cy="457200"/>
              </a:xfrm>
            </p:grpSpPr>
            <p:sp>
              <p:nvSpPr>
                <p:cNvPr id="41" name="Pentagon 46"/>
                <p:cNvSpPr/>
                <p:nvPr/>
              </p:nvSpPr>
              <p:spPr bwMode="gray">
                <a:xfrm rot="10800000">
                  <a:off x="5746564" y="3683954"/>
                  <a:ext cx="1417227" cy="430735"/>
                </a:xfrm>
                <a:prstGeom prst="homePlate">
                  <a:avLst/>
                </a:prstGeom>
                <a:solidFill>
                  <a:schemeClr val="bg1"/>
                </a:solidFill>
                <a:ln w="6350" algn="ctr">
                  <a:noFill/>
                  <a:miter lim="800000"/>
                  <a:headEnd/>
                  <a:tailEnd/>
                </a:ln>
              </p:spPr>
              <p:txBody>
                <a:bodyPr lIns="90000" tIns="72000" rIns="90000" bIns="72000" anchor="ctr"/>
                <a:lstStyle/>
                <a:p>
                  <a:pPr algn="ctr" defTabSz="804291">
                    <a:spcBef>
                      <a:spcPct val="50000"/>
                    </a:spcBef>
                    <a:buClr>
                      <a:srgbClr val="F0AB00"/>
                    </a:buClr>
                    <a:buSzPct val="80000"/>
                    <a:defRPr/>
                  </a:pPr>
                  <a:endParaRPr lang="en-US" kern="0" dirty="0">
                    <a:solidFill>
                      <a:srgbClr val="00000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pic>
              <p:nvPicPr>
                <p:cNvPr id="21552" name="Picture 47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709682" y="3717181"/>
                  <a:ext cx="385215" cy="385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53" name="Picture 48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337834" y="3718175"/>
                  <a:ext cx="371848" cy="3718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54" name="Picture 49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07060" y="3670529"/>
                  <a:ext cx="4572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543" name="Group 38"/>
              <p:cNvGrpSpPr>
                <a:grpSpLocks/>
              </p:cNvGrpSpPr>
              <p:nvPr/>
            </p:nvGrpSpPr>
            <p:grpSpPr bwMode="auto">
              <a:xfrm>
                <a:off x="5737329" y="4642543"/>
                <a:ext cx="1420472" cy="457200"/>
                <a:chOff x="5626768" y="4673450"/>
                <a:chExt cx="1420472" cy="457200"/>
              </a:xfrm>
            </p:grpSpPr>
            <p:grpSp>
              <p:nvGrpSpPr>
                <p:cNvPr id="21545" name="Group 40"/>
                <p:cNvGrpSpPr>
                  <a:grpSpLocks/>
                </p:cNvGrpSpPr>
                <p:nvPr/>
              </p:nvGrpSpPr>
              <p:grpSpPr bwMode="auto">
                <a:xfrm>
                  <a:off x="5626768" y="4673450"/>
                  <a:ext cx="1418557" cy="457200"/>
                  <a:chOff x="5745819" y="3670529"/>
                  <a:chExt cx="1418557" cy="457200"/>
                </a:xfrm>
              </p:grpSpPr>
              <p:sp>
                <p:nvSpPr>
                  <p:cNvPr id="37" name="Pentagon 42"/>
                  <p:cNvSpPr/>
                  <p:nvPr/>
                </p:nvSpPr>
                <p:spPr bwMode="gray">
                  <a:xfrm rot="10800000">
                    <a:off x="5745896" y="3683517"/>
                    <a:ext cx="1419085" cy="430735"/>
                  </a:xfrm>
                  <a:prstGeom prst="homePlate">
                    <a:avLst/>
                  </a:prstGeom>
                  <a:solidFill>
                    <a:schemeClr val="bg1"/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anchor="ctr"/>
                  <a:lstStyle/>
                  <a:p>
                    <a:pPr algn="ctr" defTabSz="804291">
                      <a:spcBef>
                        <a:spcPct val="50000"/>
                      </a:spcBef>
                      <a:buClr>
                        <a:srgbClr val="F0AB00"/>
                      </a:buClr>
                      <a:buSzPct val="80000"/>
                      <a:defRPr/>
                    </a:pPr>
                    <a:endParaRPr lang="en-US" kern="0" dirty="0">
                      <a:solidFill>
                        <a:srgbClr val="000000"/>
                      </a:solidFill>
                      <a:latin typeface="+mn-lt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pic>
                <p:nvPicPr>
                  <p:cNvPr id="21548" name="Picture 43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709682" y="3717181"/>
                    <a:ext cx="385215" cy="3852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549" name="Picture 44"/>
                  <p:cNvPicPr>
                    <a:picLocks noChangeAspect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6337834" y="3718175"/>
                    <a:ext cx="371848" cy="3718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550" name="Picture 45"/>
                  <p:cNvPicPr>
                    <a:picLocks noChangeAspect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5907060" y="3670529"/>
                    <a:ext cx="457200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6" name="Pentagon 41"/>
                <p:cNvSpPr/>
                <p:nvPr/>
              </p:nvSpPr>
              <p:spPr bwMode="gray">
                <a:xfrm rot="10800000">
                  <a:off x="5628702" y="4686438"/>
                  <a:ext cx="1419084" cy="430735"/>
                </a:xfrm>
                <a:prstGeom prst="homePlate">
                  <a:avLst/>
                </a:prstGeom>
                <a:solidFill>
                  <a:srgbClr val="000000">
                    <a:alpha val="50196"/>
                  </a:srgbClr>
                </a:solidFill>
                <a:ln w="6350" algn="ctr">
                  <a:noFill/>
                  <a:miter lim="800000"/>
                  <a:headEnd/>
                  <a:tailEnd/>
                </a:ln>
              </p:spPr>
              <p:txBody>
                <a:bodyPr lIns="90000" tIns="72000" rIns="90000" bIns="72000" anchor="ctr"/>
                <a:lstStyle/>
                <a:p>
                  <a:pPr algn="ctr" defTabSz="804291">
                    <a:spcBef>
                      <a:spcPct val="50000"/>
                    </a:spcBef>
                    <a:buClr>
                      <a:srgbClr val="F0AB00"/>
                    </a:buClr>
                    <a:buSzPct val="80000"/>
                    <a:defRPr/>
                  </a:pPr>
                  <a:endParaRPr lang="en-US" kern="0" dirty="0">
                    <a:solidFill>
                      <a:srgbClr val="00000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34" name="Rectangle 39"/>
              <p:cNvSpPr/>
              <p:nvPr/>
            </p:nvSpPr>
            <p:spPr bwMode="gray">
              <a:xfrm>
                <a:off x="5141167" y="4841192"/>
                <a:ext cx="2097050" cy="7797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6" name="Rounded Rectangle 21"/>
            <p:cNvSpPr/>
            <p:nvPr/>
          </p:nvSpPr>
          <p:spPr bwMode="gray">
            <a:xfrm>
              <a:off x="6885463" y="5362865"/>
              <a:ext cx="1818902" cy="349328"/>
            </a:xfrm>
            <a:prstGeom prst="roundRect">
              <a:avLst>
                <a:gd name="adj" fmla="val 3001"/>
              </a:avLst>
            </a:prstGeom>
            <a:solidFill>
              <a:schemeClr val="bg1">
                <a:lumMod val="65000"/>
              </a:schemeClr>
            </a:solidFill>
            <a:ln w="28575" algn="ctr">
              <a:noFill/>
              <a:miter lim="800000"/>
              <a:headEnd/>
              <a:tailEnd/>
            </a:ln>
          </p:spPr>
          <p:txBody>
            <a:bodyPr lIns="90000" tIns="72000" rIns="90000" bIns="72000" anchor="ctr"/>
            <a:lstStyle/>
            <a:p>
              <a:pPr algn="ctr" defTabSz="804291">
                <a:spcBef>
                  <a:spcPct val="50000"/>
                </a:spcBef>
                <a:buClr>
                  <a:srgbClr val="F0AB00"/>
                </a:buClr>
                <a:buSzPct val="80000"/>
                <a:defRPr/>
              </a:pPr>
              <a:endParaRPr lang="en-US" kern="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21510" name="Picture 2" descr="C:\Users\d058112\AppData\Local\Microsoft\Windows\Temporary Internet Files\Content.Outlook\NL9HVU4C\BPM_ic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86988" y="2162175"/>
            <a:ext cx="123825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1" name="Group 54"/>
          <p:cNvGrpSpPr>
            <a:grpSpLocks/>
          </p:cNvGrpSpPr>
          <p:nvPr/>
        </p:nvGrpSpPr>
        <p:grpSpPr bwMode="auto">
          <a:xfrm>
            <a:off x="387350" y="1252538"/>
            <a:ext cx="3941763" cy="2355850"/>
            <a:chOff x="223364" y="1425240"/>
            <a:chExt cx="3943076" cy="2355647"/>
          </a:xfrm>
        </p:grpSpPr>
        <p:sp>
          <p:nvSpPr>
            <p:cNvPr id="51" name="Rectangle 55"/>
            <p:cNvSpPr>
              <a:spLocks noChangeArrowheads="1"/>
            </p:cNvSpPr>
            <p:nvPr/>
          </p:nvSpPr>
          <p:spPr bwMode="white">
            <a:xfrm>
              <a:off x="223364" y="1425240"/>
              <a:ext cx="3943076" cy="88733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669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spc="-2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Hierarchy of centralized programs and projects management (investments, development projects), a full project accounting scheme</a:t>
              </a:r>
              <a:endParaRPr lang="en-US" sz="16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endParaRPr>
            </a:p>
          </p:txBody>
        </p:sp>
        <p:pic>
          <p:nvPicPr>
            <p:cNvPr id="21524" name="Picture 18" descr="C:\Users\d058193\SAP_projects\PPTs\TechEd_2013\SAP_LSO_Learner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9006" y="2403018"/>
              <a:ext cx="2579151" cy="1377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12" name="Group 61"/>
          <p:cNvGrpSpPr>
            <a:grpSpLocks/>
          </p:cNvGrpSpPr>
          <p:nvPr/>
        </p:nvGrpSpPr>
        <p:grpSpPr bwMode="auto">
          <a:xfrm>
            <a:off x="4629150" y="1312863"/>
            <a:ext cx="3449638" cy="2295525"/>
            <a:chOff x="3441576" y="1376077"/>
            <a:chExt cx="3219829" cy="2107123"/>
          </a:xfrm>
        </p:grpSpPr>
        <p:sp>
          <p:nvSpPr>
            <p:cNvPr id="54" name="Rectangle 62"/>
            <p:cNvSpPr>
              <a:spLocks noChangeArrowheads="1"/>
            </p:cNvSpPr>
            <p:nvPr/>
          </p:nvSpPr>
          <p:spPr bwMode="white">
            <a:xfrm>
              <a:off x="3441576" y="1376077"/>
              <a:ext cx="3219829" cy="81312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669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spc="-2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Planning and accounting by programs/projects/activities/articles/sources of funding</a:t>
              </a:r>
              <a:endParaRPr lang="en-US" sz="16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endParaRPr>
            </a:p>
          </p:txBody>
        </p:sp>
        <p:pic>
          <p:nvPicPr>
            <p:cNvPr id="21522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757540" y="2290271"/>
              <a:ext cx="2831382" cy="119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13" name="Group 76"/>
          <p:cNvGrpSpPr>
            <a:grpSpLocks/>
          </p:cNvGrpSpPr>
          <p:nvPr/>
        </p:nvGrpSpPr>
        <p:grpSpPr bwMode="auto">
          <a:xfrm>
            <a:off x="4629150" y="3694113"/>
            <a:ext cx="4165600" cy="2774950"/>
            <a:chOff x="4162325" y="3515255"/>
            <a:chExt cx="3496063" cy="2775036"/>
          </a:xfrm>
        </p:grpSpPr>
        <p:sp>
          <p:nvSpPr>
            <p:cNvPr id="57" name="Rectangle 77"/>
            <p:cNvSpPr>
              <a:spLocks noChangeArrowheads="1"/>
            </p:cNvSpPr>
            <p:nvPr/>
          </p:nvSpPr>
          <p:spPr bwMode="white">
            <a:xfrm>
              <a:off x="4162325" y="3515255"/>
              <a:ext cx="3496063" cy="8858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669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spc="-2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Corporate contracts (unified procurement of NPP with automatic delivery diversity, limit management)</a:t>
              </a:r>
              <a:endParaRPr lang="en-US" sz="16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endParaRPr>
            </a:p>
          </p:txBody>
        </p:sp>
        <p:pic>
          <p:nvPicPr>
            <p:cNvPr id="21519" name="Picture 16" descr="C:\Users\d058193\SAP_projects\PPTs\TechEd_2013\Untitled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24094" y="4597096"/>
              <a:ext cx="1904765" cy="16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79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79162" y="5488341"/>
              <a:ext cx="770183" cy="640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4" name="Freeform 99"/>
          <p:cNvSpPr>
            <a:spLocks/>
          </p:cNvSpPr>
          <p:nvPr/>
        </p:nvSpPr>
        <p:spPr bwMode="auto">
          <a:xfrm>
            <a:off x="10791825" y="5784850"/>
            <a:ext cx="628650" cy="423863"/>
          </a:xfrm>
          <a:custGeom>
            <a:avLst/>
            <a:gdLst>
              <a:gd name="T0" fmla="*/ 628638 w 3040"/>
              <a:gd name="T1" fmla="*/ 16005 h 2884"/>
              <a:gd name="T2" fmla="*/ 591416 w 3040"/>
              <a:gd name="T3" fmla="*/ 37589 h 2884"/>
              <a:gd name="T4" fmla="*/ 552747 w 3040"/>
              <a:gd name="T5" fmla="*/ 62845 h 2884"/>
              <a:gd name="T6" fmla="*/ 512630 w 3040"/>
              <a:gd name="T7" fmla="*/ 92064 h 2884"/>
              <a:gd name="T8" fmla="*/ 470858 w 3040"/>
              <a:gd name="T9" fmla="*/ 125249 h 2884"/>
              <a:gd name="T10" fmla="*/ 427433 w 3040"/>
              <a:gd name="T11" fmla="*/ 162398 h 2884"/>
              <a:gd name="T12" fmla="*/ 398275 w 3040"/>
              <a:gd name="T13" fmla="*/ 188974 h 2884"/>
              <a:gd name="T14" fmla="*/ 357124 w 3040"/>
              <a:gd name="T15" fmla="*/ 228472 h 2884"/>
              <a:gd name="T16" fmla="*/ 319696 w 3040"/>
              <a:gd name="T17" fmla="*/ 267090 h 2884"/>
              <a:gd name="T18" fmla="*/ 286403 w 3040"/>
              <a:gd name="T19" fmla="*/ 304826 h 2884"/>
              <a:gd name="T20" fmla="*/ 257039 w 3040"/>
              <a:gd name="T21" fmla="*/ 341240 h 2884"/>
              <a:gd name="T22" fmla="*/ 231604 w 3040"/>
              <a:gd name="T23" fmla="*/ 376921 h 2884"/>
              <a:gd name="T24" fmla="*/ 178872 w 3040"/>
              <a:gd name="T25" fmla="*/ 402470 h 2884"/>
              <a:gd name="T26" fmla="*/ 145579 w 3040"/>
              <a:gd name="T27" fmla="*/ 420971 h 2884"/>
              <a:gd name="T28" fmla="*/ 139582 w 3040"/>
              <a:gd name="T29" fmla="*/ 419356 h 2884"/>
              <a:gd name="T30" fmla="*/ 124694 w 3040"/>
              <a:gd name="T31" fmla="*/ 389842 h 2884"/>
              <a:gd name="T32" fmla="*/ 102981 w 3040"/>
              <a:gd name="T33" fmla="*/ 352987 h 2884"/>
              <a:gd name="T34" fmla="*/ 82922 w 3040"/>
              <a:gd name="T35" fmla="*/ 322593 h 2884"/>
              <a:gd name="T36" fmla="*/ 64311 w 3040"/>
              <a:gd name="T37" fmla="*/ 298659 h 2884"/>
              <a:gd name="T38" fmla="*/ 52318 w 3040"/>
              <a:gd name="T39" fmla="*/ 286325 h 2884"/>
              <a:gd name="T40" fmla="*/ 33913 w 3040"/>
              <a:gd name="T41" fmla="*/ 272376 h 2884"/>
              <a:gd name="T42" fmla="*/ 14268 w 3040"/>
              <a:gd name="T43" fmla="*/ 262244 h 2884"/>
              <a:gd name="T44" fmla="*/ 0 w 3040"/>
              <a:gd name="T45" fmla="*/ 257986 h 2884"/>
              <a:gd name="T46" fmla="*/ 17991 w 3040"/>
              <a:gd name="T47" fmla="*/ 245505 h 2884"/>
              <a:gd name="T48" fmla="*/ 35568 w 3040"/>
              <a:gd name="T49" fmla="*/ 235667 h 2884"/>
              <a:gd name="T50" fmla="*/ 52524 w 3040"/>
              <a:gd name="T51" fmla="*/ 228326 h 2884"/>
              <a:gd name="T52" fmla="*/ 68654 w 3040"/>
              <a:gd name="T53" fmla="*/ 223627 h 2884"/>
              <a:gd name="T54" fmla="*/ 84577 w 3040"/>
              <a:gd name="T55" fmla="*/ 221424 h 2884"/>
              <a:gd name="T56" fmla="*/ 91814 w 3040"/>
              <a:gd name="T57" fmla="*/ 221278 h 2884"/>
              <a:gd name="T58" fmla="*/ 98431 w 3040"/>
              <a:gd name="T59" fmla="*/ 222159 h 2884"/>
              <a:gd name="T60" fmla="*/ 112286 w 3040"/>
              <a:gd name="T61" fmla="*/ 227738 h 2884"/>
              <a:gd name="T62" fmla="*/ 126555 w 3040"/>
              <a:gd name="T63" fmla="*/ 238017 h 2884"/>
              <a:gd name="T64" fmla="*/ 141237 w 3040"/>
              <a:gd name="T65" fmla="*/ 252994 h 2884"/>
              <a:gd name="T66" fmla="*/ 156539 w 3040"/>
              <a:gd name="T67" fmla="*/ 272816 h 2884"/>
              <a:gd name="T68" fmla="*/ 181354 w 3040"/>
              <a:gd name="T69" fmla="*/ 310846 h 2884"/>
              <a:gd name="T70" fmla="*/ 201206 w 3040"/>
              <a:gd name="T71" fmla="*/ 288234 h 2884"/>
              <a:gd name="T72" fmla="*/ 233465 w 3040"/>
              <a:gd name="T73" fmla="*/ 254168 h 2884"/>
              <a:gd name="T74" fmla="*/ 268619 w 3040"/>
              <a:gd name="T75" fmla="*/ 220690 h 2884"/>
              <a:gd name="T76" fmla="*/ 307081 w 3040"/>
              <a:gd name="T77" fmla="*/ 187506 h 2884"/>
              <a:gd name="T78" fmla="*/ 348439 w 3040"/>
              <a:gd name="T79" fmla="*/ 154469 h 2884"/>
              <a:gd name="T80" fmla="*/ 378010 w 3040"/>
              <a:gd name="T81" fmla="*/ 132737 h 2884"/>
              <a:gd name="T82" fmla="*/ 422883 w 3040"/>
              <a:gd name="T83" fmla="*/ 101755 h 2884"/>
              <a:gd name="T84" fmla="*/ 467343 w 3040"/>
              <a:gd name="T85" fmla="*/ 73710 h 2884"/>
              <a:gd name="T86" fmla="*/ 511596 w 3040"/>
              <a:gd name="T87" fmla="*/ 48161 h 2884"/>
              <a:gd name="T88" fmla="*/ 555228 w 3040"/>
              <a:gd name="T89" fmla="*/ 25696 h 2884"/>
              <a:gd name="T90" fmla="*/ 598240 w 3040"/>
              <a:gd name="T91" fmla="*/ 5873 h 288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40"/>
              <a:gd name="T139" fmla="*/ 0 h 2884"/>
              <a:gd name="T140" fmla="*/ 3040 w 3040"/>
              <a:gd name="T141" fmla="*/ 2884 h 288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close/>
              </a:path>
            </a:pathLst>
          </a:custGeom>
          <a:solidFill>
            <a:srgbClr val="007635"/>
          </a:solidFill>
          <a:ln w="12700">
            <a:noFill/>
            <a:round/>
            <a:headEnd/>
            <a:tailEnd/>
          </a:ln>
        </p:spPr>
        <p:txBody>
          <a:bodyPr lIns="97736" tIns="48868" rIns="97736" bIns="48868"/>
          <a:lstStyle/>
          <a:p>
            <a:endParaRPr lang="ru-RU" dirty="0"/>
          </a:p>
        </p:txBody>
      </p:sp>
      <p:sp>
        <p:nvSpPr>
          <p:cNvPr id="21515" name="Freeform 99"/>
          <p:cNvSpPr>
            <a:spLocks/>
          </p:cNvSpPr>
          <p:nvPr/>
        </p:nvSpPr>
        <p:spPr bwMode="auto">
          <a:xfrm>
            <a:off x="3368675" y="2660650"/>
            <a:ext cx="628650" cy="423863"/>
          </a:xfrm>
          <a:custGeom>
            <a:avLst/>
            <a:gdLst>
              <a:gd name="T0" fmla="*/ 628638 w 3040"/>
              <a:gd name="T1" fmla="*/ 16005 h 2884"/>
              <a:gd name="T2" fmla="*/ 591416 w 3040"/>
              <a:gd name="T3" fmla="*/ 37589 h 2884"/>
              <a:gd name="T4" fmla="*/ 552747 w 3040"/>
              <a:gd name="T5" fmla="*/ 62845 h 2884"/>
              <a:gd name="T6" fmla="*/ 512630 w 3040"/>
              <a:gd name="T7" fmla="*/ 92064 h 2884"/>
              <a:gd name="T8" fmla="*/ 470858 w 3040"/>
              <a:gd name="T9" fmla="*/ 125249 h 2884"/>
              <a:gd name="T10" fmla="*/ 427433 w 3040"/>
              <a:gd name="T11" fmla="*/ 162398 h 2884"/>
              <a:gd name="T12" fmla="*/ 398275 w 3040"/>
              <a:gd name="T13" fmla="*/ 188974 h 2884"/>
              <a:gd name="T14" fmla="*/ 357124 w 3040"/>
              <a:gd name="T15" fmla="*/ 228472 h 2884"/>
              <a:gd name="T16" fmla="*/ 319696 w 3040"/>
              <a:gd name="T17" fmla="*/ 267090 h 2884"/>
              <a:gd name="T18" fmla="*/ 286403 w 3040"/>
              <a:gd name="T19" fmla="*/ 304826 h 2884"/>
              <a:gd name="T20" fmla="*/ 257039 w 3040"/>
              <a:gd name="T21" fmla="*/ 341240 h 2884"/>
              <a:gd name="T22" fmla="*/ 231604 w 3040"/>
              <a:gd name="T23" fmla="*/ 376921 h 2884"/>
              <a:gd name="T24" fmla="*/ 178872 w 3040"/>
              <a:gd name="T25" fmla="*/ 402470 h 2884"/>
              <a:gd name="T26" fmla="*/ 145579 w 3040"/>
              <a:gd name="T27" fmla="*/ 420971 h 2884"/>
              <a:gd name="T28" fmla="*/ 139582 w 3040"/>
              <a:gd name="T29" fmla="*/ 419356 h 2884"/>
              <a:gd name="T30" fmla="*/ 124694 w 3040"/>
              <a:gd name="T31" fmla="*/ 389842 h 2884"/>
              <a:gd name="T32" fmla="*/ 102981 w 3040"/>
              <a:gd name="T33" fmla="*/ 352987 h 2884"/>
              <a:gd name="T34" fmla="*/ 82922 w 3040"/>
              <a:gd name="T35" fmla="*/ 322593 h 2884"/>
              <a:gd name="T36" fmla="*/ 64311 w 3040"/>
              <a:gd name="T37" fmla="*/ 298659 h 2884"/>
              <a:gd name="T38" fmla="*/ 52318 w 3040"/>
              <a:gd name="T39" fmla="*/ 286325 h 2884"/>
              <a:gd name="T40" fmla="*/ 33913 w 3040"/>
              <a:gd name="T41" fmla="*/ 272376 h 2884"/>
              <a:gd name="T42" fmla="*/ 14268 w 3040"/>
              <a:gd name="T43" fmla="*/ 262244 h 2884"/>
              <a:gd name="T44" fmla="*/ 0 w 3040"/>
              <a:gd name="T45" fmla="*/ 257986 h 2884"/>
              <a:gd name="T46" fmla="*/ 17991 w 3040"/>
              <a:gd name="T47" fmla="*/ 245505 h 2884"/>
              <a:gd name="T48" fmla="*/ 35568 w 3040"/>
              <a:gd name="T49" fmla="*/ 235667 h 2884"/>
              <a:gd name="T50" fmla="*/ 52524 w 3040"/>
              <a:gd name="T51" fmla="*/ 228326 h 2884"/>
              <a:gd name="T52" fmla="*/ 68654 w 3040"/>
              <a:gd name="T53" fmla="*/ 223627 h 2884"/>
              <a:gd name="T54" fmla="*/ 84577 w 3040"/>
              <a:gd name="T55" fmla="*/ 221424 h 2884"/>
              <a:gd name="T56" fmla="*/ 91814 w 3040"/>
              <a:gd name="T57" fmla="*/ 221278 h 2884"/>
              <a:gd name="T58" fmla="*/ 98431 w 3040"/>
              <a:gd name="T59" fmla="*/ 222159 h 2884"/>
              <a:gd name="T60" fmla="*/ 112286 w 3040"/>
              <a:gd name="T61" fmla="*/ 227738 h 2884"/>
              <a:gd name="T62" fmla="*/ 126555 w 3040"/>
              <a:gd name="T63" fmla="*/ 238017 h 2884"/>
              <a:gd name="T64" fmla="*/ 141237 w 3040"/>
              <a:gd name="T65" fmla="*/ 252994 h 2884"/>
              <a:gd name="T66" fmla="*/ 156539 w 3040"/>
              <a:gd name="T67" fmla="*/ 272816 h 2884"/>
              <a:gd name="T68" fmla="*/ 181354 w 3040"/>
              <a:gd name="T69" fmla="*/ 310846 h 2884"/>
              <a:gd name="T70" fmla="*/ 201206 w 3040"/>
              <a:gd name="T71" fmla="*/ 288234 h 2884"/>
              <a:gd name="T72" fmla="*/ 233465 w 3040"/>
              <a:gd name="T73" fmla="*/ 254168 h 2884"/>
              <a:gd name="T74" fmla="*/ 268619 w 3040"/>
              <a:gd name="T75" fmla="*/ 220690 h 2884"/>
              <a:gd name="T76" fmla="*/ 307081 w 3040"/>
              <a:gd name="T77" fmla="*/ 187506 h 2884"/>
              <a:gd name="T78" fmla="*/ 348439 w 3040"/>
              <a:gd name="T79" fmla="*/ 154469 h 2884"/>
              <a:gd name="T80" fmla="*/ 378010 w 3040"/>
              <a:gd name="T81" fmla="*/ 132737 h 2884"/>
              <a:gd name="T82" fmla="*/ 422883 w 3040"/>
              <a:gd name="T83" fmla="*/ 101755 h 2884"/>
              <a:gd name="T84" fmla="*/ 467343 w 3040"/>
              <a:gd name="T85" fmla="*/ 73710 h 2884"/>
              <a:gd name="T86" fmla="*/ 511596 w 3040"/>
              <a:gd name="T87" fmla="*/ 48161 h 2884"/>
              <a:gd name="T88" fmla="*/ 555228 w 3040"/>
              <a:gd name="T89" fmla="*/ 25696 h 2884"/>
              <a:gd name="T90" fmla="*/ 598240 w 3040"/>
              <a:gd name="T91" fmla="*/ 5873 h 288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40"/>
              <a:gd name="T139" fmla="*/ 0 h 2884"/>
              <a:gd name="T140" fmla="*/ 3040 w 3040"/>
              <a:gd name="T141" fmla="*/ 2884 h 288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close/>
              </a:path>
            </a:pathLst>
          </a:custGeom>
          <a:solidFill>
            <a:srgbClr val="007635"/>
          </a:solidFill>
          <a:ln w="12700">
            <a:noFill/>
            <a:round/>
            <a:headEnd/>
            <a:tailEnd/>
          </a:ln>
        </p:spPr>
        <p:txBody>
          <a:bodyPr lIns="97736" tIns="48868" rIns="97736" bIns="48868"/>
          <a:lstStyle/>
          <a:p>
            <a:endParaRPr lang="ru-RU" dirty="0"/>
          </a:p>
        </p:txBody>
      </p:sp>
      <p:sp>
        <p:nvSpPr>
          <p:cNvPr id="21516" name="Freeform 99"/>
          <p:cNvSpPr>
            <a:spLocks/>
          </p:cNvSpPr>
          <p:nvPr/>
        </p:nvSpPr>
        <p:spPr bwMode="auto">
          <a:xfrm>
            <a:off x="7688263" y="2633663"/>
            <a:ext cx="628650" cy="422275"/>
          </a:xfrm>
          <a:custGeom>
            <a:avLst/>
            <a:gdLst>
              <a:gd name="T0" fmla="*/ 628638 w 3040"/>
              <a:gd name="T1" fmla="*/ 16005 h 2884"/>
              <a:gd name="T2" fmla="*/ 591416 w 3040"/>
              <a:gd name="T3" fmla="*/ 37589 h 2884"/>
              <a:gd name="T4" fmla="*/ 552747 w 3040"/>
              <a:gd name="T5" fmla="*/ 62845 h 2884"/>
              <a:gd name="T6" fmla="*/ 512630 w 3040"/>
              <a:gd name="T7" fmla="*/ 92064 h 2884"/>
              <a:gd name="T8" fmla="*/ 470858 w 3040"/>
              <a:gd name="T9" fmla="*/ 125249 h 2884"/>
              <a:gd name="T10" fmla="*/ 427433 w 3040"/>
              <a:gd name="T11" fmla="*/ 162398 h 2884"/>
              <a:gd name="T12" fmla="*/ 398275 w 3040"/>
              <a:gd name="T13" fmla="*/ 188974 h 2884"/>
              <a:gd name="T14" fmla="*/ 357124 w 3040"/>
              <a:gd name="T15" fmla="*/ 228472 h 2884"/>
              <a:gd name="T16" fmla="*/ 319696 w 3040"/>
              <a:gd name="T17" fmla="*/ 267090 h 2884"/>
              <a:gd name="T18" fmla="*/ 286403 w 3040"/>
              <a:gd name="T19" fmla="*/ 304826 h 2884"/>
              <a:gd name="T20" fmla="*/ 257039 w 3040"/>
              <a:gd name="T21" fmla="*/ 341240 h 2884"/>
              <a:gd name="T22" fmla="*/ 231604 w 3040"/>
              <a:gd name="T23" fmla="*/ 376921 h 2884"/>
              <a:gd name="T24" fmla="*/ 178872 w 3040"/>
              <a:gd name="T25" fmla="*/ 402470 h 2884"/>
              <a:gd name="T26" fmla="*/ 145579 w 3040"/>
              <a:gd name="T27" fmla="*/ 420971 h 2884"/>
              <a:gd name="T28" fmla="*/ 139582 w 3040"/>
              <a:gd name="T29" fmla="*/ 419356 h 2884"/>
              <a:gd name="T30" fmla="*/ 124694 w 3040"/>
              <a:gd name="T31" fmla="*/ 389842 h 2884"/>
              <a:gd name="T32" fmla="*/ 102981 w 3040"/>
              <a:gd name="T33" fmla="*/ 352987 h 2884"/>
              <a:gd name="T34" fmla="*/ 82922 w 3040"/>
              <a:gd name="T35" fmla="*/ 322593 h 2884"/>
              <a:gd name="T36" fmla="*/ 64311 w 3040"/>
              <a:gd name="T37" fmla="*/ 298659 h 2884"/>
              <a:gd name="T38" fmla="*/ 52318 w 3040"/>
              <a:gd name="T39" fmla="*/ 286325 h 2884"/>
              <a:gd name="T40" fmla="*/ 33913 w 3040"/>
              <a:gd name="T41" fmla="*/ 272376 h 2884"/>
              <a:gd name="T42" fmla="*/ 14268 w 3040"/>
              <a:gd name="T43" fmla="*/ 262244 h 2884"/>
              <a:gd name="T44" fmla="*/ 0 w 3040"/>
              <a:gd name="T45" fmla="*/ 257986 h 2884"/>
              <a:gd name="T46" fmla="*/ 17991 w 3040"/>
              <a:gd name="T47" fmla="*/ 245505 h 2884"/>
              <a:gd name="T48" fmla="*/ 35568 w 3040"/>
              <a:gd name="T49" fmla="*/ 235667 h 2884"/>
              <a:gd name="T50" fmla="*/ 52524 w 3040"/>
              <a:gd name="T51" fmla="*/ 228326 h 2884"/>
              <a:gd name="T52" fmla="*/ 68654 w 3040"/>
              <a:gd name="T53" fmla="*/ 223627 h 2884"/>
              <a:gd name="T54" fmla="*/ 84577 w 3040"/>
              <a:gd name="T55" fmla="*/ 221424 h 2884"/>
              <a:gd name="T56" fmla="*/ 91814 w 3040"/>
              <a:gd name="T57" fmla="*/ 221278 h 2884"/>
              <a:gd name="T58" fmla="*/ 98431 w 3040"/>
              <a:gd name="T59" fmla="*/ 222159 h 2884"/>
              <a:gd name="T60" fmla="*/ 112286 w 3040"/>
              <a:gd name="T61" fmla="*/ 227738 h 2884"/>
              <a:gd name="T62" fmla="*/ 126555 w 3040"/>
              <a:gd name="T63" fmla="*/ 238017 h 2884"/>
              <a:gd name="T64" fmla="*/ 141237 w 3040"/>
              <a:gd name="T65" fmla="*/ 252994 h 2884"/>
              <a:gd name="T66" fmla="*/ 156539 w 3040"/>
              <a:gd name="T67" fmla="*/ 272816 h 2884"/>
              <a:gd name="T68" fmla="*/ 181354 w 3040"/>
              <a:gd name="T69" fmla="*/ 310846 h 2884"/>
              <a:gd name="T70" fmla="*/ 201206 w 3040"/>
              <a:gd name="T71" fmla="*/ 288234 h 2884"/>
              <a:gd name="T72" fmla="*/ 233465 w 3040"/>
              <a:gd name="T73" fmla="*/ 254168 h 2884"/>
              <a:gd name="T74" fmla="*/ 268619 w 3040"/>
              <a:gd name="T75" fmla="*/ 220690 h 2884"/>
              <a:gd name="T76" fmla="*/ 307081 w 3040"/>
              <a:gd name="T77" fmla="*/ 187506 h 2884"/>
              <a:gd name="T78" fmla="*/ 348439 w 3040"/>
              <a:gd name="T79" fmla="*/ 154469 h 2884"/>
              <a:gd name="T80" fmla="*/ 378010 w 3040"/>
              <a:gd name="T81" fmla="*/ 132737 h 2884"/>
              <a:gd name="T82" fmla="*/ 422883 w 3040"/>
              <a:gd name="T83" fmla="*/ 101755 h 2884"/>
              <a:gd name="T84" fmla="*/ 467343 w 3040"/>
              <a:gd name="T85" fmla="*/ 73710 h 2884"/>
              <a:gd name="T86" fmla="*/ 511596 w 3040"/>
              <a:gd name="T87" fmla="*/ 48161 h 2884"/>
              <a:gd name="T88" fmla="*/ 555228 w 3040"/>
              <a:gd name="T89" fmla="*/ 25696 h 2884"/>
              <a:gd name="T90" fmla="*/ 598240 w 3040"/>
              <a:gd name="T91" fmla="*/ 5873 h 288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40"/>
              <a:gd name="T139" fmla="*/ 0 h 2884"/>
              <a:gd name="T140" fmla="*/ 3040 w 3040"/>
              <a:gd name="T141" fmla="*/ 2884 h 288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close/>
              </a:path>
            </a:pathLst>
          </a:custGeom>
          <a:solidFill>
            <a:srgbClr val="007635"/>
          </a:solidFill>
          <a:ln w="12700">
            <a:noFill/>
            <a:round/>
            <a:headEnd/>
            <a:tailEnd/>
          </a:ln>
        </p:spPr>
        <p:txBody>
          <a:bodyPr lIns="97736" tIns="48868" rIns="97736" bIns="48868"/>
          <a:lstStyle/>
          <a:p>
            <a:endParaRPr lang="ru-RU" dirty="0"/>
          </a:p>
        </p:txBody>
      </p:sp>
      <p:sp>
        <p:nvSpPr>
          <p:cNvPr id="21517" name="Freeform 99"/>
          <p:cNvSpPr>
            <a:spLocks/>
          </p:cNvSpPr>
          <p:nvPr/>
        </p:nvSpPr>
        <p:spPr bwMode="auto">
          <a:xfrm>
            <a:off x="7159625" y="5043488"/>
            <a:ext cx="628650" cy="423862"/>
          </a:xfrm>
          <a:custGeom>
            <a:avLst/>
            <a:gdLst>
              <a:gd name="T0" fmla="*/ 628638 w 3040"/>
              <a:gd name="T1" fmla="*/ 16005 h 2884"/>
              <a:gd name="T2" fmla="*/ 591416 w 3040"/>
              <a:gd name="T3" fmla="*/ 37589 h 2884"/>
              <a:gd name="T4" fmla="*/ 552747 w 3040"/>
              <a:gd name="T5" fmla="*/ 62845 h 2884"/>
              <a:gd name="T6" fmla="*/ 512630 w 3040"/>
              <a:gd name="T7" fmla="*/ 92064 h 2884"/>
              <a:gd name="T8" fmla="*/ 470858 w 3040"/>
              <a:gd name="T9" fmla="*/ 125249 h 2884"/>
              <a:gd name="T10" fmla="*/ 427433 w 3040"/>
              <a:gd name="T11" fmla="*/ 162398 h 2884"/>
              <a:gd name="T12" fmla="*/ 398275 w 3040"/>
              <a:gd name="T13" fmla="*/ 188974 h 2884"/>
              <a:gd name="T14" fmla="*/ 357124 w 3040"/>
              <a:gd name="T15" fmla="*/ 228472 h 2884"/>
              <a:gd name="T16" fmla="*/ 319696 w 3040"/>
              <a:gd name="T17" fmla="*/ 267090 h 2884"/>
              <a:gd name="T18" fmla="*/ 286403 w 3040"/>
              <a:gd name="T19" fmla="*/ 304826 h 2884"/>
              <a:gd name="T20" fmla="*/ 257039 w 3040"/>
              <a:gd name="T21" fmla="*/ 341240 h 2884"/>
              <a:gd name="T22" fmla="*/ 231604 w 3040"/>
              <a:gd name="T23" fmla="*/ 376921 h 2884"/>
              <a:gd name="T24" fmla="*/ 178872 w 3040"/>
              <a:gd name="T25" fmla="*/ 402470 h 2884"/>
              <a:gd name="T26" fmla="*/ 145579 w 3040"/>
              <a:gd name="T27" fmla="*/ 420971 h 2884"/>
              <a:gd name="T28" fmla="*/ 139582 w 3040"/>
              <a:gd name="T29" fmla="*/ 419356 h 2884"/>
              <a:gd name="T30" fmla="*/ 124694 w 3040"/>
              <a:gd name="T31" fmla="*/ 389842 h 2884"/>
              <a:gd name="T32" fmla="*/ 102981 w 3040"/>
              <a:gd name="T33" fmla="*/ 352987 h 2884"/>
              <a:gd name="T34" fmla="*/ 82922 w 3040"/>
              <a:gd name="T35" fmla="*/ 322593 h 2884"/>
              <a:gd name="T36" fmla="*/ 64311 w 3040"/>
              <a:gd name="T37" fmla="*/ 298659 h 2884"/>
              <a:gd name="T38" fmla="*/ 52318 w 3040"/>
              <a:gd name="T39" fmla="*/ 286325 h 2884"/>
              <a:gd name="T40" fmla="*/ 33913 w 3040"/>
              <a:gd name="T41" fmla="*/ 272376 h 2884"/>
              <a:gd name="T42" fmla="*/ 14268 w 3040"/>
              <a:gd name="T43" fmla="*/ 262244 h 2884"/>
              <a:gd name="T44" fmla="*/ 0 w 3040"/>
              <a:gd name="T45" fmla="*/ 257986 h 2884"/>
              <a:gd name="T46" fmla="*/ 17991 w 3040"/>
              <a:gd name="T47" fmla="*/ 245505 h 2884"/>
              <a:gd name="T48" fmla="*/ 35568 w 3040"/>
              <a:gd name="T49" fmla="*/ 235667 h 2884"/>
              <a:gd name="T50" fmla="*/ 52524 w 3040"/>
              <a:gd name="T51" fmla="*/ 228326 h 2884"/>
              <a:gd name="T52" fmla="*/ 68654 w 3040"/>
              <a:gd name="T53" fmla="*/ 223627 h 2884"/>
              <a:gd name="T54" fmla="*/ 84577 w 3040"/>
              <a:gd name="T55" fmla="*/ 221424 h 2884"/>
              <a:gd name="T56" fmla="*/ 91814 w 3040"/>
              <a:gd name="T57" fmla="*/ 221278 h 2884"/>
              <a:gd name="T58" fmla="*/ 98431 w 3040"/>
              <a:gd name="T59" fmla="*/ 222159 h 2884"/>
              <a:gd name="T60" fmla="*/ 112286 w 3040"/>
              <a:gd name="T61" fmla="*/ 227738 h 2884"/>
              <a:gd name="T62" fmla="*/ 126555 w 3040"/>
              <a:gd name="T63" fmla="*/ 238017 h 2884"/>
              <a:gd name="T64" fmla="*/ 141237 w 3040"/>
              <a:gd name="T65" fmla="*/ 252994 h 2884"/>
              <a:gd name="T66" fmla="*/ 156539 w 3040"/>
              <a:gd name="T67" fmla="*/ 272816 h 2884"/>
              <a:gd name="T68" fmla="*/ 181354 w 3040"/>
              <a:gd name="T69" fmla="*/ 310846 h 2884"/>
              <a:gd name="T70" fmla="*/ 201206 w 3040"/>
              <a:gd name="T71" fmla="*/ 288234 h 2884"/>
              <a:gd name="T72" fmla="*/ 233465 w 3040"/>
              <a:gd name="T73" fmla="*/ 254168 h 2884"/>
              <a:gd name="T74" fmla="*/ 268619 w 3040"/>
              <a:gd name="T75" fmla="*/ 220690 h 2884"/>
              <a:gd name="T76" fmla="*/ 307081 w 3040"/>
              <a:gd name="T77" fmla="*/ 187506 h 2884"/>
              <a:gd name="T78" fmla="*/ 348439 w 3040"/>
              <a:gd name="T79" fmla="*/ 154469 h 2884"/>
              <a:gd name="T80" fmla="*/ 378010 w 3040"/>
              <a:gd name="T81" fmla="*/ 132737 h 2884"/>
              <a:gd name="T82" fmla="*/ 422883 w 3040"/>
              <a:gd name="T83" fmla="*/ 101755 h 2884"/>
              <a:gd name="T84" fmla="*/ 467343 w 3040"/>
              <a:gd name="T85" fmla="*/ 73710 h 2884"/>
              <a:gd name="T86" fmla="*/ 511596 w 3040"/>
              <a:gd name="T87" fmla="*/ 48161 h 2884"/>
              <a:gd name="T88" fmla="*/ 555228 w 3040"/>
              <a:gd name="T89" fmla="*/ 25696 h 2884"/>
              <a:gd name="T90" fmla="*/ 598240 w 3040"/>
              <a:gd name="T91" fmla="*/ 5873 h 288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40"/>
              <a:gd name="T139" fmla="*/ 0 h 2884"/>
              <a:gd name="T140" fmla="*/ 3040 w 3040"/>
              <a:gd name="T141" fmla="*/ 2884 h 288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close/>
              </a:path>
            </a:pathLst>
          </a:custGeom>
          <a:solidFill>
            <a:srgbClr val="007635"/>
          </a:solidFill>
          <a:ln w="12700">
            <a:noFill/>
            <a:round/>
            <a:headEnd/>
            <a:tailEnd/>
          </a:ln>
        </p:spPr>
        <p:txBody>
          <a:bodyPr lIns="97736" tIns="48868" rIns="97736" bIns="48868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title"/>
          </p:nvPr>
        </p:nvSpPr>
        <p:spPr bwMode="auto">
          <a:xfrm>
            <a:off x="557213" y="404813"/>
            <a:ext cx="11123612" cy="4889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ERP project business objectives</a:t>
            </a:r>
          </a:p>
        </p:txBody>
      </p:sp>
      <p:sp>
        <p:nvSpPr>
          <p:cNvPr id="5" name="Rectangle 1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6475" y="1400175"/>
            <a:ext cx="4202113" cy="4856163"/>
          </a:xfrm>
          <a:prstGeom prst="rect">
            <a:avLst/>
          </a:prstGeom>
          <a:solidFill>
            <a:srgbClr val="7CC9DF"/>
          </a:solidFill>
          <a:ln>
            <a:noFill/>
          </a:ln>
          <a:effectLst/>
        </p:spPr>
        <p:txBody>
          <a:bodyPr lIns="66462" tIns="66462" rIns="66462" bIns="66462" anchor="b"/>
          <a:lstStyle>
            <a:lvl1pPr>
              <a:spcBef>
                <a:spcPct val="40000"/>
              </a:spcBef>
              <a:defRPr sz="1000" b="1">
                <a:solidFill>
                  <a:schemeClr val="tx2"/>
                </a:solidFill>
                <a:latin typeface="Univers 45 Light" pitchFamily="2" charset="0"/>
              </a:defRPr>
            </a:lvl1pPr>
            <a:lvl2pPr marL="180975" indent="-179388">
              <a:spcBef>
                <a:spcPct val="4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Univers 45 Light" pitchFamily="2" charset="0"/>
              </a:defRPr>
            </a:lvl2pPr>
            <a:lvl3pPr marL="361950" indent="-179388">
              <a:spcBef>
                <a:spcPct val="40000"/>
              </a:spcBef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3pPr>
            <a:lvl4pPr marL="541338" indent="-177800">
              <a:spcBef>
                <a:spcPct val="4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Univers 45 Light" pitchFamily="2" charset="0"/>
              </a:defRPr>
            </a:lvl4pPr>
            <a:lvl5pPr marL="723900" indent="-180975">
              <a:spcBef>
                <a:spcPct val="40000"/>
              </a:spcBef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5pPr>
            <a:lvl6pPr marL="1181100" indent="-180975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6pPr>
            <a:lvl7pPr marL="1638300" indent="-180975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7pPr>
            <a:lvl8pPr marL="2095500" indent="-180975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8pPr>
            <a:lvl9pPr marL="2552700" indent="-180975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969" dirty="0">
              <a:latin typeface="Trebuchet MS" panose="020B0603020202020204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96113" y="1444625"/>
            <a:ext cx="4202112" cy="4456113"/>
          </a:xfrm>
          <a:prstGeom prst="rect">
            <a:avLst/>
          </a:prstGeom>
          <a:solidFill>
            <a:srgbClr val="7CC9DF"/>
          </a:solidFill>
          <a:ln>
            <a:noFill/>
          </a:ln>
          <a:effectLst/>
        </p:spPr>
        <p:txBody>
          <a:bodyPr lIns="66462" tIns="66462" rIns="66462" bIns="66462" anchor="b"/>
          <a:lstStyle>
            <a:lvl1pPr>
              <a:spcBef>
                <a:spcPct val="40000"/>
              </a:spcBef>
              <a:defRPr sz="1000" b="1">
                <a:solidFill>
                  <a:schemeClr val="tx2"/>
                </a:solidFill>
                <a:latin typeface="Univers 45 Light" pitchFamily="2" charset="0"/>
              </a:defRPr>
            </a:lvl1pPr>
            <a:lvl2pPr marL="180975" indent="-179388">
              <a:spcBef>
                <a:spcPct val="4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Univers 45 Light" pitchFamily="2" charset="0"/>
              </a:defRPr>
            </a:lvl2pPr>
            <a:lvl3pPr marL="361950" indent="-179388">
              <a:spcBef>
                <a:spcPct val="40000"/>
              </a:spcBef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3pPr>
            <a:lvl4pPr marL="541338" indent="-177800">
              <a:spcBef>
                <a:spcPct val="4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Univers 45 Light" pitchFamily="2" charset="0"/>
              </a:defRPr>
            </a:lvl4pPr>
            <a:lvl5pPr marL="723900" indent="-180975">
              <a:spcBef>
                <a:spcPct val="40000"/>
              </a:spcBef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5pPr>
            <a:lvl6pPr marL="1181100" indent="-180975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6pPr>
            <a:lvl7pPr marL="1638300" indent="-180975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7pPr>
            <a:lvl8pPr marL="2095500" indent="-180975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8pPr>
            <a:lvl9pPr marL="2552700" indent="-180975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969" dirty="0">
              <a:latin typeface="Trebuchet MS" panose="020B0603020202020204" pitchFamily="34" charset="0"/>
            </a:endParaRPr>
          </a:p>
        </p:txBody>
      </p:sp>
      <p:sp>
        <p:nvSpPr>
          <p:cNvPr id="7" name="Oval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38700" y="723900"/>
            <a:ext cx="2339975" cy="2265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66462" tIns="66462" rIns="66462" bIns="66462"/>
          <a:lstStyle>
            <a:lvl1pPr>
              <a:spcBef>
                <a:spcPct val="40000"/>
              </a:spcBef>
              <a:defRPr sz="1000" b="1">
                <a:solidFill>
                  <a:schemeClr val="tx2"/>
                </a:solidFill>
                <a:latin typeface="Univers 45 Light" pitchFamily="2" charset="0"/>
              </a:defRPr>
            </a:lvl1pPr>
            <a:lvl2pPr marL="180975" indent="-179388">
              <a:spcBef>
                <a:spcPct val="4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Univers 45 Light" pitchFamily="2" charset="0"/>
              </a:defRPr>
            </a:lvl2pPr>
            <a:lvl3pPr marL="361950" indent="-179388">
              <a:spcBef>
                <a:spcPct val="40000"/>
              </a:spcBef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3pPr>
            <a:lvl4pPr marL="541338" indent="-177800">
              <a:spcBef>
                <a:spcPct val="4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Univers 45 Light" pitchFamily="2" charset="0"/>
              </a:defRPr>
            </a:lvl4pPr>
            <a:lvl5pPr marL="723900" indent="-180975">
              <a:spcBef>
                <a:spcPct val="40000"/>
              </a:spcBef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5pPr>
            <a:lvl6pPr marL="1181100" indent="-180975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6pPr>
            <a:lvl7pPr marL="1638300" indent="-180975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7pPr>
            <a:lvl8pPr marL="2095500" indent="-180975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8pPr>
            <a:lvl9pPr marL="2552700" indent="-180975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Univers 45 Light" pitchFamily="2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006475" y="1608138"/>
            <a:ext cx="4067175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20688" indent="-420688"/>
            <a:r>
              <a:rPr lang="en-US" sz="2800" dirty="0">
                <a:solidFill>
                  <a:schemeClr val="bg1"/>
                </a:solidFill>
                <a:latin typeface="Circe"/>
              </a:rPr>
              <a:t> We planned (2015):</a:t>
            </a:r>
          </a:p>
          <a:p>
            <a:pPr marL="173038" lvl="2" indent="-173038">
              <a:spcBef>
                <a:spcPts val="6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Circe"/>
              </a:rPr>
              <a:t>Reducing the cost of keeping resources no less than 5%</a:t>
            </a:r>
          </a:p>
          <a:p>
            <a:pPr marL="173038" lvl="2" indent="-173038">
              <a:spcBef>
                <a:spcPts val="6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Circe"/>
              </a:rPr>
              <a:t>Production costs reduction by </a:t>
            </a:r>
            <a:r>
              <a:rPr lang="en-US" sz="2000" dirty="0">
                <a:solidFill>
                  <a:srgbClr val="002060"/>
                </a:solidFill>
                <a:latin typeface="Circe"/>
              </a:rPr>
              <a:t>20-25% for three years (~ 10 billion)  </a:t>
            </a:r>
            <a:endParaRPr lang="en-US" sz="1600" dirty="0">
              <a:solidFill>
                <a:srgbClr val="002060"/>
              </a:solidFill>
              <a:latin typeface="Circe"/>
            </a:endParaRPr>
          </a:p>
          <a:p>
            <a:pPr marL="173038" lvl="2" indent="-173038">
              <a:spcBef>
                <a:spcPts val="6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Circe"/>
              </a:rPr>
              <a:t>Reducing the cost of processing requests and purchase orders - 20% (in number), 4 times faster in terms of time		</a:t>
            </a:r>
          </a:p>
          <a:p>
            <a:pPr marL="173038" lvl="2" indent="-173038">
              <a:spcBef>
                <a:spcPts val="6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Circe"/>
              </a:rPr>
              <a:t>Reducing the cost of maintaining existing information systems) by at least 10%</a:t>
            </a:r>
          </a:p>
          <a:p>
            <a:pPr marL="173038" lvl="2" indent="-173038">
              <a:spcBef>
                <a:spcPts val="6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Circe"/>
              </a:rPr>
              <a:t>Reducing the average number of financial and economic and auxiliary units by at least 20%</a:t>
            </a:r>
            <a:endParaRPr lang="en-US" sz="2000" dirty="0">
              <a:solidFill>
                <a:srgbClr val="002060"/>
              </a:solidFill>
              <a:latin typeface="Circ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1468438"/>
            <a:ext cx="401955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 We achieved (2017):</a:t>
            </a:r>
          </a:p>
          <a:p>
            <a:pPr marL="173038" lvl="2" indent="-173038" fontAlgn="auto">
              <a:spcBef>
                <a:spcPts val="600"/>
              </a:spcBef>
              <a:spcAft>
                <a:spcPts val="0"/>
              </a:spcAft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Reduce of resources for </a:t>
            </a:r>
          </a:p>
          <a:p>
            <a:pPr marL="0" lvl="2" fontAlgn="auto">
              <a:spcBef>
                <a:spcPts val="600"/>
              </a:spcBef>
              <a:spcAft>
                <a:spcPts val="0"/>
              </a:spcAft>
              <a:buClr>
                <a:srgbClr val="F0AB00"/>
              </a:buClr>
              <a:buSzPct val="120000"/>
              <a:defRPr/>
            </a:pPr>
            <a:r>
              <a:rPr lang="en-US" sz="1600" dirty="0" smtClean="0"/>
              <a:t>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  2 years - more than10%</a:t>
            </a:r>
          </a:p>
          <a:p>
            <a:pPr marL="173038" lvl="2" indent="-173038" fontAlgn="auto">
              <a:spcBef>
                <a:spcPts val="600"/>
              </a:spcBef>
              <a:spcAft>
                <a:spcPts val="0"/>
              </a:spcAft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Production costs reduction - more than - 2 billion rubles in 2016</a:t>
            </a:r>
          </a:p>
          <a:p>
            <a:pPr marL="173038" lvl="2" indent="-173038" fontAlgn="auto">
              <a:spcBef>
                <a:spcPts val="600"/>
              </a:spcBef>
              <a:spcAft>
                <a:spcPts val="0"/>
              </a:spcAft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Centralized processing of requests and purchase orders, minimum 2 times faster  in terms of time (stabilization)</a:t>
            </a:r>
            <a:r>
              <a:rPr lang="en-US" sz="1600" dirty="0" smtClean="0"/>
              <a:t>		</a:t>
            </a:r>
          </a:p>
          <a:p>
            <a:pPr marL="173038" lvl="2" indent="-173038" fontAlgn="auto">
              <a:spcBef>
                <a:spcPts val="600"/>
              </a:spcBef>
              <a:spcAft>
                <a:spcPts val="0"/>
              </a:spcAft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Decrease the number of</a:t>
            </a:r>
          </a:p>
          <a:p>
            <a:pPr marL="173038" lvl="2" indent="-173038" fontAlgn="auto">
              <a:spcBef>
                <a:spcPts val="600"/>
              </a:spcBef>
              <a:spcAft>
                <a:spcPts val="0"/>
              </a:spcAft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FEBs of the Moscow region by  18% in 2016, 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 liquidation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of “unnecessary” branches of the Concern (centralization)</a:t>
            </a:r>
          </a:p>
        </p:txBody>
      </p:sp>
      <p:pic>
        <p:nvPicPr>
          <p:cNvPr id="22535" name="Picture 2" descr="http://www.primmarketing.ru/img/news/2013/08/27/sales/pic6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9050" y="1166813"/>
            <a:ext cx="181927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wallet i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52075" y="1468438"/>
            <a:ext cx="1481138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6" descr="calendar, date, event ic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98138" y="3827463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monitor, options, screen, settings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03763" y="3973513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5932488" y="5900738"/>
            <a:ext cx="5999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irce"/>
              </a:rPr>
              <a:t>Order in business analytics</a:t>
            </a:r>
          </a:p>
        </p:txBody>
      </p:sp>
      <p:pic>
        <p:nvPicPr>
          <p:cNvPr id="22540" name="Picture 8" descr="factory, industry, manufacturer, production 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52938" y="5565775"/>
            <a:ext cx="1512887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 bwMode="auto">
          <a:xfrm>
            <a:off x="557213" y="404813"/>
            <a:ext cx="11123612" cy="4889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SAP </a:t>
            </a:r>
            <a:r>
              <a:rPr lang="en-US" sz="2000" dirty="0" smtClean="0"/>
              <a:t>HC</a:t>
            </a:r>
            <a:r>
              <a:rPr lang="en-US" sz="2000" dirty="0" smtClean="0"/>
              <a:t>M </a:t>
            </a:r>
            <a:r>
              <a:rPr lang="en-US" sz="2000" dirty="0" smtClean="0"/>
              <a:t>unified fully functional </a:t>
            </a:r>
            <a:r>
              <a:rPr lang="en-US" sz="2000" dirty="0" smtClean="0">
                <a:latin typeface="Circe Bold (Заголовки)"/>
              </a:rPr>
              <a:t>centralized human resources management system</a:t>
            </a:r>
            <a:endParaRPr lang="en-US" sz="2000" dirty="0" smtClean="0"/>
          </a:p>
        </p:txBody>
      </p:sp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7338" y="1922463"/>
            <a:ext cx="215423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374650" y="3744913"/>
            <a:ext cx="3852863" cy="1163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766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Clearances to work unsupervised</a:t>
            </a:r>
            <a:endParaRPr lang="en-US" sz="1400" b="1" spc="-26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endParaRPr>
          </a:p>
          <a:p>
            <a:pPr algn="ctr" defTabSz="95766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“Virtual" competence assessment certificate, briefings on labor protection, electrical safety, fire safety, certification, personnel certification in Rostekhnadzor. 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8926513" y="3757613"/>
            <a:ext cx="2954337" cy="7755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766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Technical </a:t>
            </a:r>
            <a:r>
              <a:rPr lang="en-US" sz="1400" b="1" spc="-2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Academy </a:t>
            </a:r>
            <a:r>
              <a:rPr lang="en-US" sz="14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automation.</a:t>
            </a:r>
          </a:p>
          <a:p>
            <a:pPr algn="ctr" defTabSz="95766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Staff training management. Professional training in Russia and abroad.   </a:t>
            </a:r>
            <a:endParaRPr lang="en-US" sz="1400" b="1" spc="-26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endParaRPr>
          </a:p>
        </p:txBody>
      </p:sp>
      <p:grpSp>
        <p:nvGrpSpPr>
          <p:cNvPr id="23557" name="Group 18"/>
          <p:cNvGrpSpPr>
            <a:grpSpLocks/>
          </p:cNvGrpSpPr>
          <p:nvPr/>
        </p:nvGrpSpPr>
        <p:grpSpPr bwMode="auto">
          <a:xfrm>
            <a:off x="9277350" y="4829175"/>
            <a:ext cx="1817688" cy="1465263"/>
            <a:chOff x="6885463" y="4246602"/>
            <a:chExt cx="1818902" cy="1465591"/>
          </a:xfrm>
        </p:grpSpPr>
        <p:grpSp>
          <p:nvGrpSpPr>
            <p:cNvPr id="23575" name="Group 20"/>
            <p:cNvGrpSpPr>
              <a:grpSpLocks/>
            </p:cNvGrpSpPr>
            <p:nvPr/>
          </p:nvGrpSpPr>
          <p:grpSpPr bwMode="auto">
            <a:xfrm>
              <a:off x="6885463" y="4246602"/>
              <a:ext cx="1818902" cy="1297689"/>
              <a:chOff x="5141167" y="3582408"/>
              <a:chExt cx="2126769" cy="1517335"/>
            </a:xfrm>
          </p:grpSpPr>
          <p:sp>
            <p:nvSpPr>
              <p:cNvPr id="10" name="Rounded Rectangle 22"/>
              <p:cNvSpPr/>
              <p:nvPr/>
            </p:nvSpPr>
            <p:spPr bwMode="gray">
              <a:xfrm>
                <a:off x="5141167" y="3582408"/>
                <a:ext cx="2126769" cy="1403600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23"/>
              <p:cNvSpPr/>
              <p:nvPr/>
            </p:nvSpPr>
            <p:spPr bwMode="gray">
              <a:xfrm>
                <a:off x="5347343" y="3708658"/>
                <a:ext cx="408637" cy="380606"/>
              </a:xfrm>
              <a:prstGeom prst="rect">
                <a:avLst/>
              </a:prstGeom>
              <a:noFill/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24"/>
              <p:cNvSpPr/>
              <p:nvPr/>
            </p:nvSpPr>
            <p:spPr bwMode="gray">
              <a:xfrm>
                <a:off x="5347343" y="3717941"/>
                <a:ext cx="408637" cy="77978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25"/>
              <p:cNvSpPr/>
              <p:nvPr/>
            </p:nvSpPr>
            <p:spPr bwMode="gray">
              <a:xfrm>
                <a:off x="5347343" y="4189521"/>
                <a:ext cx="408637" cy="382463"/>
              </a:xfrm>
              <a:prstGeom prst="rect">
                <a:avLst/>
              </a:prstGeom>
              <a:noFill/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26"/>
              <p:cNvSpPr/>
              <p:nvPr/>
            </p:nvSpPr>
            <p:spPr bwMode="gray">
              <a:xfrm>
                <a:off x="5347343" y="4196948"/>
                <a:ext cx="408637" cy="77978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73649" y="3838621"/>
                <a:ext cx="154167" cy="323051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957669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r>
                  <a:rPr lang="en-US" kern="0" dirty="0">
                    <a:solidFill>
                      <a:srgbClr val="FFFFFF"/>
                    </a:solidFill>
                    <a:latin typeface="+mn-lt"/>
                  </a:rPr>
                  <a:t>1</a:t>
                </a:r>
                <a:endParaRPr lang="en-US" kern="0" dirty="0">
                  <a:solidFill>
                    <a:srgbClr val="FFFFFF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473649" y="4313914"/>
                <a:ext cx="154167" cy="323051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957669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r>
                  <a:rPr lang="en-US" kern="0" dirty="0">
                    <a:solidFill>
                      <a:srgbClr val="FFFFFF"/>
                    </a:solidFill>
                    <a:latin typeface="+mn-lt"/>
                  </a:rPr>
                  <a:t>2</a:t>
                </a:r>
                <a:endParaRPr lang="en-US" kern="0" dirty="0">
                  <a:solidFill>
                    <a:srgbClr val="FFFFFF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17" name="Straight Connector 29"/>
              <p:cNvCxnSpPr/>
              <p:nvPr/>
            </p:nvCxnSpPr>
            <p:spPr>
              <a:xfrm flipH="1" flipV="1">
                <a:off x="5560948" y="4079981"/>
                <a:ext cx="3715" cy="16152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30"/>
              <p:cNvSpPr/>
              <p:nvPr/>
            </p:nvSpPr>
            <p:spPr bwMode="gray">
              <a:xfrm>
                <a:off x="5328769" y="4176525"/>
                <a:ext cx="440213" cy="410312"/>
              </a:xfrm>
              <a:custGeom>
                <a:avLst/>
                <a:gdLst>
                  <a:gd name="connsiteX0" fmla="*/ 0 w 440531"/>
                  <a:gd name="connsiteY0" fmla="*/ 0 h 409575"/>
                  <a:gd name="connsiteX1" fmla="*/ 2381 w 440531"/>
                  <a:gd name="connsiteY1" fmla="*/ 407194 h 409575"/>
                  <a:gd name="connsiteX2" fmla="*/ 440531 w 440531"/>
                  <a:gd name="connsiteY2" fmla="*/ 409575 h 409575"/>
                  <a:gd name="connsiteX3" fmla="*/ 0 w 440531"/>
                  <a:gd name="connsiteY3" fmla="*/ 0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1" h="409575">
                    <a:moveTo>
                      <a:pt x="0" y="0"/>
                    </a:moveTo>
                    <a:cubicBezTo>
                      <a:pt x="794" y="135731"/>
                      <a:pt x="1587" y="271463"/>
                      <a:pt x="2381" y="407194"/>
                    </a:cubicBezTo>
                    <a:lnTo>
                      <a:pt x="440531" y="4095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50196"/>
                </a:srgbClr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19" name="Straight Connector 31"/>
              <p:cNvCxnSpPr/>
              <p:nvPr/>
            </p:nvCxnSpPr>
            <p:spPr>
              <a:xfrm flipH="1" flipV="1">
                <a:off x="5546089" y="4579410"/>
                <a:ext cx="1858" cy="16152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32"/>
              <p:cNvCxnSpPr/>
              <p:nvPr/>
            </p:nvCxnSpPr>
            <p:spPr>
              <a:xfrm flipH="1" flipV="1">
                <a:off x="5546089" y="4575697"/>
                <a:ext cx="1858" cy="161525"/>
              </a:xfrm>
              <a:prstGeom prst="line">
                <a:avLst/>
              </a:prstGeom>
              <a:ln w="28575">
                <a:solidFill>
                  <a:srgbClr val="000000">
                    <a:alpha val="52157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33"/>
              <p:cNvSpPr/>
              <p:nvPr/>
            </p:nvSpPr>
            <p:spPr bwMode="gray">
              <a:xfrm>
                <a:off x="5345485" y="4694520"/>
                <a:ext cx="408637" cy="146672"/>
              </a:xfrm>
              <a:prstGeom prst="rect">
                <a:avLst/>
              </a:prstGeom>
              <a:noFill/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2" name="Rectangle 34"/>
              <p:cNvSpPr/>
              <p:nvPr/>
            </p:nvSpPr>
            <p:spPr bwMode="gray">
              <a:xfrm>
                <a:off x="5345485" y="4659244"/>
                <a:ext cx="408637" cy="77978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3" name="Rectangle 35"/>
              <p:cNvSpPr/>
              <p:nvPr/>
            </p:nvSpPr>
            <p:spPr bwMode="gray">
              <a:xfrm>
                <a:off x="5328769" y="4646248"/>
                <a:ext cx="440213" cy="241360"/>
              </a:xfrm>
              <a:prstGeom prst="rect">
                <a:avLst/>
              </a:prstGeom>
              <a:solidFill>
                <a:srgbClr val="000000">
                  <a:alpha val="50980"/>
                </a:srgbClr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23591" name="Group 36"/>
              <p:cNvGrpSpPr>
                <a:grpSpLocks/>
              </p:cNvGrpSpPr>
              <p:nvPr/>
            </p:nvGrpSpPr>
            <p:grpSpPr bwMode="auto">
              <a:xfrm>
                <a:off x="5745819" y="3670529"/>
                <a:ext cx="1418557" cy="457200"/>
                <a:chOff x="5745819" y="3670529"/>
                <a:chExt cx="1418557" cy="457200"/>
              </a:xfrm>
            </p:grpSpPr>
            <p:sp>
              <p:nvSpPr>
                <p:cNvPr id="38" name="Pentagon 50"/>
                <p:cNvSpPr/>
                <p:nvPr/>
              </p:nvSpPr>
              <p:spPr bwMode="gray">
                <a:xfrm rot="10800000">
                  <a:off x="5746692" y="3682665"/>
                  <a:ext cx="1417227" cy="432592"/>
                </a:xfrm>
                <a:prstGeom prst="homePlate">
                  <a:avLst/>
                </a:prstGeom>
                <a:solidFill>
                  <a:schemeClr val="bg1"/>
                </a:solidFill>
                <a:ln w="6350" algn="ctr">
                  <a:noFill/>
                  <a:miter lim="800000"/>
                  <a:headEnd/>
                  <a:tailEnd/>
                </a:ln>
              </p:spPr>
              <p:txBody>
                <a:bodyPr lIns="90000" tIns="72000" rIns="90000" bIns="72000" anchor="ctr"/>
                <a:lstStyle/>
                <a:p>
                  <a:pPr algn="ctr" defTabSz="804291">
                    <a:spcBef>
                      <a:spcPct val="50000"/>
                    </a:spcBef>
                    <a:buClr>
                      <a:srgbClr val="F0AB00"/>
                    </a:buClr>
                    <a:buSzPct val="80000"/>
                    <a:defRPr/>
                  </a:pPr>
                  <a:endParaRPr lang="en-US" kern="0" dirty="0">
                    <a:solidFill>
                      <a:srgbClr val="00000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pic>
              <p:nvPicPr>
                <p:cNvPr id="23606" name="Picture 51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709682" y="3717181"/>
                  <a:ext cx="385215" cy="385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607" name="Picture 52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337834" y="3718175"/>
                  <a:ext cx="371848" cy="3718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608" name="Picture 53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907060" y="3670529"/>
                  <a:ext cx="4572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3592" name="Group 37"/>
              <p:cNvGrpSpPr>
                <a:grpSpLocks/>
              </p:cNvGrpSpPr>
              <p:nvPr/>
            </p:nvGrpSpPr>
            <p:grpSpPr bwMode="auto">
              <a:xfrm>
                <a:off x="5745947" y="4161244"/>
                <a:ext cx="1418557" cy="457200"/>
                <a:chOff x="5745819" y="3670529"/>
                <a:chExt cx="1418557" cy="457200"/>
              </a:xfrm>
            </p:grpSpPr>
            <p:sp>
              <p:nvSpPr>
                <p:cNvPr id="34" name="Pentagon 46"/>
                <p:cNvSpPr/>
                <p:nvPr/>
              </p:nvSpPr>
              <p:spPr bwMode="gray">
                <a:xfrm rot="10800000">
                  <a:off x="5746564" y="3683954"/>
                  <a:ext cx="1417227" cy="430735"/>
                </a:xfrm>
                <a:prstGeom prst="homePlate">
                  <a:avLst/>
                </a:prstGeom>
                <a:solidFill>
                  <a:schemeClr val="bg1"/>
                </a:solidFill>
                <a:ln w="6350" algn="ctr">
                  <a:noFill/>
                  <a:miter lim="800000"/>
                  <a:headEnd/>
                  <a:tailEnd/>
                </a:ln>
              </p:spPr>
              <p:txBody>
                <a:bodyPr lIns="90000" tIns="72000" rIns="90000" bIns="72000" anchor="ctr"/>
                <a:lstStyle/>
                <a:p>
                  <a:pPr algn="ctr" defTabSz="804291">
                    <a:spcBef>
                      <a:spcPct val="50000"/>
                    </a:spcBef>
                    <a:buClr>
                      <a:srgbClr val="F0AB00"/>
                    </a:buClr>
                    <a:buSzPct val="80000"/>
                    <a:defRPr/>
                  </a:pPr>
                  <a:endParaRPr lang="en-US" kern="0" dirty="0">
                    <a:solidFill>
                      <a:srgbClr val="00000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pic>
              <p:nvPicPr>
                <p:cNvPr id="23602" name="Picture 47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709682" y="3717181"/>
                  <a:ext cx="385215" cy="385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603" name="Picture 48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337834" y="3718175"/>
                  <a:ext cx="371848" cy="3718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604" name="Picture 49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907060" y="3670529"/>
                  <a:ext cx="4572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3593" name="Group 38"/>
              <p:cNvGrpSpPr>
                <a:grpSpLocks/>
              </p:cNvGrpSpPr>
              <p:nvPr/>
            </p:nvGrpSpPr>
            <p:grpSpPr bwMode="auto">
              <a:xfrm>
                <a:off x="5737329" y="4642543"/>
                <a:ext cx="1420472" cy="457200"/>
                <a:chOff x="5626768" y="4673450"/>
                <a:chExt cx="1420472" cy="457200"/>
              </a:xfrm>
            </p:grpSpPr>
            <p:grpSp>
              <p:nvGrpSpPr>
                <p:cNvPr id="23595" name="Group 40"/>
                <p:cNvGrpSpPr>
                  <a:grpSpLocks/>
                </p:cNvGrpSpPr>
                <p:nvPr/>
              </p:nvGrpSpPr>
              <p:grpSpPr bwMode="auto">
                <a:xfrm>
                  <a:off x="5626768" y="4673450"/>
                  <a:ext cx="1418557" cy="457200"/>
                  <a:chOff x="5745819" y="3670529"/>
                  <a:chExt cx="1418557" cy="457200"/>
                </a:xfrm>
              </p:grpSpPr>
              <p:sp>
                <p:nvSpPr>
                  <p:cNvPr id="30" name="Pentagon 42"/>
                  <p:cNvSpPr/>
                  <p:nvPr/>
                </p:nvSpPr>
                <p:spPr bwMode="gray">
                  <a:xfrm rot="10800000">
                    <a:off x="5745896" y="3683517"/>
                    <a:ext cx="1419085" cy="430735"/>
                  </a:xfrm>
                  <a:prstGeom prst="homePlate">
                    <a:avLst/>
                  </a:prstGeom>
                  <a:solidFill>
                    <a:schemeClr val="bg1"/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anchor="ctr"/>
                  <a:lstStyle/>
                  <a:p>
                    <a:pPr algn="ctr" defTabSz="804291">
                      <a:spcBef>
                        <a:spcPct val="50000"/>
                      </a:spcBef>
                      <a:buClr>
                        <a:srgbClr val="F0AB00"/>
                      </a:buClr>
                      <a:buSzPct val="80000"/>
                      <a:defRPr/>
                    </a:pPr>
                    <a:endParaRPr lang="en-US" kern="0" dirty="0">
                      <a:solidFill>
                        <a:srgbClr val="000000"/>
                      </a:solidFill>
                      <a:latin typeface="+mn-lt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pic>
                <p:nvPicPr>
                  <p:cNvPr id="23598" name="Picture 43"/>
                  <p:cNvPicPr>
                    <a:picLocks noChangeAspect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6709682" y="3717181"/>
                    <a:ext cx="385215" cy="3852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599" name="Picture 44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6337834" y="3718175"/>
                    <a:ext cx="371848" cy="3718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600" name="Picture 45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5907060" y="3670529"/>
                    <a:ext cx="457200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9" name="Pentagon 41"/>
                <p:cNvSpPr/>
                <p:nvPr/>
              </p:nvSpPr>
              <p:spPr bwMode="gray">
                <a:xfrm rot="10800000">
                  <a:off x="5628702" y="4686438"/>
                  <a:ext cx="1419084" cy="430735"/>
                </a:xfrm>
                <a:prstGeom prst="homePlate">
                  <a:avLst/>
                </a:prstGeom>
                <a:solidFill>
                  <a:srgbClr val="000000">
                    <a:alpha val="50196"/>
                  </a:srgbClr>
                </a:solidFill>
                <a:ln w="6350" algn="ctr">
                  <a:noFill/>
                  <a:miter lim="800000"/>
                  <a:headEnd/>
                  <a:tailEnd/>
                </a:ln>
              </p:spPr>
              <p:txBody>
                <a:bodyPr lIns="90000" tIns="72000" rIns="90000" bIns="72000" anchor="ctr"/>
                <a:lstStyle/>
                <a:p>
                  <a:pPr algn="ctr" defTabSz="804291">
                    <a:spcBef>
                      <a:spcPct val="50000"/>
                    </a:spcBef>
                    <a:buClr>
                      <a:srgbClr val="F0AB00"/>
                    </a:buClr>
                    <a:buSzPct val="80000"/>
                    <a:defRPr/>
                  </a:pPr>
                  <a:endParaRPr lang="en-US" kern="0" dirty="0">
                    <a:solidFill>
                      <a:srgbClr val="00000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27" name="Rectangle 39"/>
              <p:cNvSpPr/>
              <p:nvPr/>
            </p:nvSpPr>
            <p:spPr bwMode="gray">
              <a:xfrm>
                <a:off x="5141167" y="4841192"/>
                <a:ext cx="2097050" cy="7797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anchor="ctr"/>
              <a:lstStyle/>
              <a:p>
                <a:pPr algn="ctr" defTabSz="804291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kern="0" dirty="0">
                  <a:solidFill>
                    <a:srgbClr val="00000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9" name="Rounded Rectangle 21"/>
            <p:cNvSpPr/>
            <p:nvPr/>
          </p:nvSpPr>
          <p:spPr bwMode="gray">
            <a:xfrm>
              <a:off x="6885463" y="5362865"/>
              <a:ext cx="1818902" cy="349328"/>
            </a:xfrm>
            <a:prstGeom prst="roundRect">
              <a:avLst>
                <a:gd name="adj" fmla="val 3001"/>
              </a:avLst>
            </a:prstGeom>
            <a:solidFill>
              <a:schemeClr val="bg1">
                <a:lumMod val="65000"/>
              </a:schemeClr>
            </a:solidFill>
            <a:ln w="28575" algn="ctr">
              <a:noFill/>
              <a:miter lim="800000"/>
              <a:headEnd/>
              <a:tailEnd/>
            </a:ln>
          </p:spPr>
          <p:txBody>
            <a:bodyPr lIns="90000" tIns="72000" rIns="90000" bIns="72000" anchor="ctr"/>
            <a:lstStyle/>
            <a:p>
              <a:pPr algn="ctr" defTabSz="804291">
                <a:spcBef>
                  <a:spcPct val="50000"/>
                </a:spcBef>
                <a:buClr>
                  <a:srgbClr val="F0AB00"/>
                </a:buClr>
                <a:buSzPct val="80000"/>
                <a:defRPr/>
              </a:pPr>
              <a:endParaRPr lang="en-US" kern="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2" name="Rectangle 55"/>
          <p:cNvSpPr>
            <a:spLocks noChangeArrowheads="1"/>
          </p:cNvSpPr>
          <p:nvPr/>
        </p:nvSpPr>
        <p:spPr bwMode="white">
          <a:xfrm>
            <a:off x="387350" y="1252538"/>
            <a:ext cx="3941763" cy="222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766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spc="-26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43" name="Rectangle 62"/>
          <p:cNvSpPr>
            <a:spLocks noChangeArrowheads="1"/>
          </p:cNvSpPr>
          <p:nvPr/>
        </p:nvSpPr>
        <p:spPr bwMode="white">
          <a:xfrm>
            <a:off x="4629150" y="1079500"/>
            <a:ext cx="3449638" cy="7762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766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Unified methodology of </a:t>
            </a:r>
            <a:r>
              <a:rPr lang="en-US" sz="1400" b="1" kern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staff work time logging, </a:t>
            </a:r>
            <a:r>
              <a:rPr lang="en-US" sz="14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calculation of wages, accruals and deductions, reports compilation. </a:t>
            </a:r>
            <a:endParaRPr lang="en-US" sz="1400" b="1" spc="-26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44" name="Rectangle 77"/>
          <p:cNvSpPr>
            <a:spLocks noChangeArrowheads="1"/>
          </p:cNvSpPr>
          <p:nvPr/>
        </p:nvSpPr>
        <p:spPr bwMode="white">
          <a:xfrm>
            <a:off x="4629150" y="3694113"/>
            <a:ext cx="4165600" cy="5816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766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Unified social policy.</a:t>
            </a:r>
          </a:p>
          <a:p>
            <a:pPr algn="ctr" defTabSz="95766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Housing </a:t>
            </a:r>
            <a:r>
              <a:rPr lang="en-US" sz="1400" b="1" spc="-2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programs  </a:t>
            </a:r>
            <a:r>
              <a:rPr lang="en-US" sz="14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NPP personnel health care· Social support for pensioners </a:t>
            </a:r>
            <a:endParaRPr lang="en-US" sz="1400" b="1" spc="-26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3561" name="Freeform 99"/>
          <p:cNvSpPr>
            <a:spLocks/>
          </p:cNvSpPr>
          <p:nvPr/>
        </p:nvSpPr>
        <p:spPr bwMode="auto">
          <a:xfrm>
            <a:off x="10791825" y="5372100"/>
            <a:ext cx="628650" cy="423863"/>
          </a:xfrm>
          <a:custGeom>
            <a:avLst/>
            <a:gdLst>
              <a:gd name="T0" fmla="*/ 628638 w 3040"/>
              <a:gd name="T1" fmla="*/ 16005 h 2884"/>
              <a:gd name="T2" fmla="*/ 591416 w 3040"/>
              <a:gd name="T3" fmla="*/ 37589 h 2884"/>
              <a:gd name="T4" fmla="*/ 552747 w 3040"/>
              <a:gd name="T5" fmla="*/ 62845 h 2884"/>
              <a:gd name="T6" fmla="*/ 512630 w 3040"/>
              <a:gd name="T7" fmla="*/ 92064 h 2884"/>
              <a:gd name="T8" fmla="*/ 470858 w 3040"/>
              <a:gd name="T9" fmla="*/ 125249 h 2884"/>
              <a:gd name="T10" fmla="*/ 427433 w 3040"/>
              <a:gd name="T11" fmla="*/ 162398 h 2884"/>
              <a:gd name="T12" fmla="*/ 398275 w 3040"/>
              <a:gd name="T13" fmla="*/ 188974 h 2884"/>
              <a:gd name="T14" fmla="*/ 357124 w 3040"/>
              <a:gd name="T15" fmla="*/ 228472 h 2884"/>
              <a:gd name="T16" fmla="*/ 319696 w 3040"/>
              <a:gd name="T17" fmla="*/ 267090 h 2884"/>
              <a:gd name="T18" fmla="*/ 286403 w 3040"/>
              <a:gd name="T19" fmla="*/ 304826 h 2884"/>
              <a:gd name="T20" fmla="*/ 257039 w 3040"/>
              <a:gd name="T21" fmla="*/ 341240 h 2884"/>
              <a:gd name="T22" fmla="*/ 231604 w 3040"/>
              <a:gd name="T23" fmla="*/ 376921 h 2884"/>
              <a:gd name="T24" fmla="*/ 178872 w 3040"/>
              <a:gd name="T25" fmla="*/ 402470 h 2884"/>
              <a:gd name="T26" fmla="*/ 145579 w 3040"/>
              <a:gd name="T27" fmla="*/ 420971 h 2884"/>
              <a:gd name="T28" fmla="*/ 139582 w 3040"/>
              <a:gd name="T29" fmla="*/ 419356 h 2884"/>
              <a:gd name="T30" fmla="*/ 124694 w 3040"/>
              <a:gd name="T31" fmla="*/ 389842 h 2884"/>
              <a:gd name="T32" fmla="*/ 102981 w 3040"/>
              <a:gd name="T33" fmla="*/ 352987 h 2884"/>
              <a:gd name="T34" fmla="*/ 82922 w 3040"/>
              <a:gd name="T35" fmla="*/ 322593 h 2884"/>
              <a:gd name="T36" fmla="*/ 64311 w 3040"/>
              <a:gd name="T37" fmla="*/ 298659 h 2884"/>
              <a:gd name="T38" fmla="*/ 52318 w 3040"/>
              <a:gd name="T39" fmla="*/ 286325 h 2884"/>
              <a:gd name="T40" fmla="*/ 33913 w 3040"/>
              <a:gd name="T41" fmla="*/ 272376 h 2884"/>
              <a:gd name="T42" fmla="*/ 14268 w 3040"/>
              <a:gd name="T43" fmla="*/ 262244 h 2884"/>
              <a:gd name="T44" fmla="*/ 0 w 3040"/>
              <a:gd name="T45" fmla="*/ 257986 h 2884"/>
              <a:gd name="T46" fmla="*/ 17991 w 3040"/>
              <a:gd name="T47" fmla="*/ 245505 h 2884"/>
              <a:gd name="T48" fmla="*/ 35568 w 3040"/>
              <a:gd name="T49" fmla="*/ 235667 h 2884"/>
              <a:gd name="T50" fmla="*/ 52524 w 3040"/>
              <a:gd name="T51" fmla="*/ 228326 h 2884"/>
              <a:gd name="T52" fmla="*/ 68654 w 3040"/>
              <a:gd name="T53" fmla="*/ 223627 h 2884"/>
              <a:gd name="T54" fmla="*/ 84577 w 3040"/>
              <a:gd name="T55" fmla="*/ 221424 h 2884"/>
              <a:gd name="T56" fmla="*/ 91814 w 3040"/>
              <a:gd name="T57" fmla="*/ 221278 h 2884"/>
              <a:gd name="T58" fmla="*/ 98431 w 3040"/>
              <a:gd name="T59" fmla="*/ 222159 h 2884"/>
              <a:gd name="T60" fmla="*/ 112286 w 3040"/>
              <a:gd name="T61" fmla="*/ 227738 h 2884"/>
              <a:gd name="T62" fmla="*/ 126555 w 3040"/>
              <a:gd name="T63" fmla="*/ 238017 h 2884"/>
              <a:gd name="T64" fmla="*/ 141237 w 3040"/>
              <a:gd name="T65" fmla="*/ 252994 h 2884"/>
              <a:gd name="T66" fmla="*/ 156539 w 3040"/>
              <a:gd name="T67" fmla="*/ 272816 h 2884"/>
              <a:gd name="T68" fmla="*/ 181354 w 3040"/>
              <a:gd name="T69" fmla="*/ 310846 h 2884"/>
              <a:gd name="T70" fmla="*/ 201206 w 3040"/>
              <a:gd name="T71" fmla="*/ 288234 h 2884"/>
              <a:gd name="T72" fmla="*/ 233465 w 3040"/>
              <a:gd name="T73" fmla="*/ 254168 h 2884"/>
              <a:gd name="T74" fmla="*/ 268619 w 3040"/>
              <a:gd name="T75" fmla="*/ 220690 h 2884"/>
              <a:gd name="T76" fmla="*/ 307081 w 3040"/>
              <a:gd name="T77" fmla="*/ 187506 h 2884"/>
              <a:gd name="T78" fmla="*/ 348439 w 3040"/>
              <a:gd name="T79" fmla="*/ 154469 h 2884"/>
              <a:gd name="T80" fmla="*/ 378010 w 3040"/>
              <a:gd name="T81" fmla="*/ 132737 h 2884"/>
              <a:gd name="T82" fmla="*/ 422883 w 3040"/>
              <a:gd name="T83" fmla="*/ 101755 h 2884"/>
              <a:gd name="T84" fmla="*/ 467343 w 3040"/>
              <a:gd name="T85" fmla="*/ 73710 h 2884"/>
              <a:gd name="T86" fmla="*/ 511596 w 3040"/>
              <a:gd name="T87" fmla="*/ 48161 h 2884"/>
              <a:gd name="T88" fmla="*/ 555228 w 3040"/>
              <a:gd name="T89" fmla="*/ 25696 h 2884"/>
              <a:gd name="T90" fmla="*/ 598240 w 3040"/>
              <a:gd name="T91" fmla="*/ 5873 h 288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40"/>
              <a:gd name="T139" fmla="*/ 0 h 2884"/>
              <a:gd name="T140" fmla="*/ 3040 w 3040"/>
              <a:gd name="T141" fmla="*/ 2884 h 288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close/>
              </a:path>
            </a:pathLst>
          </a:custGeom>
          <a:solidFill>
            <a:srgbClr val="007635"/>
          </a:solidFill>
          <a:ln w="12700">
            <a:noFill/>
            <a:round/>
            <a:headEnd/>
            <a:tailEnd/>
          </a:ln>
        </p:spPr>
        <p:txBody>
          <a:bodyPr lIns="97736" tIns="48868" rIns="97736" bIns="48868"/>
          <a:lstStyle/>
          <a:p>
            <a:endParaRPr lang="ru-RU" dirty="0"/>
          </a:p>
        </p:txBody>
      </p:sp>
      <p:sp>
        <p:nvSpPr>
          <p:cNvPr id="23562" name="Freeform 99"/>
          <p:cNvSpPr>
            <a:spLocks/>
          </p:cNvSpPr>
          <p:nvPr/>
        </p:nvSpPr>
        <p:spPr bwMode="auto">
          <a:xfrm>
            <a:off x="6931025" y="2419350"/>
            <a:ext cx="628650" cy="423863"/>
          </a:xfrm>
          <a:custGeom>
            <a:avLst/>
            <a:gdLst>
              <a:gd name="T0" fmla="*/ 628638 w 3040"/>
              <a:gd name="T1" fmla="*/ 16005 h 2884"/>
              <a:gd name="T2" fmla="*/ 591416 w 3040"/>
              <a:gd name="T3" fmla="*/ 37589 h 2884"/>
              <a:gd name="T4" fmla="*/ 552747 w 3040"/>
              <a:gd name="T5" fmla="*/ 62845 h 2884"/>
              <a:gd name="T6" fmla="*/ 512630 w 3040"/>
              <a:gd name="T7" fmla="*/ 92064 h 2884"/>
              <a:gd name="T8" fmla="*/ 470858 w 3040"/>
              <a:gd name="T9" fmla="*/ 125249 h 2884"/>
              <a:gd name="T10" fmla="*/ 427433 w 3040"/>
              <a:gd name="T11" fmla="*/ 162398 h 2884"/>
              <a:gd name="T12" fmla="*/ 398275 w 3040"/>
              <a:gd name="T13" fmla="*/ 188974 h 2884"/>
              <a:gd name="T14" fmla="*/ 357124 w 3040"/>
              <a:gd name="T15" fmla="*/ 228472 h 2884"/>
              <a:gd name="T16" fmla="*/ 319696 w 3040"/>
              <a:gd name="T17" fmla="*/ 267090 h 2884"/>
              <a:gd name="T18" fmla="*/ 286403 w 3040"/>
              <a:gd name="T19" fmla="*/ 304826 h 2884"/>
              <a:gd name="T20" fmla="*/ 257039 w 3040"/>
              <a:gd name="T21" fmla="*/ 341240 h 2884"/>
              <a:gd name="T22" fmla="*/ 231604 w 3040"/>
              <a:gd name="T23" fmla="*/ 376921 h 2884"/>
              <a:gd name="T24" fmla="*/ 178872 w 3040"/>
              <a:gd name="T25" fmla="*/ 402470 h 2884"/>
              <a:gd name="T26" fmla="*/ 145579 w 3040"/>
              <a:gd name="T27" fmla="*/ 420971 h 2884"/>
              <a:gd name="T28" fmla="*/ 139582 w 3040"/>
              <a:gd name="T29" fmla="*/ 419356 h 2884"/>
              <a:gd name="T30" fmla="*/ 124694 w 3040"/>
              <a:gd name="T31" fmla="*/ 389842 h 2884"/>
              <a:gd name="T32" fmla="*/ 102981 w 3040"/>
              <a:gd name="T33" fmla="*/ 352987 h 2884"/>
              <a:gd name="T34" fmla="*/ 82922 w 3040"/>
              <a:gd name="T35" fmla="*/ 322593 h 2884"/>
              <a:gd name="T36" fmla="*/ 64311 w 3040"/>
              <a:gd name="T37" fmla="*/ 298659 h 2884"/>
              <a:gd name="T38" fmla="*/ 52318 w 3040"/>
              <a:gd name="T39" fmla="*/ 286325 h 2884"/>
              <a:gd name="T40" fmla="*/ 33913 w 3040"/>
              <a:gd name="T41" fmla="*/ 272376 h 2884"/>
              <a:gd name="T42" fmla="*/ 14268 w 3040"/>
              <a:gd name="T43" fmla="*/ 262244 h 2884"/>
              <a:gd name="T44" fmla="*/ 0 w 3040"/>
              <a:gd name="T45" fmla="*/ 257986 h 2884"/>
              <a:gd name="T46" fmla="*/ 17991 w 3040"/>
              <a:gd name="T47" fmla="*/ 245505 h 2884"/>
              <a:gd name="T48" fmla="*/ 35568 w 3040"/>
              <a:gd name="T49" fmla="*/ 235667 h 2884"/>
              <a:gd name="T50" fmla="*/ 52524 w 3040"/>
              <a:gd name="T51" fmla="*/ 228326 h 2884"/>
              <a:gd name="T52" fmla="*/ 68654 w 3040"/>
              <a:gd name="T53" fmla="*/ 223627 h 2884"/>
              <a:gd name="T54" fmla="*/ 84577 w 3040"/>
              <a:gd name="T55" fmla="*/ 221424 h 2884"/>
              <a:gd name="T56" fmla="*/ 91814 w 3040"/>
              <a:gd name="T57" fmla="*/ 221278 h 2884"/>
              <a:gd name="T58" fmla="*/ 98431 w 3040"/>
              <a:gd name="T59" fmla="*/ 222159 h 2884"/>
              <a:gd name="T60" fmla="*/ 112286 w 3040"/>
              <a:gd name="T61" fmla="*/ 227738 h 2884"/>
              <a:gd name="T62" fmla="*/ 126555 w 3040"/>
              <a:gd name="T63" fmla="*/ 238017 h 2884"/>
              <a:gd name="T64" fmla="*/ 141237 w 3040"/>
              <a:gd name="T65" fmla="*/ 252994 h 2884"/>
              <a:gd name="T66" fmla="*/ 156539 w 3040"/>
              <a:gd name="T67" fmla="*/ 272816 h 2884"/>
              <a:gd name="T68" fmla="*/ 181354 w 3040"/>
              <a:gd name="T69" fmla="*/ 310846 h 2884"/>
              <a:gd name="T70" fmla="*/ 201206 w 3040"/>
              <a:gd name="T71" fmla="*/ 288234 h 2884"/>
              <a:gd name="T72" fmla="*/ 233465 w 3040"/>
              <a:gd name="T73" fmla="*/ 254168 h 2884"/>
              <a:gd name="T74" fmla="*/ 268619 w 3040"/>
              <a:gd name="T75" fmla="*/ 220690 h 2884"/>
              <a:gd name="T76" fmla="*/ 307081 w 3040"/>
              <a:gd name="T77" fmla="*/ 187506 h 2884"/>
              <a:gd name="T78" fmla="*/ 348439 w 3040"/>
              <a:gd name="T79" fmla="*/ 154469 h 2884"/>
              <a:gd name="T80" fmla="*/ 378010 w 3040"/>
              <a:gd name="T81" fmla="*/ 132737 h 2884"/>
              <a:gd name="T82" fmla="*/ 422883 w 3040"/>
              <a:gd name="T83" fmla="*/ 101755 h 2884"/>
              <a:gd name="T84" fmla="*/ 467343 w 3040"/>
              <a:gd name="T85" fmla="*/ 73710 h 2884"/>
              <a:gd name="T86" fmla="*/ 511596 w 3040"/>
              <a:gd name="T87" fmla="*/ 48161 h 2884"/>
              <a:gd name="T88" fmla="*/ 555228 w 3040"/>
              <a:gd name="T89" fmla="*/ 25696 h 2884"/>
              <a:gd name="T90" fmla="*/ 598240 w 3040"/>
              <a:gd name="T91" fmla="*/ 5873 h 288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40"/>
              <a:gd name="T139" fmla="*/ 0 h 2884"/>
              <a:gd name="T140" fmla="*/ 3040 w 3040"/>
              <a:gd name="T141" fmla="*/ 2884 h 288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close/>
              </a:path>
            </a:pathLst>
          </a:custGeom>
          <a:solidFill>
            <a:srgbClr val="007635"/>
          </a:solidFill>
          <a:ln w="12700">
            <a:noFill/>
            <a:round/>
            <a:headEnd/>
            <a:tailEnd/>
          </a:ln>
        </p:spPr>
        <p:txBody>
          <a:bodyPr lIns="97736" tIns="48868" rIns="97736" bIns="48868"/>
          <a:lstStyle/>
          <a:p>
            <a:endParaRPr lang="ru-RU" dirty="0"/>
          </a:p>
        </p:txBody>
      </p:sp>
      <p:sp>
        <p:nvSpPr>
          <p:cNvPr id="47" name="Rectangle 62"/>
          <p:cNvSpPr>
            <a:spLocks noChangeArrowheads="1"/>
          </p:cNvSpPr>
          <p:nvPr/>
        </p:nvSpPr>
        <p:spPr bwMode="white">
          <a:xfrm>
            <a:off x="633413" y="1079500"/>
            <a:ext cx="3449637" cy="1055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 dirty="0">
                <a:solidFill>
                  <a:srgbClr val="595959"/>
                </a:solidFill>
                <a:latin typeface="Circe"/>
              </a:rPr>
              <a:t>A unified approach to personnel administration, management of organizational and staff structure(OSS).   </a:t>
            </a:r>
          </a:p>
          <a:p>
            <a:pPr algn="ctr">
              <a:lnSpc>
                <a:spcPct val="90000"/>
              </a:lnSpc>
            </a:pPr>
            <a:endParaRPr lang="en-US" sz="1400" b="1" dirty="0">
              <a:solidFill>
                <a:srgbClr val="595959"/>
              </a:solidFill>
              <a:latin typeface="Circe"/>
              <a:cs typeface="Arial" charset="0"/>
            </a:endParaRPr>
          </a:p>
        </p:txBody>
      </p:sp>
      <p:sp>
        <p:nvSpPr>
          <p:cNvPr id="48" name="Rectangle 62"/>
          <p:cNvSpPr>
            <a:spLocks noChangeArrowheads="1"/>
          </p:cNvSpPr>
          <p:nvPr/>
        </p:nvSpPr>
        <p:spPr bwMode="white">
          <a:xfrm>
            <a:off x="8512175" y="1079500"/>
            <a:ext cx="3449638" cy="5826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766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Unified management of the personnel reserve: recruitment, performance evaluation, staff motivation</a:t>
            </a:r>
            <a:endParaRPr lang="en-US" sz="1400" b="1" spc="-26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356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8375" y="2016125"/>
            <a:ext cx="25542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Freeform 99"/>
          <p:cNvSpPr>
            <a:spLocks/>
          </p:cNvSpPr>
          <p:nvPr/>
        </p:nvSpPr>
        <p:spPr bwMode="auto">
          <a:xfrm>
            <a:off x="3054350" y="2506663"/>
            <a:ext cx="628650" cy="423862"/>
          </a:xfrm>
          <a:custGeom>
            <a:avLst/>
            <a:gdLst>
              <a:gd name="T0" fmla="*/ 628638 w 3040"/>
              <a:gd name="T1" fmla="*/ 16005 h 2884"/>
              <a:gd name="T2" fmla="*/ 591416 w 3040"/>
              <a:gd name="T3" fmla="*/ 37589 h 2884"/>
              <a:gd name="T4" fmla="*/ 552747 w 3040"/>
              <a:gd name="T5" fmla="*/ 62845 h 2884"/>
              <a:gd name="T6" fmla="*/ 512630 w 3040"/>
              <a:gd name="T7" fmla="*/ 92064 h 2884"/>
              <a:gd name="T8" fmla="*/ 470858 w 3040"/>
              <a:gd name="T9" fmla="*/ 125249 h 2884"/>
              <a:gd name="T10" fmla="*/ 427433 w 3040"/>
              <a:gd name="T11" fmla="*/ 162398 h 2884"/>
              <a:gd name="T12" fmla="*/ 398275 w 3040"/>
              <a:gd name="T13" fmla="*/ 188974 h 2884"/>
              <a:gd name="T14" fmla="*/ 357124 w 3040"/>
              <a:gd name="T15" fmla="*/ 228472 h 2884"/>
              <a:gd name="T16" fmla="*/ 319696 w 3040"/>
              <a:gd name="T17" fmla="*/ 267090 h 2884"/>
              <a:gd name="T18" fmla="*/ 286403 w 3040"/>
              <a:gd name="T19" fmla="*/ 304826 h 2884"/>
              <a:gd name="T20" fmla="*/ 257039 w 3040"/>
              <a:gd name="T21" fmla="*/ 341240 h 2884"/>
              <a:gd name="T22" fmla="*/ 231604 w 3040"/>
              <a:gd name="T23" fmla="*/ 376921 h 2884"/>
              <a:gd name="T24" fmla="*/ 178872 w 3040"/>
              <a:gd name="T25" fmla="*/ 402470 h 2884"/>
              <a:gd name="T26" fmla="*/ 145579 w 3040"/>
              <a:gd name="T27" fmla="*/ 420971 h 2884"/>
              <a:gd name="T28" fmla="*/ 139582 w 3040"/>
              <a:gd name="T29" fmla="*/ 419356 h 2884"/>
              <a:gd name="T30" fmla="*/ 124694 w 3040"/>
              <a:gd name="T31" fmla="*/ 389842 h 2884"/>
              <a:gd name="T32" fmla="*/ 102981 w 3040"/>
              <a:gd name="T33" fmla="*/ 352987 h 2884"/>
              <a:gd name="T34" fmla="*/ 82922 w 3040"/>
              <a:gd name="T35" fmla="*/ 322593 h 2884"/>
              <a:gd name="T36" fmla="*/ 64311 w 3040"/>
              <a:gd name="T37" fmla="*/ 298659 h 2884"/>
              <a:gd name="T38" fmla="*/ 52318 w 3040"/>
              <a:gd name="T39" fmla="*/ 286325 h 2884"/>
              <a:gd name="T40" fmla="*/ 33913 w 3040"/>
              <a:gd name="T41" fmla="*/ 272376 h 2884"/>
              <a:gd name="T42" fmla="*/ 14268 w 3040"/>
              <a:gd name="T43" fmla="*/ 262244 h 2884"/>
              <a:gd name="T44" fmla="*/ 0 w 3040"/>
              <a:gd name="T45" fmla="*/ 257986 h 2884"/>
              <a:gd name="T46" fmla="*/ 17991 w 3040"/>
              <a:gd name="T47" fmla="*/ 245505 h 2884"/>
              <a:gd name="T48" fmla="*/ 35568 w 3040"/>
              <a:gd name="T49" fmla="*/ 235667 h 2884"/>
              <a:gd name="T50" fmla="*/ 52524 w 3040"/>
              <a:gd name="T51" fmla="*/ 228326 h 2884"/>
              <a:gd name="T52" fmla="*/ 68654 w 3040"/>
              <a:gd name="T53" fmla="*/ 223627 h 2884"/>
              <a:gd name="T54" fmla="*/ 84577 w 3040"/>
              <a:gd name="T55" fmla="*/ 221424 h 2884"/>
              <a:gd name="T56" fmla="*/ 91814 w 3040"/>
              <a:gd name="T57" fmla="*/ 221278 h 2884"/>
              <a:gd name="T58" fmla="*/ 98431 w 3040"/>
              <a:gd name="T59" fmla="*/ 222159 h 2884"/>
              <a:gd name="T60" fmla="*/ 112286 w 3040"/>
              <a:gd name="T61" fmla="*/ 227738 h 2884"/>
              <a:gd name="T62" fmla="*/ 126555 w 3040"/>
              <a:gd name="T63" fmla="*/ 238017 h 2884"/>
              <a:gd name="T64" fmla="*/ 141237 w 3040"/>
              <a:gd name="T65" fmla="*/ 252994 h 2884"/>
              <a:gd name="T66" fmla="*/ 156539 w 3040"/>
              <a:gd name="T67" fmla="*/ 272816 h 2884"/>
              <a:gd name="T68" fmla="*/ 181354 w 3040"/>
              <a:gd name="T69" fmla="*/ 310846 h 2884"/>
              <a:gd name="T70" fmla="*/ 201206 w 3040"/>
              <a:gd name="T71" fmla="*/ 288234 h 2884"/>
              <a:gd name="T72" fmla="*/ 233465 w 3040"/>
              <a:gd name="T73" fmla="*/ 254168 h 2884"/>
              <a:gd name="T74" fmla="*/ 268619 w 3040"/>
              <a:gd name="T75" fmla="*/ 220690 h 2884"/>
              <a:gd name="T76" fmla="*/ 307081 w 3040"/>
              <a:gd name="T77" fmla="*/ 187506 h 2884"/>
              <a:gd name="T78" fmla="*/ 348439 w 3040"/>
              <a:gd name="T79" fmla="*/ 154469 h 2884"/>
              <a:gd name="T80" fmla="*/ 378010 w 3040"/>
              <a:gd name="T81" fmla="*/ 132737 h 2884"/>
              <a:gd name="T82" fmla="*/ 422883 w 3040"/>
              <a:gd name="T83" fmla="*/ 101755 h 2884"/>
              <a:gd name="T84" fmla="*/ 467343 w 3040"/>
              <a:gd name="T85" fmla="*/ 73710 h 2884"/>
              <a:gd name="T86" fmla="*/ 511596 w 3040"/>
              <a:gd name="T87" fmla="*/ 48161 h 2884"/>
              <a:gd name="T88" fmla="*/ 555228 w 3040"/>
              <a:gd name="T89" fmla="*/ 25696 h 2884"/>
              <a:gd name="T90" fmla="*/ 598240 w 3040"/>
              <a:gd name="T91" fmla="*/ 5873 h 288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40"/>
              <a:gd name="T139" fmla="*/ 0 h 2884"/>
              <a:gd name="T140" fmla="*/ 3040 w 3040"/>
              <a:gd name="T141" fmla="*/ 2884 h 288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close/>
              </a:path>
            </a:pathLst>
          </a:custGeom>
          <a:solidFill>
            <a:srgbClr val="007635"/>
          </a:solidFill>
          <a:ln w="12700">
            <a:noFill/>
            <a:round/>
            <a:headEnd/>
            <a:tailEnd/>
          </a:ln>
        </p:spPr>
        <p:txBody>
          <a:bodyPr lIns="97736" tIns="48868" rIns="97736" bIns="48868"/>
          <a:lstStyle/>
          <a:p>
            <a:endParaRPr lang="ru-RU" dirty="0"/>
          </a:p>
        </p:txBody>
      </p:sp>
      <p:pic>
        <p:nvPicPr>
          <p:cNvPr id="2356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24938" y="1689100"/>
            <a:ext cx="2551112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20788" y="5059363"/>
            <a:ext cx="1916112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51475" y="4614863"/>
            <a:ext cx="2844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0" name="Freeform 99"/>
          <p:cNvSpPr>
            <a:spLocks/>
          </p:cNvSpPr>
          <p:nvPr/>
        </p:nvSpPr>
        <p:spPr bwMode="auto">
          <a:xfrm>
            <a:off x="7912100" y="5043488"/>
            <a:ext cx="628650" cy="423862"/>
          </a:xfrm>
          <a:custGeom>
            <a:avLst/>
            <a:gdLst>
              <a:gd name="T0" fmla="*/ 628638 w 3040"/>
              <a:gd name="T1" fmla="*/ 16005 h 2884"/>
              <a:gd name="T2" fmla="*/ 591416 w 3040"/>
              <a:gd name="T3" fmla="*/ 37589 h 2884"/>
              <a:gd name="T4" fmla="*/ 552747 w 3040"/>
              <a:gd name="T5" fmla="*/ 62845 h 2884"/>
              <a:gd name="T6" fmla="*/ 512630 w 3040"/>
              <a:gd name="T7" fmla="*/ 92064 h 2884"/>
              <a:gd name="T8" fmla="*/ 470858 w 3040"/>
              <a:gd name="T9" fmla="*/ 125249 h 2884"/>
              <a:gd name="T10" fmla="*/ 427433 w 3040"/>
              <a:gd name="T11" fmla="*/ 162398 h 2884"/>
              <a:gd name="T12" fmla="*/ 398275 w 3040"/>
              <a:gd name="T13" fmla="*/ 188974 h 2884"/>
              <a:gd name="T14" fmla="*/ 357124 w 3040"/>
              <a:gd name="T15" fmla="*/ 228472 h 2884"/>
              <a:gd name="T16" fmla="*/ 319696 w 3040"/>
              <a:gd name="T17" fmla="*/ 267090 h 2884"/>
              <a:gd name="T18" fmla="*/ 286403 w 3040"/>
              <a:gd name="T19" fmla="*/ 304826 h 2884"/>
              <a:gd name="T20" fmla="*/ 257039 w 3040"/>
              <a:gd name="T21" fmla="*/ 341240 h 2884"/>
              <a:gd name="T22" fmla="*/ 231604 w 3040"/>
              <a:gd name="T23" fmla="*/ 376921 h 2884"/>
              <a:gd name="T24" fmla="*/ 178872 w 3040"/>
              <a:gd name="T25" fmla="*/ 402470 h 2884"/>
              <a:gd name="T26" fmla="*/ 145579 w 3040"/>
              <a:gd name="T27" fmla="*/ 420971 h 2884"/>
              <a:gd name="T28" fmla="*/ 139582 w 3040"/>
              <a:gd name="T29" fmla="*/ 419356 h 2884"/>
              <a:gd name="T30" fmla="*/ 124694 w 3040"/>
              <a:gd name="T31" fmla="*/ 389842 h 2884"/>
              <a:gd name="T32" fmla="*/ 102981 w 3040"/>
              <a:gd name="T33" fmla="*/ 352987 h 2884"/>
              <a:gd name="T34" fmla="*/ 82922 w 3040"/>
              <a:gd name="T35" fmla="*/ 322593 h 2884"/>
              <a:gd name="T36" fmla="*/ 64311 w 3040"/>
              <a:gd name="T37" fmla="*/ 298659 h 2884"/>
              <a:gd name="T38" fmla="*/ 52318 w 3040"/>
              <a:gd name="T39" fmla="*/ 286325 h 2884"/>
              <a:gd name="T40" fmla="*/ 33913 w 3040"/>
              <a:gd name="T41" fmla="*/ 272376 h 2884"/>
              <a:gd name="T42" fmla="*/ 14268 w 3040"/>
              <a:gd name="T43" fmla="*/ 262244 h 2884"/>
              <a:gd name="T44" fmla="*/ 0 w 3040"/>
              <a:gd name="T45" fmla="*/ 257986 h 2884"/>
              <a:gd name="T46" fmla="*/ 17991 w 3040"/>
              <a:gd name="T47" fmla="*/ 245505 h 2884"/>
              <a:gd name="T48" fmla="*/ 35568 w 3040"/>
              <a:gd name="T49" fmla="*/ 235667 h 2884"/>
              <a:gd name="T50" fmla="*/ 52524 w 3040"/>
              <a:gd name="T51" fmla="*/ 228326 h 2884"/>
              <a:gd name="T52" fmla="*/ 68654 w 3040"/>
              <a:gd name="T53" fmla="*/ 223627 h 2884"/>
              <a:gd name="T54" fmla="*/ 84577 w 3040"/>
              <a:gd name="T55" fmla="*/ 221424 h 2884"/>
              <a:gd name="T56" fmla="*/ 91814 w 3040"/>
              <a:gd name="T57" fmla="*/ 221278 h 2884"/>
              <a:gd name="T58" fmla="*/ 98431 w 3040"/>
              <a:gd name="T59" fmla="*/ 222159 h 2884"/>
              <a:gd name="T60" fmla="*/ 112286 w 3040"/>
              <a:gd name="T61" fmla="*/ 227738 h 2884"/>
              <a:gd name="T62" fmla="*/ 126555 w 3040"/>
              <a:gd name="T63" fmla="*/ 238017 h 2884"/>
              <a:gd name="T64" fmla="*/ 141237 w 3040"/>
              <a:gd name="T65" fmla="*/ 252994 h 2884"/>
              <a:gd name="T66" fmla="*/ 156539 w 3040"/>
              <a:gd name="T67" fmla="*/ 272816 h 2884"/>
              <a:gd name="T68" fmla="*/ 181354 w 3040"/>
              <a:gd name="T69" fmla="*/ 310846 h 2884"/>
              <a:gd name="T70" fmla="*/ 201206 w 3040"/>
              <a:gd name="T71" fmla="*/ 288234 h 2884"/>
              <a:gd name="T72" fmla="*/ 233465 w 3040"/>
              <a:gd name="T73" fmla="*/ 254168 h 2884"/>
              <a:gd name="T74" fmla="*/ 268619 w 3040"/>
              <a:gd name="T75" fmla="*/ 220690 h 2884"/>
              <a:gd name="T76" fmla="*/ 307081 w 3040"/>
              <a:gd name="T77" fmla="*/ 187506 h 2884"/>
              <a:gd name="T78" fmla="*/ 348439 w 3040"/>
              <a:gd name="T79" fmla="*/ 154469 h 2884"/>
              <a:gd name="T80" fmla="*/ 378010 w 3040"/>
              <a:gd name="T81" fmla="*/ 132737 h 2884"/>
              <a:gd name="T82" fmla="*/ 422883 w 3040"/>
              <a:gd name="T83" fmla="*/ 101755 h 2884"/>
              <a:gd name="T84" fmla="*/ 467343 w 3040"/>
              <a:gd name="T85" fmla="*/ 73710 h 2884"/>
              <a:gd name="T86" fmla="*/ 511596 w 3040"/>
              <a:gd name="T87" fmla="*/ 48161 h 2884"/>
              <a:gd name="T88" fmla="*/ 555228 w 3040"/>
              <a:gd name="T89" fmla="*/ 25696 h 2884"/>
              <a:gd name="T90" fmla="*/ 598240 w 3040"/>
              <a:gd name="T91" fmla="*/ 5873 h 288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40"/>
              <a:gd name="T139" fmla="*/ 0 h 2884"/>
              <a:gd name="T140" fmla="*/ 3040 w 3040"/>
              <a:gd name="T141" fmla="*/ 2884 h 288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close/>
              </a:path>
            </a:pathLst>
          </a:custGeom>
          <a:solidFill>
            <a:srgbClr val="007635"/>
          </a:solidFill>
          <a:ln w="12700">
            <a:noFill/>
            <a:round/>
            <a:headEnd/>
            <a:tailEnd/>
          </a:ln>
        </p:spPr>
        <p:txBody>
          <a:bodyPr lIns="97736" tIns="48868" rIns="97736" bIns="48868"/>
          <a:lstStyle/>
          <a:p>
            <a:endParaRPr lang="ru-RU" dirty="0"/>
          </a:p>
        </p:txBody>
      </p:sp>
      <p:sp>
        <p:nvSpPr>
          <p:cNvPr id="23571" name="Freeform 99"/>
          <p:cNvSpPr>
            <a:spLocks/>
          </p:cNvSpPr>
          <p:nvPr/>
        </p:nvSpPr>
        <p:spPr bwMode="auto">
          <a:xfrm>
            <a:off x="10963275" y="2298700"/>
            <a:ext cx="628650" cy="423863"/>
          </a:xfrm>
          <a:custGeom>
            <a:avLst/>
            <a:gdLst>
              <a:gd name="T0" fmla="*/ 628638 w 3040"/>
              <a:gd name="T1" fmla="*/ 16005 h 2884"/>
              <a:gd name="T2" fmla="*/ 591416 w 3040"/>
              <a:gd name="T3" fmla="*/ 37589 h 2884"/>
              <a:gd name="T4" fmla="*/ 552747 w 3040"/>
              <a:gd name="T5" fmla="*/ 62845 h 2884"/>
              <a:gd name="T6" fmla="*/ 512630 w 3040"/>
              <a:gd name="T7" fmla="*/ 92064 h 2884"/>
              <a:gd name="T8" fmla="*/ 470858 w 3040"/>
              <a:gd name="T9" fmla="*/ 125249 h 2884"/>
              <a:gd name="T10" fmla="*/ 427433 w 3040"/>
              <a:gd name="T11" fmla="*/ 162398 h 2884"/>
              <a:gd name="T12" fmla="*/ 398275 w 3040"/>
              <a:gd name="T13" fmla="*/ 188974 h 2884"/>
              <a:gd name="T14" fmla="*/ 357124 w 3040"/>
              <a:gd name="T15" fmla="*/ 228472 h 2884"/>
              <a:gd name="T16" fmla="*/ 319696 w 3040"/>
              <a:gd name="T17" fmla="*/ 267090 h 2884"/>
              <a:gd name="T18" fmla="*/ 286403 w 3040"/>
              <a:gd name="T19" fmla="*/ 304826 h 2884"/>
              <a:gd name="T20" fmla="*/ 257039 w 3040"/>
              <a:gd name="T21" fmla="*/ 341240 h 2884"/>
              <a:gd name="T22" fmla="*/ 231604 w 3040"/>
              <a:gd name="T23" fmla="*/ 376921 h 2884"/>
              <a:gd name="T24" fmla="*/ 178872 w 3040"/>
              <a:gd name="T25" fmla="*/ 402470 h 2884"/>
              <a:gd name="T26" fmla="*/ 145579 w 3040"/>
              <a:gd name="T27" fmla="*/ 420971 h 2884"/>
              <a:gd name="T28" fmla="*/ 139582 w 3040"/>
              <a:gd name="T29" fmla="*/ 419356 h 2884"/>
              <a:gd name="T30" fmla="*/ 124694 w 3040"/>
              <a:gd name="T31" fmla="*/ 389842 h 2884"/>
              <a:gd name="T32" fmla="*/ 102981 w 3040"/>
              <a:gd name="T33" fmla="*/ 352987 h 2884"/>
              <a:gd name="T34" fmla="*/ 82922 w 3040"/>
              <a:gd name="T35" fmla="*/ 322593 h 2884"/>
              <a:gd name="T36" fmla="*/ 64311 w 3040"/>
              <a:gd name="T37" fmla="*/ 298659 h 2884"/>
              <a:gd name="T38" fmla="*/ 52318 w 3040"/>
              <a:gd name="T39" fmla="*/ 286325 h 2884"/>
              <a:gd name="T40" fmla="*/ 33913 w 3040"/>
              <a:gd name="T41" fmla="*/ 272376 h 2884"/>
              <a:gd name="T42" fmla="*/ 14268 w 3040"/>
              <a:gd name="T43" fmla="*/ 262244 h 2884"/>
              <a:gd name="T44" fmla="*/ 0 w 3040"/>
              <a:gd name="T45" fmla="*/ 257986 h 2884"/>
              <a:gd name="T46" fmla="*/ 17991 w 3040"/>
              <a:gd name="T47" fmla="*/ 245505 h 2884"/>
              <a:gd name="T48" fmla="*/ 35568 w 3040"/>
              <a:gd name="T49" fmla="*/ 235667 h 2884"/>
              <a:gd name="T50" fmla="*/ 52524 w 3040"/>
              <a:gd name="T51" fmla="*/ 228326 h 2884"/>
              <a:gd name="T52" fmla="*/ 68654 w 3040"/>
              <a:gd name="T53" fmla="*/ 223627 h 2884"/>
              <a:gd name="T54" fmla="*/ 84577 w 3040"/>
              <a:gd name="T55" fmla="*/ 221424 h 2884"/>
              <a:gd name="T56" fmla="*/ 91814 w 3040"/>
              <a:gd name="T57" fmla="*/ 221278 h 2884"/>
              <a:gd name="T58" fmla="*/ 98431 w 3040"/>
              <a:gd name="T59" fmla="*/ 222159 h 2884"/>
              <a:gd name="T60" fmla="*/ 112286 w 3040"/>
              <a:gd name="T61" fmla="*/ 227738 h 2884"/>
              <a:gd name="T62" fmla="*/ 126555 w 3040"/>
              <a:gd name="T63" fmla="*/ 238017 h 2884"/>
              <a:gd name="T64" fmla="*/ 141237 w 3040"/>
              <a:gd name="T65" fmla="*/ 252994 h 2884"/>
              <a:gd name="T66" fmla="*/ 156539 w 3040"/>
              <a:gd name="T67" fmla="*/ 272816 h 2884"/>
              <a:gd name="T68" fmla="*/ 181354 w 3040"/>
              <a:gd name="T69" fmla="*/ 310846 h 2884"/>
              <a:gd name="T70" fmla="*/ 201206 w 3040"/>
              <a:gd name="T71" fmla="*/ 288234 h 2884"/>
              <a:gd name="T72" fmla="*/ 233465 w 3040"/>
              <a:gd name="T73" fmla="*/ 254168 h 2884"/>
              <a:gd name="T74" fmla="*/ 268619 w 3040"/>
              <a:gd name="T75" fmla="*/ 220690 h 2884"/>
              <a:gd name="T76" fmla="*/ 307081 w 3040"/>
              <a:gd name="T77" fmla="*/ 187506 h 2884"/>
              <a:gd name="T78" fmla="*/ 348439 w 3040"/>
              <a:gd name="T79" fmla="*/ 154469 h 2884"/>
              <a:gd name="T80" fmla="*/ 378010 w 3040"/>
              <a:gd name="T81" fmla="*/ 132737 h 2884"/>
              <a:gd name="T82" fmla="*/ 422883 w 3040"/>
              <a:gd name="T83" fmla="*/ 101755 h 2884"/>
              <a:gd name="T84" fmla="*/ 467343 w 3040"/>
              <a:gd name="T85" fmla="*/ 73710 h 2884"/>
              <a:gd name="T86" fmla="*/ 511596 w 3040"/>
              <a:gd name="T87" fmla="*/ 48161 h 2884"/>
              <a:gd name="T88" fmla="*/ 555228 w 3040"/>
              <a:gd name="T89" fmla="*/ 25696 h 2884"/>
              <a:gd name="T90" fmla="*/ 598240 w 3040"/>
              <a:gd name="T91" fmla="*/ 5873 h 288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40"/>
              <a:gd name="T139" fmla="*/ 0 h 2884"/>
              <a:gd name="T140" fmla="*/ 3040 w 3040"/>
              <a:gd name="T141" fmla="*/ 2884 h 288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close/>
              </a:path>
            </a:pathLst>
          </a:custGeom>
          <a:solidFill>
            <a:srgbClr val="007635"/>
          </a:solidFill>
          <a:ln w="12700">
            <a:noFill/>
            <a:round/>
            <a:headEnd/>
            <a:tailEnd/>
          </a:ln>
        </p:spPr>
        <p:txBody>
          <a:bodyPr lIns="97736" tIns="48868" rIns="97736" bIns="48868"/>
          <a:lstStyle/>
          <a:p>
            <a:endParaRPr lang="ru-RU" dirty="0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white">
          <a:xfrm>
            <a:off x="10683875" y="1323975"/>
            <a:ext cx="3608388" cy="222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766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3573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04155">
            <a:off x="2787650" y="4900613"/>
            <a:ext cx="760413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4" name="Freeform 99"/>
          <p:cNvSpPr>
            <a:spLocks/>
          </p:cNvSpPr>
          <p:nvPr/>
        </p:nvSpPr>
        <p:spPr bwMode="auto">
          <a:xfrm>
            <a:off x="3206750" y="5337175"/>
            <a:ext cx="628650" cy="423863"/>
          </a:xfrm>
          <a:custGeom>
            <a:avLst/>
            <a:gdLst>
              <a:gd name="T0" fmla="*/ 628638 w 3040"/>
              <a:gd name="T1" fmla="*/ 16005 h 2884"/>
              <a:gd name="T2" fmla="*/ 591416 w 3040"/>
              <a:gd name="T3" fmla="*/ 37589 h 2884"/>
              <a:gd name="T4" fmla="*/ 552747 w 3040"/>
              <a:gd name="T5" fmla="*/ 62845 h 2884"/>
              <a:gd name="T6" fmla="*/ 512630 w 3040"/>
              <a:gd name="T7" fmla="*/ 92064 h 2884"/>
              <a:gd name="T8" fmla="*/ 470858 w 3040"/>
              <a:gd name="T9" fmla="*/ 125249 h 2884"/>
              <a:gd name="T10" fmla="*/ 427433 w 3040"/>
              <a:gd name="T11" fmla="*/ 162398 h 2884"/>
              <a:gd name="T12" fmla="*/ 398275 w 3040"/>
              <a:gd name="T13" fmla="*/ 188974 h 2884"/>
              <a:gd name="T14" fmla="*/ 357124 w 3040"/>
              <a:gd name="T15" fmla="*/ 228472 h 2884"/>
              <a:gd name="T16" fmla="*/ 319696 w 3040"/>
              <a:gd name="T17" fmla="*/ 267090 h 2884"/>
              <a:gd name="T18" fmla="*/ 286403 w 3040"/>
              <a:gd name="T19" fmla="*/ 304826 h 2884"/>
              <a:gd name="T20" fmla="*/ 257039 w 3040"/>
              <a:gd name="T21" fmla="*/ 341240 h 2884"/>
              <a:gd name="T22" fmla="*/ 231604 w 3040"/>
              <a:gd name="T23" fmla="*/ 376921 h 2884"/>
              <a:gd name="T24" fmla="*/ 178872 w 3040"/>
              <a:gd name="T25" fmla="*/ 402470 h 2884"/>
              <a:gd name="T26" fmla="*/ 145579 w 3040"/>
              <a:gd name="T27" fmla="*/ 420971 h 2884"/>
              <a:gd name="T28" fmla="*/ 139582 w 3040"/>
              <a:gd name="T29" fmla="*/ 419356 h 2884"/>
              <a:gd name="T30" fmla="*/ 124694 w 3040"/>
              <a:gd name="T31" fmla="*/ 389842 h 2884"/>
              <a:gd name="T32" fmla="*/ 102981 w 3040"/>
              <a:gd name="T33" fmla="*/ 352987 h 2884"/>
              <a:gd name="T34" fmla="*/ 82922 w 3040"/>
              <a:gd name="T35" fmla="*/ 322593 h 2884"/>
              <a:gd name="T36" fmla="*/ 64311 w 3040"/>
              <a:gd name="T37" fmla="*/ 298659 h 2884"/>
              <a:gd name="T38" fmla="*/ 52318 w 3040"/>
              <a:gd name="T39" fmla="*/ 286325 h 2884"/>
              <a:gd name="T40" fmla="*/ 33913 w 3040"/>
              <a:gd name="T41" fmla="*/ 272376 h 2884"/>
              <a:gd name="T42" fmla="*/ 14268 w 3040"/>
              <a:gd name="T43" fmla="*/ 262244 h 2884"/>
              <a:gd name="T44" fmla="*/ 0 w 3040"/>
              <a:gd name="T45" fmla="*/ 257986 h 2884"/>
              <a:gd name="T46" fmla="*/ 17991 w 3040"/>
              <a:gd name="T47" fmla="*/ 245505 h 2884"/>
              <a:gd name="T48" fmla="*/ 35568 w 3040"/>
              <a:gd name="T49" fmla="*/ 235667 h 2884"/>
              <a:gd name="T50" fmla="*/ 52524 w 3040"/>
              <a:gd name="T51" fmla="*/ 228326 h 2884"/>
              <a:gd name="T52" fmla="*/ 68654 w 3040"/>
              <a:gd name="T53" fmla="*/ 223627 h 2884"/>
              <a:gd name="T54" fmla="*/ 84577 w 3040"/>
              <a:gd name="T55" fmla="*/ 221424 h 2884"/>
              <a:gd name="T56" fmla="*/ 91814 w 3040"/>
              <a:gd name="T57" fmla="*/ 221278 h 2884"/>
              <a:gd name="T58" fmla="*/ 98431 w 3040"/>
              <a:gd name="T59" fmla="*/ 222159 h 2884"/>
              <a:gd name="T60" fmla="*/ 112286 w 3040"/>
              <a:gd name="T61" fmla="*/ 227738 h 2884"/>
              <a:gd name="T62" fmla="*/ 126555 w 3040"/>
              <a:gd name="T63" fmla="*/ 238017 h 2884"/>
              <a:gd name="T64" fmla="*/ 141237 w 3040"/>
              <a:gd name="T65" fmla="*/ 252994 h 2884"/>
              <a:gd name="T66" fmla="*/ 156539 w 3040"/>
              <a:gd name="T67" fmla="*/ 272816 h 2884"/>
              <a:gd name="T68" fmla="*/ 181354 w 3040"/>
              <a:gd name="T69" fmla="*/ 310846 h 2884"/>
              <a:gd name="T70" fmla="*/ 201206 w 3040"/>
              <a:gd name="T71" fmla="*/ 288234 h 2884"/>
              <a:gd name="T72" fmla="*/ 233465 w 3040"/>
              <a:gd name="T73" fmla="*/ 254168 h 2884"/>
              <a:gd name="T74" fmla="*/ 268619 w 3040"/>
              <a:gd name="T75" fmla="*/ 220690 h 2884"/>
              <a:gd name="T76" fmla="*/ 307081 w 3040"/>
              <a:gd name="T77" fmla="*/ 187506 h 2884"/>
              <a:gd name="T78" fmla="*/ 348439 w 3040"/>
              <a:gd name="T79" fmla="*/ 154469 h 2884"/>
              <a:gd name="T80" fmla="*/ 378010 w 3040"/>
              <a:gd name="T81" fmla="*/ 132737 h 2884"/>
              <a:gd name="T82" fmla="*/ 422883 w 3040"/>
              <a:gd name="T83" fmla="*/ 101755 h 2884"/>
              <a:gd name="T84" fmla="*/ 467343 w 3040"/>
              <a:gd name="T85" fmla="*/ 73710 h 2884"/>
              <a:gd name="T86" fmla="*/ 511596 w 3040"/>
              <a:gd name="T87" fmla="*/ 48161 h 2884"/>
              <a:gd name="T88" fmla="*/ 555228 w 3040"/>
              <a:gd name="T89" fmla="*/ 25696 h 2884"/>
              <a:gd name="T90" fmla="*/ 598240 w 3040"/>
              <a:gd name="T91" fmla="*/ 5873 h 288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40"/>
              <a:gd name="T139" fmla="*/ 0 h 2884"/>
              <a:gd name="T140" fmla="*/ 3040 w 3040"/>
              <a:gd name="T141" fmla="*/ 2884 h 288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close/>
              </a:path>
            </a:pathLst>
          </a:custGeom>
          <a:solidFill>
            <a:srgbClr val="007635"/>
          </a:solidFill>
          <a:ln w="12700">
            <a:noFill/>
            <a:round/>
            <a:headEnd/>
            <a:tailEnd/>
          </a:ln>
        </p:spPr>
        <p:txBody>
          <a:bodyPr lIns="97736" tIns="48868" rIns="97736" bIns="48868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3"/>
          <p:cNvSpPr>
            <a:spLocks noGrp="1"/>
          </p:cNvSpPr>
          <p:nvPr>
            <p:ph type="title"/>
          </p:nvPr>
        </p:nvSpPr>
        <p:spPr bwMode="auto">
          <a:xfrm>
            <a:off x="557213" y="404813"/>
            <a:ext cx="11123612" cy="48895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000" dirty="0" smtClean="0"/>
              <a:t>Operation and MRO (2017/2018), integrated with SAP ERP is the foundation for the formation of the basis for the further development of the product offer on the basis of </a:t>
            </a:r>
            <a:r>
              <a:rPr lang="en-US" sz="2000" dirty="0" smtClean="0"/>
              <a:t>“</a:t>
            </a:r>
            <a:r>
              <a:rPr lang="en-US" sz="2000" dirty="0"/>
              <a:t>B</a:t>
            </a:r>
            <a:r>
              <a:rPr lang="en-US" sz="2000" dirty="0" smtClean="0"/>
              <a:t>ig</a:t>
            </a:r>
            <a:r>
              <a:rPr lang="en-US" sz="2000" dirty="0" smtClean="0"/>
              <a:t> </a:t>
            </a:r>
            <a:r>
              <a:rPr lang="en-US" sz="2000" dirty="0" smtClean="0"/>
              <a:t>data" (Operational experience recording)</a:t>
            </a:r>
          </a:p>
        </p:txBody>
      </p:sp>
      <p:sp>
        <p:nvSpPr>
          <p:cNvPr id="3" name="TextBox 56"/>
          <p:cNvSpPr txBox="1">
            <a:spLocks noChangeArrowheads="1"/>
          </p:cNvSpPr>
          <p:nvPr/>
        </p:nvSpPr>
        <p:spPr bwMode="auto">
          <a:xfrm>
            <a:off x="1381125" y="3082925"/>
            <a:ext cx="49403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indent="-190500" eaLnBrk="0" hangingPunct="0">
              <a:spcAft>
                <a:spcPts val="600"/>
              </a:spcAft>
              <a:defRPr sz="1400"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indent="0" fontAlgn="auto">
              <a:spcBef>
                <a:spcPts val="0"/>
              </a:spcBef>
              <a:buClr>
                <a:srgbClr val="003274"/>
              </a:buClr>
              <a:defRPr/>
            </a:pPr>
            <a:r>
              <a:rPr lang="en-US" kern="0" dirty="0" smtClean="0">
                <a:solidFill>
                  <a:srgbClr val="00338D"/>
                </a:solidFill>
                <a:latin typeface="+mn-lt"/>
              </a:rPr>
              <a:t>Exploitation processes support and safety ensuring (+ inspection processes):</a:t>
            </a:r>
          </a:p>
          <a:p>
            <a:pPr marL="171450" indent="-171450" fontAlgn="auto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b="0" dirty="0">
                <a:solidFill>
                  <a:srgbClr val="00338D"/>
                </a:solidFill>
                <a:latin typeface="+mn-lt"/>
              </a:rPr>
              <a:t>EAM</a:t>
            </a:r>
          </a:p>
          <a:p>
            <a:pPr marL="171450" indent="-171450" fontAlgn="auto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b="0" dirty="0">
                <a:solidFill>
                  <a:srgbClr val="00338D"/>
                </a:solidFill>
                <a:latin typeface="+mn-lt"/>
              </a:rPr>
              <a:t>document management, event registration</a:t>
            </a:r>
          </a:p>
          <a:p>
            <a:pPr marL="171450" indent="-171450" fontAlgn="auto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b="0" dirty="0">
                <a:solidFill>
                  <a:srgbClr val="00338D"/>
                </a:solidFill>
                <a:latin typeface="+mn-lt"/>
              </a:rPr>
              <a:t>event logs</a:t>
            </a:r>
          </a:p>
          <a:p>
            <a:pPr marL="171450" indent="-171450" fontAlgn="auto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b="0" dirty="0">
                <a:solidFill>
                  <a:srgbClr val="00338D"/>
                </a:solidFill>
                <a:latin typeface="+mn-lt"/>
              </a:rPr>
              <a:t>quality records</a:t>
            </a:r>
          </a:p>
        </p:txBody>
      </p:sp>
      <p:sp>
        <p:nvSpPr>
          <p:cNvPr id="5" name="TextBox 56"/>
          <p:cNvSpPr txBox="1">
            <a:spLocks noChangeArrowheads="1"/>
          </p:cNvSpPr>
          <p:nvPr/>
        </p:nvSpPr>
        <p:spPr bwMode="auto">
          <a:xfrm>
            <a:off x="1362075" y="4589463"/>
            <a:ext cx="52006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indent="-190500" eaLnBrk="0" hangingPunct="0">
              <a:spcAft>
                <a:spcPts val="600"/>
              </a:spcAft>
              <a:defRPr sz="1400"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indent="0" fontAlgn="auto">
              <a:spcBef>
                <a:spcPts val="0"/>
              </a:spcBef>
              <a:buClr>
                <a:srgbClr val="003274"/>
              </a:buClr>
              <a:defRPr/>
            </a:pPr>
            <a:r>
              <a:rPr lang="en-US" kern="0" dirty="0">
                <a:solidFill>
                  <a:srgbClr val="00338D"/>
                </a:solidFill>
                <a:latin typeface="+mn-lt"/>
              </a:rPr>
              <a:t>Repair program planning, ERP MRO:</a:t>
            </a:r>
          </a:p>
          <a:p>
            <a:pPr marL="171450" indent="-171450" fontAlgn="auto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b="0" dirty="0">
                <a:solidFill>
                  <a:srgbClr val="00338D"/>
                </a:solidFill>
                <a:latin typeface="+mn-lt"/>
              </a:rPr>
              <a:t>material and labour resources</a:t>
            </a:r>
          </a:p>
          <a:p>
            <a:pPr marL="171450" indent="-171450" fontAlgn="auto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b="0" dirty="0" smtClean="0">
                <a:solidFill>
                  <a:srgbClr val="00338D"/>
                </a:solidFill>
                <a:latin typeface="+mn-lt"/>
              </a:rPr>
              <a:t>dosimetric limits</a:t>
            </a:r>
          </a:p>
          <a:p>
            <a:pPr marL="171450" indent="-171450" fontAlgn="auto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b="0" dirty="0">
                <a:solidFill>
                  <a:srgbClr val="00338D"/>
                </a:solidFill>
                <a:latin typeface="+mn-lt"/>
              </a:rPr>
              <a:t>readiness assessment</a:t>
            </a:r>
          </a:p>
          <a:p>
            <a:pPr marL="171450" indent="-171450" fontAlgn="auto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b="0" dirty="0" smtClean="0">
                <a:solidFill>
                  <a:srgbClr val="00338D"/>
                </a:solidFill>
                <a:latin typeface="+mn-lt"/>
              </a:rPr>
              <a:t>requirement </a:t>
            </a:r>
            <a:r>
              <a:rPr lang="en-US" b="0" dirty="0">
                <a:solidFill>
                  <a:srgbClr val="00338D"/>
                </a:solidFill>
                <a:latin typeface="+mn-lt"/>
              </a:rPr>
              <a:t>management</a:t>
            </a:r>
          </a:p>
        </p:txBody>
      </p:sp>
      <p:grpSp>
        <p:nvGrpSpPr>
          <p:cNvPr id="6" name="Group 128"/>
          <p:cNvGrpSpPr/>
          <p:nvPr/>
        </p:nvGrpSpPr>
        <p:grpSpPr>
          <a:xfrm>
            <a:off x="556900" y="1751305"/>
            <a:ext cx="651354" cy="453423"/>
            <a:chOff x="5210176" y="3187701"/>
            <a:chExt cx="1150938" cy="971550"/>
          </a:xfrm>
          <a:solidFill>
            <a:schemeClr val="tx2"/>
          </a:solidFill>
        </p:grpSpPr>
        <p:sp>
          <p:nvSpPr>
            <p:cNvPr id="7" name="Freeform 306"/>
            <p:cNvSpPr>
              <a:spLocks noEditPoints="1"/>
            </p:cNvSpPr>
            <p:nvPr/>
          </p:nvSpPr>
          <p:spPr bwMode="auto">
            <a:xfrm>
              <a:off x="5367338" y="3187701"/>
              <a:ext cx="825500" cy="666750"/>
            </a:xfrm>
            <a:custGeom>
              <a:avLst/>
              <a:gdLst>
                <a:gd name="T0" fmla="*/ 69 w 73"/>
                <a:gd name="T1" fmla="*/ 47 h 59"/>
                <a:gd name="T2" fmla="*/ 73 w 73"/>
                <a:gd name="T3" fmla="*/ 43 h 59"/>
                <a:gd name="T4" fmla="*/ 73 w 73"/>
                <a:gd name="T5" fmla="*/ 4 h 59"/>
                <a:gd name="T6" fmla="*/ 69 w 73"/>
                <a:gd name="T7" fmla="*/ 0 h 59"/>
                <a:gd name="T8" fmla="*/ 4 w 73"/>
                <a:gd name="T9" fmla="*/ 0 h 59"/>
                <a:gd name="T10" fmla="*/ 0 w 73"/>
                <a:gd name="T11" fmla="*/ 4 h 59"/>
                <a:gd name="T12" fmla="*/ 0 w 73"/>
                <a:gd name="T13" fmla="*/ 43 h 59"/>
                <a:gd name="T14" fmla="*/ 4 w 73"/>
                <a:gd name="T15" fmla="*/ 47 h 59"/>
                <a:gd name="T16" fmla="*/ 29 w 73"/>
                <a:gd name="T17" fmla="*/ 47 h 59"/>
                <a:gd name="T18" fmla="*/ 29 w 73"/>
                <a:gd name="T19" fmla="*/ 54 h 59"/>
                <a:gd name="T20" fmla="*/ 23 w 73"/>
                <a:gd name="T21" fmla="*/ 59 h 59"/>
                <a:gd name="T22" fmla="*/ 23 w 73"/>
                <a:gd name="T23" fmla="*/ 59 h 59"/>
                <a:gd name="T24" fmla="*/ 50 w 73"/>
                <a:gd name="T25" fmla="*/ 59 h 59"/>
                <a:gd name="T26" fmla="*/ 50 w 73"/>
                <a:gd name="T27" fmla="*/ 59 h 59"/>
                <a:gd name="T28" fmla="*/ 44 w 73"/>
                <a:gd name="T29" fmla="*/ 54 h 59"/>
                <a:gd name="T30" fmla="*/ 44 w 73"/>
                <a:gd name="T31" fmla="*/ 47 h 59"/>
                <a:gd name="T32" fmla="*/ 69 w 73"/>
                <a:gd name="T33" fmla="*/ 47 h 59"/>
                <a:gd name="T34" fmla="*/ 6 w 73"/>
                <a:gd name="T35" fmla="*/ 42 h 59"/>
                <a:gd name="T36" fmla="*/ 6 w 73"/>
                <a:gd name="T37" fmla="*/ 5 h 59"/>
                <a:gd name="T38" fmla="*/ 67 w 73"/>
                <a:gd name="T39" fmla="*/ 5 h 59"/>
                <a:gd name="T40" fmla="*/ 67 w 73"/>
                <a:gd name="T41" fmla="*/ 42 h 59"/>
                <a:gd name="T42" fmla="*/ 6 w 73"/>
                <a:gd name="T43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59">
                  <a:moveTo>
                    <a:pt x="69" y="47"/>
                  </a:moveTo>
                  <a:cubicBezTo>
                    <a:pt x="71" y="47"/>
                    <a:pt x="73" y="46"/>
                    <a:pt x="73" y="4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1" y="0"/>
                    <a:pt x="6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6" y="55"/>
                    <a:pt x="23" y="55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5"/>
                    <a:pt x="47" y="55"/>
                    <a:pt x="44" y="54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69" y="47"/>
                  </a:lnTo>
                  <a:close/>
                  <a:moveTo>
                    <a:pt x="6" y="42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" y="4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07"/>
            <p:cNvSpPr>
              <a:spLocks/>
            </p:cNvSpPr>
            <p:nvPr/>
          </p:nvSpPr>
          <p:spPr bwMode="auto">
            <a:xfrm>
              <a:off x="6170613" y="3944938"/>
              <a:ext cx="33338" cy="44450"/>
            </a:xfrm>
            <a:custGeom>
              <a:avLst/>
              <a:gdLst>
                <a:gd name="T0" fmla="*/ 2 w 3"/>
                <a:gd name="T1" fmla="*/ 2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2 h 4"/>
                <a:gd name="T8" fmla="*/ 2 w 3"/>
                <a:gd name="T9" fmla="*/ 4 h 4"/>
                <a:gd name="T10" fmla="*/ 3 w 3"/>
                <a:gd name="T11" fmla="*/ 3 h 4"/>
                <a:gd name="T12" fmla="*/ 2 w 3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3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08"/>
            <p:cNvSpPr>
              <a:spLocks noEditPoints="1"/>
            </p:cNvSpPr>
            <p:nvPr/>
          </p:nvSpPr>
          <p:spPr bwMode="auto">
            <a:xfrm>
              <a:off x="6067426" y="3921126"/>
              <a:ext cx="293688" cy="238125"/>
            </a:xfrm>
            <a:custGeom>
              <a:avLst/>
              <a:gdLst>
                <a:gd name="T0" fmla="*/ 24 w 26"/>
                <a:gd name="T1" fmla="*/ 13 h 21"/>
                <a:gd name="T2" fmla="*/ 22 w 26"/>
                <a:gd name="T3" fmla="*/ 9 h 21"/>
                <a:gd name="T4" fmla="*/ 20 w 26"/>
                <a:gd name="T5" fmla="*/ 4 h 21"/>
                <a:gd name="T6" fmla="*/ 17 w 26"/>
                <a:gd name="T7" fmla="*/ 2 h 21"/>
                <a:gd name="T8" fmla="*/ 12 w 26"/>
                <a:gd name="T9" fmla="*/ 0 h 21"/>
                <a:gd name="T10" fmla="*/ 8 w 26"/>
                <a:gd name="T11" fmla="*/ 0 h 21"/>
                <a:gd name="T12" fmla="*/ 3 w 26"/>
                <a:gd name="T13" fmla="*/ 1 h 21"/>
                <a:gd name="T14" fmla="*/ 0 w 26"/>
                <a:gd name="T15" fmla="*/ 3 h 21"/>
                <a:gd name="T16" fmla="*/ 0 w 26"/>
                <a:gd name="T17" fmla="*/ 5 h 21"/>
                <a:gd name="T18" fmla="*/ 1 w 26"/>
                <a:gd name="T19" fmla="*/ 8 h 21"/>
                <a:gd name="T20" fmla="*/ 2 w 26"/>
                <a:gd name="T21" fmla="*/ 13 h 21"/>
                <a:gd name="T22" fmla="*/ 3 w 26"/>
                <a:gd name="T23" fmla="*/ 15 h 21"/>
                <a:gd name="T24" fmla="*/ 9 w 26"/>
                <a:gd name="T25" fmla="*/ 20 h 21"/>
                <a:gd name="T26" fmla="*/ 15 w 26"/>
                <a:gd name="T27" fmla="*/ 21 h 21"/>
                <a:gd name="T28" fmla="*/ 20 w 26"/>
                <a:gd name="T29" fmla="*/ 20 h 21"/>
                <a:gd name="T30" fmla="*/ 25 w 26"/>
                <a:gd name="T31" fmla="*/ 15 h 21"/>
                <a:gd name="T32" fmla="*/ 24 w 26"/>
                <a:gd name="T33" fmla="*/ 13 h 21"/>
                <a:gd name="T34" fmla="*/ 19 w 26"/>
                <a:gd name="T35" fmla="*/ 10 h 21"/>
                <a:gd name="T36" fmla="*/ 13 w 26"/>
                <a:gd name="T37" fmla="*/ 10 h 21"/>
                <a:gd name="T38" fmla="*/ 6 w 26"/>
                <a:gd name="T39" fmla="*/ 10 h 21"/>
                <a:gd name="T40" fmla="*/ 4 w 26"/>
                <a:gd name="T41" fmla="*/ 10 h 21"/>
                <a:gd name="T42" fmla="*/ 2 w 26"/>
                <a:gd name="T43" fmla="*/ 8 h 21"/>
                <a:gd name="T44" fmla="*/ 11 w 26"/>
                <a:gd name="T45" fmla="*/ 8 h 21"/>
                <a:gd name="T46" fmla="*/ 10 w 26"/>
                <a:gd name="T47" fmla="*/ 7 h 21"/>
                <a:gd name="T48" fmla="*/ 10 w 26"/>
                <a:gd name="T49" fmla="*/ 7 h 21"/>
                <a:gd name="T50" fmla="*/ 9 w 26"/>
                <a:gd name="T51" fmla="*/ 6 h 21"/>
                <a:gd name="T52" fmla="*/ 8 w 26"/>
                <a:gd name="T53" fmla="*/ 1 h 21"/>
                <a:gd name="T54" fmla="*/ 8 w 26"/>
                <a:gd name="T55" fmla="*/ 1 h 21"/>
                <a:gd name="T56" fmla="*/ 9 w 26"/>
                <a:gd name="T57" fmla="*/ 0 h 21"/>
                <a:gd name="T58" fmla="*/ 10 w 26"/>
                <a:gd name="T59" fmla="*/ 1 h 21"/>
                <a:gd name="T60" fmla="*/ 11 w 26"/>
                <a:gd name="T61" fmla="*/ 2 h 21"/>
                <a:gd name="T62" fmla="*/ 13 w 26"/>
                <a:gd name="T63" fmla="*/ 5 h 21"/>
                <a:gd name="T64" fmla="*/ 12 w 26"/>
                <a:gd name="T65" fmla="*/ 7 h 21"/>
                <a:gd name="T66" fmla="*/ 12 w 26"/>
                <a:gd name="T67" fmla="*/ 8 h 21"/>
                <a:gd name="T68" fmla="*/ 22 w 26"/>
                <a:gd name="T69" fmla="*/ 8 h 21"/>
                <a:gd name="T70" fmla="*/ 19 w 26"/>
                <a:gd name="T7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21">
                  <a:moveTo>
                    <a:pt x="24" y="13"/>
                  </a:moveTo>
                  <a:cubicBezTo>
                    <a:pt x="23" y="11"/>
                    <a:pt x="23" y="10"/>
                    <a:pt x="22" y="9"/>
                  </a:cubicBezTo>
                  <a:cubicBezTo>
                    <a:pt x="22" y="7"/>
                    <a:pt x="21" y="6"/>
                    <a:pt x="20" y="4"/>
                  </a:cubicBezTo>
                  <a:cubicBezTo>
                    <a:pt x="20" y="3"/>
                    <a:pt x="19" y="2"/>
                    <a:pt x="17" y="2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0"/>
                    <a:pt x="5" y="0"/>
                    <a:pt x="3" y="1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0"/>
                    <a:pt x="2" y="11"/>
                    <a:pt x="2" y="13"/>
                  </a:cubicBezTo>
                  <a:cubicBezTo>
                    <a:pt x="2" y="13"/>
                    <a:pt x="3" y="14"/>
                    <a:pt x="3" y="15"/>
                  </a:cubicBezTo>
                  <a:cubicBezTo>
                    <a:pt x="4" y="18"/>
                    <a:pt x="7" y="19"/>
                    <a:pt x="9" y="20"/>
                  </a:cubicBezTo>
                  <a:cubicBezTo>
                    <a:pt x="11" y="21"/>
                    <a:pt x="13" y="21"/>
                    <a:pt x="15" y="21"/>
                  </a:cubicBezTo>
                  <a:cubicBezTo>
                    <a:pt x="17" y="21"/>
                    <a:pt x="19" y="21"/>
                    <a:pt x="20" y="20"/>
                  </a:cubicBezTo>
                  <a:cubicBezTo>
                    <a:pt x="23" y="20"/>
                    <a:pt x="26" y="18"/>
                    <a:pt x="25" y="15"/>
                  </a:cubicBezTo>
                  <a:cubicBezTo>
                    <a:pt x="25" y="15"/>
                    <a:pt x="24" y="14"/>
                    <a:pt x="24" y="13"/>
                  </a:cubicBezTo>
                  <a:close/>
                  <a:moveTo>
                    <a:pt x="19" y="10"/>
                  </a:moveTo>
                  <a:cubicBezTo>
                    <a:pt x="17" y="10"/>
                    <a:pt x="14" y="10"/>
                    <a:pt x="13" y="10"/>
                  </a:cubicBezTo>
                  <a:cubicBezTo>
                    <a:pt x="10" y="10"/>
                    <a:pt x="8" y="10"/>
                    <a:pt x="6" y="10"/>
                  </a:cubicBezTo>
                  <a:cubicBezTo>
                    <a:pt x="6" y="10"/>
                    <a:pt x="5" y="10"/>
                    <a:pt x="4" y="10"/>
                  </a:cubicBezTo>
                  <a:cubicBezTo>
                    <a:pt x="4" y="10"/>
                    <a:pt x="2" y="9"/>
                    <a:pt x="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8" y="5"/>
                    <a:pt x="7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1" y="1"/>
                    <a:pt x="11" y="2"/>
                  </a:cubicBezTo>
                  <a:cubicBezTo>
                    <a:pt x="12" y="2"/>
                    <a:pt x="13" y="4"/>
                    <a:pt x="13" y="5"/>
                  </a:cubicBezTo>
                  <a:cubicBezTo>
                    <a:pt x="13" y="5"/>
                    <a:pt x="13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6" y="8"/>
                    <a:pt x="19" y="8"/>
                    <a:pt x="22" y="8"/>
                  </a:cubicBezTo>
                  <a:cubicBezTo>
                    <a:pt x="21" y="10"/>
                    <a:pt x="20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09"/>
            <p:cNvSpPr>
              <a:spLocks noEditPoints="1"/>
            </p:cNvSpPr>
            <p:nvPr/>
          </p:nvSpPr>
          <p:spPr bwMode="auto">
            <a:xfrm>
              <a:off x="5210176" y="3921126"/>
              <a:ext cx="801688" cy="238125"/>
            </a:xfrm>
            <a:custGeom>
              <a:avLst/>
              <a:gdLst>
                <a:gd name="T0" fmla="*/ 69 w 71"/>
                <a:gd name="T1" fmla="*/ 21 h 21"/>
                <a:gd name="T2" fmla="*/ 68 w 71"/>
                <a:gd name="T3" fmla="*/ 1 h 21"/>
                <a:gd name="T4" fmla="*/ 22 w 71"/>
                <a:gd name="T5" fmla="*/ 0 h 21"/>
                <a:gd name="T6" fmla="*/ 1 w 71"/>
                <a:gd name="T7" fmla="*/ 18 h 21"/>
                <a:gd name="T8" fmla="*/ 8 w 71"/>
                <a:gd name="T9" fmla="*/ 21 h 21"/>
                <a:gd name="T10" fmla="*/ 19 w 71"/>
                <a:gd name="T11" fmla="*/ 16 h 21"/>
                <a:gd name="T12" fmla="*/ 22 w 71"/>
                <a:gd name="T13" fmla="*/ 13 h 21"/>
                <a:gd name="T14" fmla="*/ 20 w 71"/>
                <a:gd name="T15" fmla="*/ 12 h 21"/>
                <a:gd name="T16" fmla="*/ 25 w 71"/>
                <a:gd name="T17" fmla="*/ 10 h 21"/>
                <a:gd name="T18" fmla="*/ 26 w 71"/>
                <a:gd name="T19" fmla="*/ 14 h 21"/>
                <a:gd name="T20" fmla="*/ 38 w 71"/>
                <a:gd name="T21" fmla="*/ 13 h 21"/>
                <a:gd name="T22" fmla="*/ 30 w 71"/>
                <a:gd name="T23" fmla="*/ 9 h 21"/>
                <a:gd name="T24" fmla="*/ 26 w 71"/>
                <a:gd name="T25" fmla="*/ 11 h 21"/>
                <a:gd name="T26" fmla="*/ 34 w 71"/>
                <a:gd name="T27" fmla="*/ 9 h 21"/>
                <a:gd name="T28" fmla="*/ 44 w 71"/>
                <a:gd name="T29" fmla="*/ 15 h 21"/>
                <a:gd name="T30" fmla="*/ 39 w 71"/>
                <a:gd name="T31" fmla="*/ 14 h 21"/>
                <a:gd name="T32" fmla="*/ 44 w 71"/>
                <a:gd name="T33" fmla="*/ 15 h 21"/>
                <a:gd name="T34" fmla="*/ 41 w 71"/>
                <a:gd name="T35" fmla="*/ 9 h 21"/>
                <a:gd name="T36" fmla="*/ 50 w 71"/>
                <a:gd name="T37" fmla="*/ 19 h 21"/>
                <a:gd name="T38" fmla="*/ 49 w 71"/>
                <a:gd name="T39" fmla="*/ 17 h 21"/>
                <a:gd name="T40" fmla="*/ 47 w 71"/>
                <a:gd name="T41" fmla="*/ 12 h 21"/>
                <a:gd name="T42" fmla="*/ 51 w 71"/>
                <a:gd name="T43" fmla="*/ 10 h 21"/>
                <a:gd name="T44" fmla="*/ 58 w 71"/>
                <a:gd name="T45" fmla="*/ 13 h 21"/>
                <a:gd name="T46" fmla="*/ 54 w 71"/>
                <a:gd name="T47" fmla="*/ 13 h 21"/>
                <a:gd name="T48" fmla="*/ 54 w 71"/>
                <a:gd name="T49" fmla="*/ 17 h 21"/>
                <a:gd name="T50" fmla="*/ 65 w 71"/>
                <a:gd name="T51" fmla="*/ 19 h 21"/>
                <a:gd name="T52" fmla="*/ 63 w 71"/>
                <a:gd name="T53" fmla="*/ 17 h 21"/>
                <a:gd name="T54" fmla="*/ 66 w 71"/>
                <a:gd name="T55" fmla="*/ 11 h 21"/>
                <a:gd name="T56" fmla="*/ 53 w 71"/>
                <a:gd name="T57" fmla="*/ 10 h 21"/>
                <a:gd name="T58" fmla="*/ 65 w 71"/>
                <a:gd name="T59" fmla="*/ 10 h 21"/>
                <a:gd name="T60" fmla="*/ 50 w 71"/>
                <a:gd name="T61" fmla="*/ 8 h 21"/>
                <a:gd name="T62" fmla="*/ 65 w 71"/>
                <a:gd name="T63" fmla="*/ 6 h 21"/>
                <a:gd name="T64" fmla="*/ 64 w 71"/>
                <a:gd name="T65" fmla="*/ 5 h 21"/>
                <a:gd name="T66" fmla="*/ 55 w 71"/>
                <a:gd name="T67" fmla="*/ 2 h 21"/>
                <a:gd name="T68" fmla="*/ 55 w 71"/>
                <a:gd name="T69" fmla="*/ 5 h 21"/>
                <a:gd name="T70" fmla="*/ 50 w 71"/>
                <a:gd name="T71" fmla="*/ 2 h 21"/>
                <a:gd name="T72" fmla="*/ 48 w 71"/>
                <a:gd name="T73" fmla="*/ 4 h 21"/>
                <a:gd name="T74" fmla="*/ 44 w 71"/>
                <a:gd name="T75" fmla="*/ 8 h 21"/>
                <a:gd name="T76" fmla="*/ 48 w 71"/>
                <a:gd name="T77" fmla="*/ 6 h 21"/>
                <a:gd name="T78" fmla="*/ 45 w 71"/>
                <a:gd name="T79" fmla="*/ 5 h 21"/>
                <a:gd name="T80" fmla="*/ 41 w 71"/>
                <a:gd name="T81" fmla="*/ 6 h 21"/>
                <a:gd name="T82" fmla="*/ 38 w 71"/>
                <a:gd name="T83" fmla="*/ 5 h 21"/>
                <a:gd name="T84" fmla="*/ 38 w 71"/>
                <a:gd name="T85" fmla="*/ 2 h 21"/>
                <a:gd name="T86" fmla="*/ 35 w 71"/>
                <a:gd name="T87" fmla="*/ 4 h 21"/>
                <a:gd name="T88" fmla="*/ 31 w 71"/>
                <a:gd name="T89" fmla="*/ 8 h 21"/>
                <a:gd name="T90" fmla="*/ 35 w 71"/>
                <a:gd name="T91" fmla="*/ 6 h 21"/>
                <a:gd name="T92" fmla="*/ 34 w 71"/>
                <a:gd name="T93" fmla="*/ 3 h 21"/>
                <a:gd name="T94" fmla="*/ 29 w 71"/>
                <a:gd name="T95" fmla="*/ 6 h 21"/>
                <a:gd name="T96" fmla="*/ 25 w 71"/>
                <a:gd name="T97" fmla="*/ 5 h 21"/>
                <a:gd name="T98" fmla="*/ 24 w 71"/>
                <a:gd name="T99" fmla="*/ 2 h 21"/>
                <a:gd name="T100" fmla="*/ 23 w 71"/>
                <a:gd name="T101" fmla="*/ 5 h 21"/>
                <a:gd name="T102" fmla="*/ 18 w 71"/>
                <a:gd name="T103" fmla="*/ 8 h 21"/>
                <a:gd name="T104" fmla="*/ 22 w 71"/>
                <a:gd name="T105" fmla="*/ 6 h 21"/>
                <a:gd name="T106" fmla="*/ 21 w 71"/>
                <a:gd name="T107" fmla="*/ 3 h 21"/>
                <a:gd name="T108" fmla="*/ 10 w 71"/>
                <a:gd name="T109" fmla="*/ 4 h 21"/>
                <a:gd name="T110" fmla="*/ 14 w 71"/>
                <a:gd name="T111" fmla="*/ 5 h 21"/>
                <a:gd name="T112" fmla="*/ 10 w 71"/>
                <a:gd name="T113" fmla="*/ 5 h 21"/>
                <a:gd name="T114" fmla="*/ 14 w 71"/>
                <a:gd name="T115" fmla="*/ 8 h 21"/>
                <a:gd name="T116" fmla="*/ 9 w 71"/>
                <a:gd name="T117" fmla="*/ 9 h 21"/>
                <a:gd name="T118" fmla="*/ 16 w 71"/>
                <a:gd name="T119" fmla="*/ 12 h 21"/>
                <a:gd name="T120" fmla="*/ 7 w 71"/>
                <a:gd name="T121" fmla="*/ 13 h 21"/>
                <a:gd name="T122" fmla="*/ 15 w 71"/>
                <a:gd name="T123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" h="21">
                  <a:moveTo>
                    <a:pt x="24" y="21"/>
                  </a:moveTo>
                  <a:cubicBezTo>
                    <a:pt x="31" y="21"/>
                    <a:pt x="37" y="21"/>
                    <a:pt x="43" y="21"/>
                  </a:cubicBezTo>
                  <a:cubicBezTo>
                    <a:pt x="49" y="21"/>
                    <a:pt x="55" y="21"/>
                    <a:pt x="60" y="21"/>
                  </a:cubicBezTo>
                  <a:cubicBezTo>
                    <a:pt x="63" y="21"/>
                    <a:pt x="66" y="21"/>
                    <a:pt x="69" y="21"/>
                  </a:cubicBezTo>
                  <a:cubicBezTo>
                    <a:pt x="70" y="21"/>
                    <a:pt x="71" y="20"/>
                    <a:pt x="71" y="19"/>
                  </a:cubicBezTo>
                  <a:cubicBezTo>
                    <a:pt x="70" y="14"/>
                    <a:pt x="69" y="9"/>
                    <a:pt x="68" y="5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8" y="2"/>
                    <a:pt x="68" y="2"/>
                    <a:pt x="68" y="1"/>
                  </a:cubicBezTo>
                  <a:cubicBezTo>
                    <a:pt x="68" y="0"/>
                    <a:pt x="67" y="0"/>
                    <a:pt x="66" y="0"/>
                  </a:cubicBezTo>
                  <a:cubicBezTo>
                    <a:pt x="63" y="0"/>
                    <a:pt x="61" y="0"/>
                    <a:pt x="58" y="0"/>
                  </a:cubicBezTo>
                  <a:cubicBezTo>
                    <a:pt x="52" y="0"/>
                    <a:pt x="47" y="0"/>
                    <a:pt x="41" y="0"/>
                  </a:cubicBezTo>
                  <a:cubicBezTo>
                    <a:pt x="35" y="0"/>
                    <a:pt x="28" y="0"/>
                    <a:pt x="22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10" y="0"/>
                    <a:pt x="8" y="0"/>
                    <a:pt x="8" y="1"/>
                  </a:cubicBezTo>
                  <a:cubicBezTo>
                    <a:pt x="6" y="6"/>
                    <a:pt x="4" y="10"/>
                    <a:pt x="2" y="15"/>
                  </a:cubicBezTo>
                  <a:cubicBezTo>
                    <a:pt x="2" y="16"/>
                    <a:pt x="1" y="17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4" y="21"/>
                    <a:pt x="6" y="21"/>
                    <a:pt x="8" y="21"/>
                  </a:cubicBezTo>
                  <a:cubicBezTo>
                    <a:pt x="14" y="21"/>
                    <a:pt x="19" y="21"/>
                    <a:pt x="24" y="21"/>
                  </a:cubicBezTo>
                  <a:close/>
                  <a:moveTo>
                    <a:pt x="24" y="13"/>
                  </a:moveTo>
                  <a:cubicBezTo>
                    <a:pt x="24" y="14"/>
                    <a:pt x="24" y="16"/>
                    <a:pt x="23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8" y="16"/>
                    <a:pt x="19" y="15"/>
                  </a:cubicBezTo>
                  <a:cubicBezTo>
                    <a:pt x="19" y="15"/>
                    <a:pt x="19" y="15"/>
                    <a:pt x="19" y="14"/>
                  </a:cubicBezTo>
                  <a:cubicBezTo>
                    <a:pt x="19" y="14"/>
                    <a:pt x="19" y="13"/>
                    <a:pt x="20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4" y="13"/>
                    <a:pt x="24" y="13"/>
                  </a:cubicBezTo>
                  <a:close/>
                  <a:moveTo>
                    <a:pt x="25" y="10"/>
                  </a:moveTo>
                  <a:cubicBezTo>
                    <a:pt x="25" y="10"/>
                    <a:pt x="25" y="12"/>
                    <a:pt x="24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0" y="11"/>
                    <a:pt x="20" y="9"/>
                    <a:pt x="21" y="9"/>
                  </a:cubicBezTo>
                  <a:cubicBezTo>
                    <a:pt x="22" y="9"/>
                    <a:pt x="22" y="9"/>
                    <a:pt x="23" y="9"/>
                  </a:cubicBezTo>
                  <a:cubicBezTo>
                    <a:pt x="23" y="9"/>
                    <a:pt x="25" y="9"/>
                    <a:pt x="25" y="10"/>
                  </a:cubicBezTo>
                  <a:close/>
                  <a:moveTo>
                    <a:pt x="36" y="16"/>
                  </a:move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6" y="14"/>
                    <a:pt x="26" y="14"/>
                  </a:cubicBezTo>
                  <a:cubicBezTo>
                    <a:pt x="26" y="13"/>
                    <a:pt x="26" y="13"/>
                    <a:pt x="27" y="13"/>
                  </a:cubicBezTo>
                  <a:cubicBezTo>
                    <a:pt x="29" y="13"/>
                    <a:pt x="31" y="13"/>
                    <a:pt x="32" y="13"/>
                  </a:cubicBezTo>
                  <a:cubicBezTo>
                    <a:pt x="33" y="13"/>
                    <a:pt x="35" y="13"/>
                    <a:pt x="36" y="13"/>
                  </a:cubicBezTo>
                  <a:cubicBezTo>
                    <a:pt x="36" y="13"/>
                    <a:pt x="38" y="13"/>
                    <a:pt x="38" y="13"/>
                  </a:cubicBezTo>
                  <a:cubicBezTo>
                    <a:pt x="37" y="14"/>
                    <a:pt x="38" y="16"/>
                    <a:pt x="36" y="16"/>
                  </a:cubicBezTo>
                  <a:close/>
                  <a:moveTo>
                    <a:pt x="26" y="11"/>
                  </a:moveTo>
                  <a:cubicBezTo>
                    <a:pt x="27" y="11"/>
                    <a:pt x="27" y="9"/>
                    <a:pt x="28" y="9"/>
                  </a:cubicBezTo>
                  <a:cubicBezTo>
                    <a:pt x="28" y="9"/>
                    <a:pt x="29" y="9"/>
                    <a:pt x="30" y="9"/>
                  </a:cubicBezTo>
                  <a:cubicBezTo>
                    <a:pt x="30" y="9"/>
                    <a:pt x="32" y="9"/>
                    <a:pt x="32" y="10"/>
                  </a:cubicBezTo>
                  <a:cubicBezTo>
                    <a:pt x="31" y="10"/>
                    <a:pt x="31" y="12"/>
                    <a:pt x="30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6" y="12"/>
                    <a:pt x="26" y="11"/>
                  </a:cubicBezTo>
                  <a:close/>
                  <a:moveTo>
                    <a:pt x="37" y="12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1"/>
                  </a:cubicBezTo>
                  <a:cubicBezTo>
                    <a:pt x="33" y="11"/>
                    <a:pt x="33" y="9"/>
                    <a:pt x="34" y="9"/>
                  </a:cubicBezTo>
                  <a:cubicBezTo>
                    <a:pt x="35" y="9"/>
                    <a:pt x="35" y="9"/>
                    <a:pt x="36" y="9"/>
                  </a:cubicBezTo>
                  <a:cubicBezTo>
                    <a:pt x="37" y="9"/>
                    <a:pt x="38" y="9"/>
                    <a:pt x="38" y="10"/>
                  </a:cubicBezTo>
                  <a:cubicBezTo>
                    <a:pt x="38" y="10"/>
                    <a:pt x="38" y="12"/>
                    <a:pt x="37" y="12"/>
                  </a:cubicBezTo>
                  <a:close/>
                  <a:moveTo>
                    <a:pt x="44" y="15"/>
                  </a:moveTo>
                  <a:cubicBezTo>
                    <a:pt x="44" y="15"/>
                    <a:pt x="44" y="16"/>
                    <a:pt x="43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39" y="16"/>
                    <a:pt x="39" y="15"/>
                  </a:cubicBezTo>
                  <a:cubicBezTo>
                    <a:pt x="39" y="15"/>
                    <a:pt x="39" y="14"/>
                    <a:pt x="39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3"/>
                    <a:pt x="42" y="13"/>
                    <a:pt x="42" y="13"/>
                  </a:cubicBezTo>
                  <a:cubicBezTo>
                    <a:pt x="43" y="13"/>
                    <a:pt x="44" y="13"/>
                    <a:pt x="44" y="13"/>
                  </a:cubicBezTo>
                  <a:cubicBezTo>
                    <a:pt x="44" y="14"/>
                    <a:pt x="44" y="14"/>
                    <a:pt x="44" y="15"/>
                  </a:cubicBezTo>
                  <a:close/>
                  <a:moveTo>
                    <a:pt x="44" y="12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1"/>
                  </a:cubicBezTo>
                  <a:cubicBezTo>
                    <a:pt x="40" y="11"/>
                    <a:pt x="40" y="9"/>
                    <a:pt x="41" y="9"/>
                  </a:cubicBezTo>
                  <a:cubicBezTo>
                    <a:pt x="41" y="9"/>
                    <a:pt x="42" y="9"/>
                    <a:pt x="43" y="9"/>
                  </a:cubicBezTo>
                  <a:cubicBezTo>
                    <a:pt x="43" y="9"/>
                    <a:pt x="45" y="9"/>
                    <a:pt x="45" y="10"/>
                  </a:cubicBezTo>
                  <a:cubicBezTo>
                    <a:pt x="45" y="10"/>
                    <a:pt x="45" y="12"/>
                    <a:pt x="44" y="12"/>
                  </a:cubicBezTo>
                  <a:close/>
                  <a:moveTo>
                    <a:pt x="50" y="19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6" y="19"/>
                    <a:pt x="46" y="18"/>
                  </a:cubicBezTo>
                  <a:cubicBezTo>
                    <a:pt x="46" y="18"/>
                    <a:pt x="46" y="17"/>
                    <a:pt x="47" y="17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50" y="17"/>
                    <a:pt x="51" y="16"/>
                    <a:pt x="51" y="17"/>
                  </a:cubicBezTo>
                  <a:cubicBezTo>
                    <a:pt x="51" y="18"/>
                    <a:pt x="51" y="19"/>
                    <a:pt x="50" y="19"/>
                  </a:cubicBezTo>
                  <a:close/>
                  <a:moveTo>
                    <a:pt x="51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6" y="12"/>
                    <a:pt x="46" y="11"/>
                  </a:cubicBezTo>
                  <a:cubicBezTo>
                    <a:pt x="47" y="11"/>
                    <a:pt x="46" y="9"/>
                    <a:pt x="47" y="9"/>
                  </a:cubicBezTo>
                  <a:cubicBezTo>
                    <a:pt x="48" y="9"/>
                    <a:pt x="49" y="9"/>
                    <a:pt x="49" y="9"/>
                  </a:cubicBezTo>
                  <a:cubicBezTo>
                    <a:pt x="50" y="9"/>
                    <a:pt x="51" y="9"/>
                    <a:pt x="51" y="10"/>
                  </a:cubicBezTo>
                  <a:cubicBezTo>
                    <a:pt x="51" y="10"/>
                    <a:pt x="52" y="12"/>
                    <a:pt x="51" y="12"/>
                  </a:cubicBezTo>
                  <a:close/>
                  <a:moveTo>
                    <a:pt x="54" y="13"/>
                  </a:moveTo>
                  <a:cubicBezTo>
                    <a:pt x="55" y="13"/>
                    <a:pt x="55" y="13"/>
                    <a:pt x="56" y="13"/>
                  </a:cubicBezTo>
                  <a:cubicBezTo>
                    <a:pt x="56" y="13"/>
                    <a:pt x="58" y="13"/>
                    <a:pt x="58" y="13"/>
                  </a:cubicBezTo>
                  <a:cubicBezTo>
                    <a:pt x="58" y="14"/>
                    <a:pt x="58" y="15"/>
                    <a:pt x="57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3" y="15"/>
                    <a:pt x="53" y="15"/>
                  </a:cubicBezTo>
                  <a:cubicBezTo>
                    <a:pt x="53" y="14"/>
                    <a:pt x="53" y="13"/>
                    <a:pt x="54" y="13"/>
                  </a:cubicBezTo>
                  <a:close/>
                  <a:moveTo>
                    <a:pt x="58" y="19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3" y="19"/>
                    <a:pt x="53" y="18"/>
                  </a:cubicBezTo>
                  <a:cubicBezTo>
                    <a:pt x="53" y="18"/>
                    <a:pt x="53" y="17"/>
                    <a:pt x="54" y="17"/>
                  </a:cubicBezTo>
                  <a:cubicBezTo>
                    <a:pt x="55" y="17"/>
                    <a:pt x="55" y="17"/>
                    <a:pt x="56" y="17"/>
                  </a:cubicBezTo>
                  <a:cubicBezTo>
                    <a:pt x="57" y="17"/>
                    <a:pt x="58" y="16"/>
                    <a:pt x="58" y="17"/>
                  </a:cubicBezTo>
                  <a:cubicBezTo>
                    <a:pt x="58" y="18"/>
                    <a:pt x="59" y="19"/>
                    <a:pt x="58" y="19"/>
                  </a:cubicBezTo>
                  <a:close/>
                  <a:moveTo>
                    <a:pt x="65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0" y="19"/>
                    <a:pt x="60" y="18"/>
                  </a:cubicBezTo>
                  <a:cubicBezTo>
                    <a:pt x="60" y="18"/>
                    <a:pt x="60" y="17"/>
                    <a:pt x="61" y="17"/>
                  </a:cubicBezTo>
                  <a:cubicBezTo>
                    <a:pt x="62" y="17"/>
                    <a:pt x="62" y="17"/>
                    <a:pt x="63" y="17"/>
                  </a:cubicBezTo>
                  <a:cubicBezTo>
                    <a:pt x="64" y="17"/>
                    <a:pt x="65" y="16"/>
                    <a:pt x="65" y="17"/>
                  </a:cubicBezTo>
                  <a:cubicBezTo>
                    <a:pt x="65" y="18"/>
                    <a:pt x="66" y="19"/>
                    <a:pt x="65" y="19"/>
                  </a:cubicBezTo>
                  <a:close/>
                  <a:moveTo>
                    <a:pt x="65" y="10"/>
                  </a:moveTo>
                  <a:cubicBezTo>
                    <a:pt x="65" y="10"/>
                    <a:pt x="65" y="10"/>
                    <a:pt x="66" y="11"/>
                  </a:cubicBezTo>
                  <a:cubicBezTo>
                    <a:pt x="66" y="11"/>
                    <a:pt x="66" y="12"/>
                    <a:pt x="6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3" y="12"/>
                    <a:pt x="53" y="11"/>
                  </a:cubicBezTo>
                  <a:cubicBezTo>
                    <a:pt x="53" y="11"/>
                    <a:pt x="53" y="10"/>
                    <a:pt x="53" y="10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6" y="9"/>
                    <a:pt x="58" y="9"/>
                    <a:pt x="60" y="9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4" y="9"/>
                    <a:pt x="65" y="9"/>
                    <a:pt x="65" y="10"/>
                  </a:cubicBezTo>
                  <a:close/>
                  <a:moveTo>
                    <a:pt x="65" y="6"/>
                  </a:moveTo>
                  <a:cubicBezTo>
                    <a:pt x="65" y="6"/>
                    <a:pt x="65" y="7"/>
                    <a:pt x="65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49" y="5"/>
                    <a:pt x="50" y="5"/>
                  </a:cubicBezTo>
                  <a:cubicBezTo>
                    <a:pt x="55" y="5"/>
                    <a:pt x="59" y="5"/>
                    <a:pt x="64" y="5"/>
                  </a:cubicBezTo>
                  <a:cubicBezTo>
                    <a:pt x="64" y="5"/>
                    <a:pt x="65" y="6"/>
                    <a:pt x="65" y="6"/>
                  </a:cubicBezTo>
                  <a:close/>
                  <a:moveTo>
                    <a:pt x="61" y="2"/>
                  </a:moveTo>
                  <a:cubicBezTo>
                    <a:pt x="61" y="2"/>
                    <a:pt x="62" y="2"/>
                    <a:pt x="63" y="2"/>
                  </a:cubicBezTo>
                  <a:cubicBezTo>
                    <a:pt x="63" y="2"/>
                    <a:pt x="65" y="2"/>
                    <a:pt x="65" y="3"/>
                  </a:cubicBezTo>
                  <a:cubicBezTo>
                    <a:pt x="65" y="3"/>
                    <a:pt x="65" y="5"/>
                    <a:pt x="64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0" y="5"/>
                    <a:pt x="60" y="4"/>
                  </a:cubicBezTo>
                  <a:cubicBezTo>
                    <a:pt x="60" y="4"/>
                    <a:pt x="60" y="2"/>
                    <a:pt x="61" y="2"/>
                  </a:cubicBezTo>
                  <a:close/>
                  <a:moveTo>
                    <a:pt x="55" y="2"/>
                  </a:moveTo>
                  <a:cubicBezTo>
                    <a:pt x="55" y="2"/>
                    <a:pt x="56" y="2"/>
                    <a:pt x="56" y="2"/>
                  </a:cubicBezTo>
                  <a:cubicBezTo>
                    <a:pt x="57" y="2"/>
                    <a:pt x="58" y="2"/>
                    <a:pt x="58" y="3"/>
                  </a:cubicBezTo>
                  <a:cubicBezTo>
                    <a:pt x="58" y="3"/>
                    <a:pt x="59" y="5"/>
                    <a:pt x="58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4"/>
                  </a:cubicBezTo>
                  <a:cubicBezTo>
                    <a:pt x="54" y="4"/>
                    <a:pt x="54" y="2"/>
                    <a:pt x="55" y="2"/>
                  </a:cubicBezTo>
                  <a:close/>
                  <a:moveTo>
                    <a:pt x="48" y="2"/>
                  </a:moveTo>
                  <a:cubicBezTo>
                    <a:pt x="49" y="2"/>
                    <a:pt x="50" y="2"/>
                    <a:pt x="50" y="2"/>
                  </a:cubicBezTo>
                  <a:cubicBezTo>
                    <a:pt x="51" y="2"/>
                    <a:pt x="52" y="2"/>
                    <a:pt x="52" y="3"/>
                  </a:cubicBezTo>
                  <a:cubicBezTo>
                    <a:pt x="52" y="3"/>
                    <a:pt x="53" y="5"/>
                    <a:pt x="51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4"/>
                  </a:cubicBezTo>
                  <a:cubicBezTo>
                    <a:pt x="48" y="4"/>
                    <a:pt x="47" y="2"/>
                    <a:pt x="48" y="2"/>
                  </a:cubicBezTo>
                  <a:close/>
                  <a:moveTo>
                    <a:pt x="48" y="6"/>
                  </a:moveTo>
                  <a:cubicBezTo>
                    <a:pt x="48" y="7"/>
                    <a:pt x="48" y="8"/>
                    <a:pt x="47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3" y="5"/>
                    <a:pt x="44" y="5"/>
                  </a:cubicBezTo>
                  <a:cubicBezTo>
                    <a:pt x="45" y="5"/>
                    <a:pt x="45" y="5"/>
                    <a:pt x="46" y="5"/>
                  </a:cubicBezTo>
                  <a:cubicBezTo>
                    <a:pt x="46" y="5"/>
                    <a:pt x="48" y="5"/>
                    <a:pt x="48" y="6"/>
                  </a:cubicBezTo>
                  <a:close/>
                  <a:moveTo>
                    <a:pt x="42" y="2"/>
                  </a:moveTo>
                  <a:cubicBezTo>
                    <a:pt x="43" y="2"/>
                    <a:pt x="44" y="2"/>
                    <a:pt x="44" y="2"/>
                  </a:cubicBezTo>
                  <a:cubicBezTo>
                    <a:pt x="45" y="2"/>
                    <a:pt x="46" y="2"/>
                    <a:pt x="46" y="3"/>
                  </a:cubicBezTo>
                  <a:cubicBezTo>
                    <a:pt x="46" y="3"/>
                    <a:pt x="46" y="5"/>
                    <a:pt x="45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1" y="5"/>
                    <a:pt x="41" y="4"/>
                  </a:cubicBezTo>
                  <a:cubicBezTo>
                    <a:pt x="41" y="4"/>
                    <a:pt x="41" y="2"/>
                    <a:pt x="42" y="2"/>
                  </a:cubicBezTo>
                  <a:close/>
                  <a:moveTo>
                    <a:pt x="41" y="6"/>
                  </a:moveTo>
                  <a:cubicBezTo>
                    <a:pt x="41" y="7"/>
                    <a:pt x="41" y="8"/>
                    <a:pt x="40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5"/>
                    <a:pt x="38" y="5"/>
                  </a:cubicBezTo>
                  <a:cubicBezTo>
                    <a:pt x="38" y="5"/>
                    <a:pt x="39" y="5"/>
                    <a:pt x="40" y="5"/>
                  </a:cubicBezTo>
                  <a:cubicBezTo>
                    <a:pt x="40" y="5"/>
                    <a:pt x="41" y="5"/>
                    <a:pt x="41" y="6"/>
                  </a:cubicBezTo>
                  <a:close/>
                  <a:moveTo>
                    <a:pt x="36" y="2"/>
                  </a:moveTo>
                  <a:cubicBezTo>
                    <a:pt x="37" y="2"/>
                    <a:pt x="37" y="2"/>
                    <a:pt x="38" y="2"/>
                  </a:cubicBezTo>
                  <a:cubicBezTo>
                    <a:pt x="38" y="2"/>
                    <a:pt x="40" y="2"/>
                    <a:pt x="40" y="3"/>
                  </a:cubicBezTo>
                  <a:cubicBezTo>
                    <a:pt x="40" y="3"/>
                    <a:pt x="40" y="5"/>
                    <a:pt x="39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5" y="4"/>
                    <a:pt x="35" y="2"/>
                    <a:pt x="36" y="2"/>
                  </a:cubicBezTo>
                  <a:close/>
                  <a:moveTo>
                    <a:pt x="35" y="6"/>
                  </a:moveTo>
                  <a:cubicBezTo>
                    <a:pt x="35" y="7"/>
                    <a:pt x="35" y="8"/>
                    <a:pt x="34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5"/>
                    <a:pt x="31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4" y="5"/>
                    <a:pt x="35" y="5"/>
                    <a:pt x="35" y="6"/>
                  </a:cubicBezTo>
                  <a:close/>
                  <a:moveTo>
                    <a:pt x="29" y="4"/>
                  </a:moveTo>
                  <a:cubicBezTo>
                    <a:pt x="29" y="4"/>
                    <a:pt x="29" y="2"/>
                    <a:pt x="30" y="2"/>
                  </a:cubicBezTo>
                  <a:cubicBezTo>
                    <a:pt x="31" y="2"/>
                    <a:pt x="31" y="2"/>
                    <a:pt x="32" y="2"/>
                  </a:cubicBezTo>
                  <a:cubicBezTo>
                    <a:pt x="32" y="2"/>
                    <a:pt x="34" y="2"/>
                    <a:pt x="34" y="3"/>
                  </a:cubicBezTo>
                  <a:cubicBezTo>
                    <a:pt x="34" y="3"/>
                    <a:pt x="34" y="5"/>
                    <a:pt x="3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5"/>
                    <a:pt x="29" y="5"/>
                    <a:pt x="29" y="4"/>
                  </a:cubicBezTo>
                  <a:close/>
                  <a:moveTo>
                    <a:pt x="29" y="6"/>
                  </a:moveTo>
                  <a:cubicBezTo>
                    <a:pt x="28" y="7"/>
                    <a:pt x="28" y="8"/>
                    <a:pt x="27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5"/>
                    <a:pt x="25" y="5"/>
                  </a:cubicBezTo>
                  <a:cubicBezTo>
                    <a:pt x="26" y="5"/>
                    <a:pt x="26" y="5"/>
                    <a:pt x="27" y="5"/>
                  </a:cubicBezTo>
                  <a:cubicBezTo>
                    <a:pt x="27" y="5"/>
                    <a:pt x="29" y="5"/>
                    <a:pt x="29" y="6"/>
                  </a:cubicBezTo>
                  <a:close/>
                  <a:moveTo>
                    <a:pt x="23" y="4"/>
                  </a:moveTo>
                  <a:cubicBezTo>
                    <a:pt x="23" y="4"/>
                    <a:pt x="23" y="2"/>
                    <a:pt x="24" y="2"/>
                  </a:cubicBezTo>
                  <a:cubicBezTo>
                    <a:pt x="24" y="2"/>
                    <a:pt x="25" y="2"/>
                    <a:pt x="26" y="2"/>
                  </a:cubicBezTo>
                  <a:cubicBezTo>
                    <a:pt x="26" y="2"/>
                    <a:pt x="28" y="2"/>
                    <a:pt x="27" y="3"/>
                  </a:cubicBezTo>
                  <a:cubicBezTo>
                    <a:pt x="27" y="3"/>
                    <a:pt x="27" y="5"/>
                    <a:pt x="26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4"/>
                  </a:cubicBezTo>
                  <a:close/>
                  <a:moveTo>
                    <a:pt x="22" y="6"/>
                  </a:moveTo>
                  <a:cubicBezTo>
                    <a:pt x="22" y="7"/>
                    <a:pt x="22" y="8"/>
                    <a:pt x="21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5"/>
                    <a:pt x="19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1" y="5"/>
                    <a:pt x="22" y="5"/>
                    <a:pt x="22" y="6"/>
                  </a:cubicBezTo>
                  <a:close/>
                  <a:moveTo>
                    <a:pt x="16" y="4"/>
                  </a:moveTo>
                  <a:cubicBezTo>
                    <a:pt x="17" y="4"/>
                    <a:pt x="17" y="2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3"/>
                  </a:cubicBezTo>
                  <a:cubicBezTo>
                    <a:pt x="21" y="3"/>
                    <a:pt x="21" y="5"/>
                    <a:pt x="20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5"/>
                    <a:pt x="16" y="4"/>
                  </a:cubicBezTo>
                  <a:close/>
                  <a:moveTo>
                    <a:pt x="10" y="4"/>
                  </a:moveTo>
                  <a:cubicBezTo>
                    <a:pt x="10" y="4"/>
                    <a:pt x="11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4" y="2"/>
                    <a:pt x="15" y="2"/>
                    <a:pt x="15" y="3"/>
                  </a:cubicBezTo>
                  <a:cubicBezTo>
                    <a:pt x="15" y="3"/>
                    <a:pt x="15" y="5"/>
                    <a:pt x="14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4"/>
                  </a:cubicBezTo>
                  <a:close/>
                  <a:moveTo>
                    <a:pt x="9" y="8"/>
                  </a:moveTo>
                  <a:cubicBezTo>
                    <a:pt x="9" y="7"/>
                    <a:pt x="9" y="5"/>
                    <a:pt x="10" y="5"/>
                  </a:cubicBezTo>
                  <a:cubicBezTo>
                    <a:pt x="11" y="5"/>
                    <a:pt x="12" y="5"/>
                    <a:pt x="13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5"/>
                    <a:pt x="16" y="5"/>
                    <a:pt x="16" y="6"/>
                  </a:cubicBezTo>
                  <a:cubicBezTo>
                    <a:pt x="15" y="7"/>
                    <a:pt x="15" y="8"/>
                    <a:pt x="1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7" y="11"/>
                  </a:moveTo>
                  <a:cubicBezTo>
                    <a:pt x="8" y="11"/>
                    <a:pt x="8" y="9"/>
                    <a:pt x="9" y="9"/>
                  </a:cubicBezTo>
                  <a:cubicBezTo>
                    <a:pt x="10" y="9"/>
                    <a:pt x="12" y="9"/>
                    <a:pt x="13" y="9"/>
                  </a:cubicBezTo>
                  <a:cubicBezTo>
                    <a:pt x="14" y="9"/>
                    <a:pt x="15" y="9"/>
                    <a:pt x="16" y="9"/>
                  </a:cubicBezTo>
                  <a:cubicBezTo>
                    <a:pt x="17" y="9"/>
                    <a:pt x="18" y="9"/>
                    <a:pt x="18" y="10"/>
                  </a:cubicBezTo>
                  <a:cubicBezTo>
                    <a:pt x="18" y="10"/>
                    <a:pt x="18" y="12"/>
                    <a:pt x="16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2"/>
                    <a:pt x="7" y="11"/>
                  </a:cubicBezTo>
                  <a:close/>
                  <a:moveTo>
                    <a:pt x="6" y="15"/>
                  </a:moveTo>
                  <a:cubicBezTo>
                    <a:pt x="6" y="15"/>
                    <a:pt x="6" y="13"/>
                    <a:pt x="7" y="13"/>
                  </a:cubicBezTo>
                  <a:cubicBezTo>
                    <a:pt x="9" y="13"/>
                    <a:pt x="11" y="13"/>
                    <a:pt x="12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6" y="14"/>
                    <a:pt x="16" y="16"/>
                    <a:pt x="1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5" y="16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10"/>
            <p:cNvSpPr>
              <a:spLocks noEditPoints="1"/>
            </p:cNvSpPr>
            <p:nvPr/>
          </p:nvSpPr>
          <p:spPr bwMode="auto">
            <a:xfrm>
              <a:off x="5740401" y="3300413"/>
              <a:ext cx="327025" cy="327025"/>
            </a:xfrm>
            <a:custGeom>
              <a:avLst/>
              <a:gdLst>
                <a:gd name="T0" fmla="*/ 29 w 29"/>
                <a:gd name="T1" fmla="*/ 13 h 29"/>
                <a:gd name="T2" fmla="*/ 27 w 29"/>
                <a:gd name="T3" fmla="*/ 10 h 29"/>
                <a:gd name="T4" fmla="*/ 25 w 29"/>
                <a:gd name="T5" fmla="*/ 9 h 29"/>
                <a:gd name="T6" fmla="*/ 27 w 29"/>
                <a:gd name="T7" fmla="*/ 7 h 29"/>
                <a:gd name="T8" fmla="*/ 24 w 29"/>
                <a:gd name="T9" fmla="*/ 5 h 29"/>
                <a:gd name="T10" fmla="*/ 22 w 29"/>
                <a:gd name="T11" fmla="*/ 5 h 29"/>
                <a:gd name="T12" fmla="*/ 23 w 29"/>
                <a:gd name="T13" fmla="*/ 2 h 29"/>
                <a:gd name="T14" fmla="*/ 20 w 29"/>
                <a:gd name="T15" fmla="*/ 2 h 29"/>
                <a:gd name="T16" fmla="*/ 17 w 29"/>
                <a:gd name="T17" fmla="*/ 2 h 29"/>
                <a:gd name="T18" fmla="*/ 17 w 29"/>
                <a:gd name="T19" fmla="*/ 0 h 29"/>
                <a:gd name="T20" fmla="*/ 14 w 29"/>
                <a:gd name="T21" fmla="*/ 1 h 29"/>
                <a:gd name="T22" fmla="*/ 12 w 29"/>
                <a:gd name="T23" fmla="*/ 2 h 29"/>
                <a:gd name="T24" fmla="*/ 11 w 29"/>
                <a:gd name="T25" fmla="*/ 0 h 29"/>
                <a:gd name="T26" fmla="*/ 9 w 29"/>
                <a:gd name="T27" fmla="*/ 2 h 29"/>
                <a:gd name="T28" fmla="*/ 7 w 29"/>
                <a:gd name="T29" fmla="*/ 4 h 29"/>
                <a:gd name="T30" fmla="*/ 5 w 29"/>
                <a:gd name="T31" fmla="*/ 3 h 29"/>
                <a:gd name="T32" fmla="*/ 4 w 29"/>
                <a:gd name="T33" fmla="*/ 5 h 29"/>
                <a:gd name="T34" fmla="*/ 4 w 29"/>
                <a:gd name="T35" fmla="*/ 8 h 29"/>
                <a:gd name="T36" fmla="*/ 1 w 29"/>
                <a:gd name="T37" fmla="*/ 7 h 29"/>
                <a:gd name="T38" fmla="*/ 1 w 29"/>
                <a:gd name="T39" fmla="*/ 10 h 29"/>
                <a:gd name="T40" fmla="*/ 2 w 29"/>
                <a:gd name="T41" fmla="*/ 13 h 29"/>
                <a:gd name="T42" fmla="*/ 0 w 29"/>
                <a:gd name="T43" fmla="*/ 13 h 29"/>
                <a:gd name="T44" fmla="*/ 1 w 29"/>
                <a:gd name="T45" fmla="*/ 16 h 29"/>
                <a:gd name="T46" fmla="*/ 2 w 29"/>
                <a:gd name="T47" fmla="*/ 18 h 29"/>
                <a:gd name="T48" fmla="*/ 0 w 29"/>
                <a:gd name="T49" fmla="*/ 19 h 29"/>
                <a:gd name="T50" fmla="*/ 2 w 29"/>
                <a:gd name="T51" fmla="*/ 21 h 29"/>
                <a:gd name="T52" fmla="*/ 4 w 29"/>
                <a:gd name="T53" fmla="*/ 23 h 29"/>
                <a:gd name="T54" fmla="*/ 4 w 29"/>
                <a:gd name="T55" fmla="*/ 24 h 29"/>
                <a:gd name="T56" fmla="*/ 6 w 29"/>
                <a:gd name="T57" fmla="*/ 25 h 29"/>
                <a:gd name="T58" fmla="*/ 9 w 29"/>
                <a:gd name="T59" fmla="*/ 26 h 29"/>
                <a:gd name="T60" fmla="*/ 9 w 29"/>
                <a:gd name="T61" fmla="*/ 28 h 29"/>
                <a:gd name="T62" fmla="*/ 11 w 29"/>
                <a:gd name="T63" fmla="*/ 28 h 29"/>
                <a:gd name="T64" fmla="*/ 14 w 29"/>
                <a:gd name="T65" fmla="*/ 27 h 29"/>
                <a:gd name="T66" fmla="*/ 15 w 29"/>
                <a:gd name="T67" fmla="*/ 29 h 29"/>
                <a:gd name="T68" fmla="*/ 17 w 29"/>
                <a:gd name="T69" fmla="*/ 28 h 29"/>
                <a:gd name="T70" fmla="*/ 19 w 29"/>
                <a:gd name="T71" fmla="*/ 26 h 29"/>
                <a:gd name="T72" fmla="*/ 20 w 29"/>
                <a:gd name="T73" fmla="*/ 28 h 29"/>
                <a:gd name="T74" fmla="*/ 22 w 29"/>
                <a:gd name="T75" fmla="*/ 26 h 29"/>
                <a:gd name="T76" fmla="*/ 23 w 29"/>
                <a:gd name="T77" fmla="*/ 23 h 29"/>
                <a:gd name="T78" fmla="*/ 25 w 29"/>
                <a:gd name="T79" fmla="*/ 24 h 29"/>
                <a:gd name="T80" fmla="*/ 26 w 29"/>
                <a:gd name="T81" fmla="*/ 21 h 29"/>
                <a:gd name="T82" fmla="*/ 26 w 29"/>
                <a:gd name="T83" fmla="*/ 19 h 29"/>
                <a:gd name="T84" fmla="*/ 28 w 29"/>
                <a:gd name="T85" fmla="*/ 19 h 29"/>
                <a:gd name="T86" fmla="*/ 28 w 29"/>
                <a:gd name="T87" fmla="*/ 16 h 29"/>
                <a:gd name="T88" fmla="*/ 27 w 29"/>
                <a:gd name="T89" fmla="*/ 14 h 29"/>
                <a:gd name="T90" fmla="*/ 17 w 29"/>
                <a:gd name="T91" fmla="*/ 21 h 29"/>
                <a:gd name="T92" fmla="*/ 11 w 29"/>
                <a:gd name="T93" fmla="*/ 8 h 29"/>
                <a:gd name="T94" fmla="*/ 17 w 29"/>
                <a:gd name="T9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" h="29">
                  <a:moveTo>
                    <a:pt x="28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8" y="13"/>
                  </a:lnTo>
                  <a:close/>
                  <a:moveTo>
                    <a:pt x="17" y="21"/>
                  </a:moveTo>
                  <a:cubicBezTo>
                    <a:pt x="14" y="23"/>
                    <a:pt x="9" y="21"/>
                    <a:pt x="7" y="18"/>
                  </a:cubicBezTo>
                  <a:cubicBezTo>
                    <a:pt x="6" y="14"/>
                    <a:pt x="7" y="9"/>
                    <a:pt x="11" y="8"/>
                  </a:cubicBezTo>
                  <a:cubicBezTo>
                    <a:pt x="15" y="6"/>
                    <a:pt x="19" y="7"/>
                    <a:pt x="21" y="11"/>
                  </a:cubicBezTo>
                  <a:cubicBezTo>
                    <a:pt x="23" y="15"/>
                    <a:pt x="21" y="20"/>
                    <a:pt x="17" y="2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311"/>
            <p:cNvSpPr>
              <a:spLocks noEditPoints="1"/>
            </p:cNvSpPr>
            <p:nvPr/>
          </p:nvSpPr>
          <p:spPr bwMode="auto">
            <a:xfrm>
              <a:off x="5492751" y="3300413"/>
              <a:ext cx="225425" cy="214313"/>
            </a:xfrm>
            <a:custGeom>
              <a:avLst/>
              <a:gdLst>
                <a:gd name="T0" fmla="*/ 18 w 20"/>
                <a:gd name="T1" fmla="*/ 8 h 19"/>
                <a:gd name="T2" fmla="*/ 19 w 20"/>
                <a:gd name="T3" fmla="*/ 6 h 19"/>
                <a:gd name="T4" fmla="*/ 17 w 20"/>
                <a:gd name="T5" fmla="*/ 5 h 19"/>
                <a:gd name="T6" fmla="*/ 15 w 20"/>
                <a:gd name="T7" fmla="*/ 4 h 19"/>
                <a:gd name="T8" fmla="*/ 16 w 20"/>
                <a:gd name="T9" fmla="*/ 1 h 19"/>
                <a:gd name="T10" fmla="*/ 13 w 20"/>
                <a:gd name="T11" fmla="*/ 1 h 19"/>
                <a:gd name="T12" fmla="*/ 11 w 20"/>
                <a:gd name="T13" fmla="*/ 2 h 19"/>
                <a:gd name="T14" fmla="*/ 10 w 20"/>
                <a:gd name="T15" fmla="*/ 0 h 19"/>
                <a:gd name="T16" fmla="*/ 8 w 20"/>
                <a:gd name="T17" fmla="*/ 1 h 19"/>
                <a:gd name="T18" fmla="*/ 6 w 20"/>
                <a:gd name="T19" fmla="*/ 3 h 19"/>
                <a:gd name="T20" fmla="*/ 4 w 20"/>
                <a:gd name="T21" fmla="*/ 2 h 19"/>
                <a:gd name="T22" fmla="*/ 3 w 20"/>
                <a:gd name="T23" fmla="*/ 4 h 19"/>
                <a:gd name="T24" fmla="*/ 3 w 20"/>
                <a:gd name="T25" fmla="*/ 7 h 19"/>
                <a:gd name="T26" fmla="*/ 1 w 20"/>
                <a:gd name="T27" fmla="*/ 7 h 19"/>
                <a:gd name="T28" fmla="*/ 1 w 20"/>
                <a:gd name="T29" fmla="*/ 9 h 19"/>
                <a:gd name="T30" fmla="*/ 2 w 20"/>
                <a:gd name="T31" fmla="*/ 11 h 19"/>
                <a:gd name="T32" fmla="*/ 1 w 20"/>
                <a:gd name="T33" fmla="*/ 13 h 19"/>
                <a:gd name="T34" fmla="*/ 3 w 20"/>
                <a:gd name="T35" fmla="*/ 15 h 19"/>
                <a:gd name="T36" fmla="*/ 5 w 20"/>
                <a:gd name="T37" fmla="*/ 16 h 19"/>
                <a:gd name="T38" fmla="*/ 4 w 20"/>
                <a:gd name="T39" fmla="*/ 18 h 19"/>
                <a:gd name="T40" fmla="*/ 7 w 20"/>
                <a:gd name="T41" fmla="*/ 18 h 19"/>
                <a:gd name="T42" fmla="*/ 10 w 20"/>
                <a:gd name="T43" fmla="*/ 17 h 19"/>
                <a:gd name="T44" fmla="*/ 10 w 20"/>
                <a:gd name="T45" fmla="*/ 19 h 19"/>
                <a:gd name="T46" fmla="*/ 13 w 20"/>
                <a:gd name="T47" fmla="*/ 18 h 19"/>
                <a:gd name="T48" fmla="*/ 14 w 20"/>
                <a:gd name="T49" fmla="*/ 16 h 19"/>
                <a:gd name="T50" fmla="*/ 16 w 20"/>
                <a:gd name="T51" fmla="*/ 17 h 19"/>
                <a:gd name="T52" fmla="*/ 17 w 20"/>
                <a:gd name="T53" fmla="*/ 15 h 19"/>
                <a:gd name="T54" fmla="*/ 17 w 20"/>
                <a:gd name="T55" fmla="*/ 13 h 19"/>
                <a:gd name="T56" fmla="*/ 19 w 20"/>
                <a:gd name="T57" fmla="*/ 12 h 19"/>
                <a:gd name="T58" fmla="*/ 19 w 20"/>
                <a:gd name="T59" fmla="*/ 10 h 19"/>
                <a:gd name="T60" fmla="*/ 12 w 20"/>
                <a:gd name="T61" fmla="*/ 13 h 19"/>
                <a:gd name="T62" fmla="*/ 8 w 20"/>
                <a:gd name="T63" fmla="*/ 6 h 19"/>
                <a:gd name="T64" fmla="*/ 12 w 20"/>
                <a:gd name="T6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9"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lnTo>
                    <a:pt x="18" y="9"/>
                  </a:lnTo>
                  <a:close/>
                  <a:moveTo>
                    <a:pt x="12" y="13"/>
                  </a:moveTo>
                  <a:cubicBezTo>
                    <a:pt x="10" y="14"/>
                    <a:pt x="7" y="14"/>
                    <a:pt x="6" y="11"/>
                  </a:cubicBezTo>
                  <a:cubicBezTo>
                    <a:pt x="5" y="9"/>
                    <a:pt x="6" y="7"/>
                    <a:pt x="8" y="6"/>
                  </a:cubicBezTo>
                  <a:cubicBezTo>
                    <a:pt x="10" y="5"/>
                    <a:pt x="13" y="6"/>
                    <a:pt x="14" y="8"/>
                  </a:cubicBezTo>
                  <a:cubicBezTo>
                    <a:pt x="15" y="10"/>
                    <a:pt x="14" y="12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4"/>
          <p:cNvGrpSpPr/>
          <p:nvPr/>
        </p:nvGrpSpPr>
        <p:grpSpPr>
          <a:xfrm>
            <a:off x="556900" y="3091840"/>
            <a:ext cx="491220" cy="533668"/>
            <a:chOff x="5951305" y="4362072"/>
            <a:chExt cx="465138" cy="612775"/>
          </a:xfrm>
          <a:solidFill>
            <a:schemeClr val="tx2"/>
          </a:solidFill>
        </p:grpSpPr>
        <p:sp>
          <p:nvSpPr>
            <p:cNvPr id="14" name="Freeform 43"/>
            <p:cNvSpPr>
              <a:spLocks/>
            </p:cNvSpPr>
            <p:nvPr/>
          </p:nvSpPr>
          <p:spPr bwMode="auto">
            <a:xfrm>
              <a:off x="6111643" y="4457322"/>
              <a:ext cx="73025" cy="79375"/>
            </a:xfrm>
            <a:custGeom>
              <a:avLst/>
              <a:gdLst>
                <a:gd name="T0" fmla="*/ 4 w 42"/>
                <a:gd name="T1" fmla="*/ 29 h 46"/>
                <a:gd name="T2" fmla="*/ 22 w 42"/>
                <a:gd name="T3" fmla="*/ 46 h 46"/>
                <a:gd name="T4" fmla="*/ 38 w 42"/>
                <a:gd name="T5" fmla="*/ 29 h 46"/>
                <a:gd name="T6" fmla="*/ 42 w 42"/>
                <a:gd name="T7" fmla="*/ 24 h 46"/>
                <a:gd name="T8" fmla="*/ 40 w 42"/>
                <a:gd name="T9" fmla="*/ 18 h 46"/>
                <a:gd name="T10" fmla="*/ 21 w 42"/>
                <a:gd name="T11" fmla="*/ 0 h 46"/>
                <a:gd name="T12" fmla="*/ 3 w 42"/>
                <a:gd name="T13" fmla="*/ 18 h 46"/>
                <a:gd name="T14" fmla="*/ 1 w 42"/>
                <a:gd name="T15" fmla="*/ 24 h 46"/>
                <a:gd name="T16" fmla="*/ 4 w 42"/>
                <a:gd name="T17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6">
                  <a:moveTo>
                    <a:pt x="4" y="29"/>
                  </a:moveTo>
                  <a:cubicBezTo>
                    <a:pt x="7" y="38"/>
                    <a:pt x="13" y="46"/>
                    <a:pt x="22" y="46"/>
                  </a:cubicBezTo>
                  <a:cubicBezTo>
                    <a:pt x="31" y="46"/>
                    <a:pt x="36" y="38"/>
                    <a:pt x="38" y="29"/>
                  </a:cubicBezTo>
                  <a:cubicBezTo>
                    <a:pt x="40" y="29"/>
                    <a:pt x="41" y="27"/>
                    <a:pt x="42" y="24"/>
                  </a:cubicBezTo>
                  <a:cubicBezTo>
                    <a:pt x="42" y="21"/>
                    <a:pt x="41" y="18"/>
                    <a:pt x="40" y="18"/>
                  </a:cubicBezTo>
                  <a:cubicBezTo>
                    <a:pt x="39" y="8"/>
                    <a:pt x="31" y="0"/>
                    <a:pt x="21" y="0"/>
                  </a:cubicBezTo>
                  <a:cubicBezTo>
                    <a:pt x="11" y="0"/>
                    <a:pt x="3" y="8"/>
                    <a:pt x="3" y="18"/>
                  </a:cubicBezTo>
                  <a:cubicBezTo>
                    <a:pt x="1" y="18"/>
                    <a:pt x="0" y="21"/>
                    <a:pt x="1" y="24"/>
                  </a:cubicBezTo>
                  <a:cubicBezTo>
                    <a:pt x="1" y="27"/>
                    <a:pt x="3" y="29"/>
                    <a:pt x="4" y="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414142"/>
                </a:solidFill>
              </a:endParaRPr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6143393" y="4543047"/>
              <a:ext cx="12700" cy="14288"/>
            </a:xfrm>
            <a:custGeom>
              <a:avLst/>
              <a:gdLst>
                <a:gd name="T0" fmla="*/ 3 w 8"/>
                <a:gd name="T1" fmla="*/ 0 h 8"/>
                <a:gd name="T2" fmla="*/ 0 w 8"/>
                <a:gd name="T3" fmla="*/ 3 h 8"/>
                <a:gd name="T4" fmla="*/ 0 w 8"/>
                <a:gd name="T5" fmla="*/ 5 h 8"/>
                <a:gd name="T6" fmla="*/ 3 w 8"/>
                <a:gd name="T7" fmla="*/ 8 h 8"/>
                <a:gd name="T8" fmla="*/ 4 w 8"/>
                <a:gd name="T9" fmla="*/ 8 h 8"/>
                <a:gd name="T10" fmla="*/ 8 w 8"/>
                <a:gd name="T11" fmla="*/ 5 h 8"/>
                <a:gd name="T12" fmla="*/ 8 w 8"/>
                <a:gd name="T13" fmla="*/ 3 h 8"/>
                <a:gd name="T14" fmla="*/ 4 w 8"/>
                <a:gd name="T15" fmla="*/ 0 h 8"/>
                <a:gd name="T16" fmla="*/ 3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8" y="7"/>
                    <a:pt x="8" y="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414142"/>
                </a:solidFill>
              </a:endParaRPr>
            </a:p>
          </p:txBody>
        </p:sp>
        <p:sp>
          <p:nvSpPr>
            <p:cNvPr id="16" name="Freeform 45"/>
            <p:cNvSpPr>
              <a:spLocks/>
            </p:cNvSpPr>
            <p:nvPr/>
          </p:nvSpPr>
          <p:spPr bwMode="auto">
            <a:xfrm>
              <a:off x="6068780" y="4547809"/>
              <a:ext cx="163513" cy="112713"/>
            </a:xfrm>
            <a:custGeom>
              <a:avLst/>
              <a:gdLst>
                <a:gd name="T0" fmla="*/ 79 w 95"/>
                <a:gd name="T1" fmla="*/ 7 h 66"/>
                <a:gd name="T2" fmla="*/ 71 w 95"/>
                <a:gd name="T3" fmla="*/ 3 h 66"/>
                <a:gd name="T4" fmla="*/ 61 w 95"/>
                <a:gd name="T5" fmla="*/ 0 h 66"/>
                <a:gd name="T6" fmla="*/ 59 w 95"/>
                <a:gd name="T7" fmla="*/ 0 h 66"/>
                <a:gd name="T8" fmla="*/ 51 w 95"/>
                <a:gd name="T9" fmla="*/ 23 h 66"/>
                <a:gd name="T10" fmla="*/ 49 w 95"/>
                <a:gd name="T11" fmla="*/ 10 h 66"/>
                <a:gd name="T12" fmla="*/ 48 w 95"/>
                <a:gd name="T13" fmla="*/ 10 h 66"/>
                <a:gd name="T14" fmla="*/ 45 w 95"/>
                <a:gd name="T15" fmla="*/ 10 h 66"/>
                <a:gd name="T16" fmla="*/ 44 w 95"/>
                <a:gd name="T17" fmla="*/ 10 h 66"/>
                <a:gd name="T18" fmla="*/ 42 w 95"/>
                <a:gd name="T19" fmla="*/ 23 h 66"/>
                <a:gd name="T20" fmla="*/ 33 w 95"/>
                <a:gd name="T21" fmla="*/ 0 h 66"/>
                <a:gd name="T22" fmla="*/ 32 w 95"/>
                <a:gd name="T23" fmla="*/ 0 h 66"/>
                <a:gd name="T24" fmla="*/ 22 w 95"/>
                <a:gd name="T25" fmla="*/ 3 h 66"/>
                <a:gd name="T26" fmla="*/ 14 w 95"/>
                <a:gd name="T27" fmla="*/ 7 h 66"/>
                <a:gd name="T28" fmla="*/ 0 w 95"/>
                <a:gd name="T29" fmla="*/ 41 h 66"/>
                <a:gd name="T30" fmla="*/ 10 w 95"/>
                <a:gd name="T31" fmla="*/ 52 h 66"/>
                <a:gd name="T32" fmla="*/ 16 w 95"/>
                <a:gd name="T33" fmla="*/ 37 h 66"/>
                <a:gd name="T34" fmla="*/ 17 w 95"/>
                <a:gd name="T35" fmla="*/ 57 h 66"/>
                <a:gd name="T36" fmla="*/ 48 w 95"/>
                <a:gd name="T37" fmla="*/ 66 h 66"/>
                <a:gd name="T38" fmla="*/ 75 w 95"/>
                <a:gd name="T39" fmla="*/ 59 h 66"/>
                <a:gd name="T40" fmla="*/ 76 w 95"/>
                <a:gd name="T41" fmla="*/ 35 h 66"/>
                <a:gd name="T42" fmla="*/ 85 w 95"/>
                <a:gd name="T43" fmla="*/ 53 h 66"/>
                <a:gd name="T44" fmla="*/ 95 w 95"/>
                <a:gd name="T45" fmla="*/ 43 h 66"/>
                <a:gd name="T46" fmla="*/ 79 w 95"/>
                <a:gd name="T47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66">
                  <a:moveTo>
                    <a:pt x="79" y="7"/>
                  </a:moveTo>
                  <a:cubicBezTo>
                    <a:pt x="77" y="5"/>
                    <a:pt x="74" y="3"/>
                    <a:pt x="71" y="3"/>
                  </a:cubicBezTo>
                  <a:cubicBezTo>
                    <a:pt x="68" y="2"/>
                    <a:pt x="65" y="0"/>
                    <a:pt x="6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8" y="10"/>
                    <a:pt x="48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4" y="10"/>
                    <a:pt x="44" y="1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4" y="1"/>
                    <a:pt x="22" y="3"/>
                  </a:cubicBezTo>
                  <a:cubicBezTo>
                    <a:pt x="18" y="2"/>
                    <a:pt x="15" y="4"/>
                    <a:pt x="14" y="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5"/>
                    <a:pt x="6" y="49"/>
                    <a:pt x="10" y="52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26" y="63"/>
                    <a:pt x="37" y="66"/>
                    <a:pt x="48" y="66"/>
                  </a:cubicBezTo>
                  <a:cubicBezTo>
                    <a:pt x="58" y="66"/>
                    <a:pt x="67" y="63"/>
                    <a:pt x="75" y="59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8" y="50"/>
                    <a:pt x="92" y="47"/>
                    <a:pt x="95" y="43"/>
                  </a:cubicBezTo>
                  <a:lnTo>
                    <a:pt x="79" y="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414142"/>
                </a:solidFill>
              </a:endParaRPr>
            </a:p>
          </p:txBody>
        </p:sp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5952893" y="4777997"/>
              <a:ext cx="463550" cy="196850"/>
            </a:xfrm>
            <a:custGeom>
              <a:avLst/>
              <a:gdLst>
                <a:gd name="T0" fmla="*/ 209 w 268"/>
                <a:gd name="T1" fmla="*/ 0 h 114"/>
                <a:gd name="T2" fmla="*/ 159 w 268"/>
                <a:gd name="T3" fmla="*/ 0 h 114"/>
                <a:gd name="T4" fmla="*/ 107 w 268"/>
                <a:gd name="T5" fmla="*/ 0 h 114"/>
                <a:gd name="T6" fmla="*/ 91 w 268"/>
                <a:gd name="T7" fmla="*/ 16 h 114"/>
                <a:gd name="T8" fmla="*/ 107 w 268"/>
                <a:gd name="T9" fmla="*/ 31 h 114"/>
                <a:gd name="T10" fmla="*/ 140 w 268"/>
                <a:gd name="T11" fmla="*/ 31 h 114"/>
                <a:gd name="T12" fmla="*/ 140 w 268"/>
                <a:gd name="T13" fmla="*/ 42 h 114"/>
                <a:gd name="T14" fmla="*/ 56 w 268"/>
                <a:gd name="T15" fmla="*/ 42 h 114"/>
                <a:gd name="T16" fmla="*/ 29 w 268"/>
                <a:gd name="T17" fmla="*/ 11 h 114"/>
                <a:gd name="T18" fmla="*/ 7 w 268"/>
                <a:gd name="T19" fmla="*/ 9 h 114"/>
                <a:gd name="T20" fmla="*/ 5 w 268"/>
                <a:gd name="T21" fmla="*/ 31 h 114"/>
                <a:gd name="T22" fmla="*/ 45 w 268"/>
                <a:gd name="T23" fmla="*/ 78 h 114"/>
                <a:gd name="T24" fmla="*/ 57 w 268"/>
                <a:gd name="T25" fmla="*/ 83 h 114"/>
                <a:gd name="T26" fmla="*/ 196 w 268"/>
                <a:gd name="T27" fmla="*/ 83 h 114"/>
                <a:gd name="T28" fmla="*/ 226 w 268"/>
                <a:gd name="T29" fmla="*/ 114 h 114"/>
                <a:gd name="T30" fmla="*/ 268 w 268"/>
                <a:gd name="T31" fmla="*/ 61 h 114"/>
                <a:gd name="T32" fmla="*/ 209 w 268"/>
                <a:gd name="T3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114">
                  <a:moveTo>
                    <a:pt x="20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98" y="0"/>
                    <a:pt x="91" y="7"/>
                    <a:pt x="91" y="16"/>
                  </a:cubicBezTo>
                  <a:cubicBezTo>
                    <a:pt x="91" y="24"/>
                    <a:pt x="98" y="31"/>
                    <a:pt x="107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4" y="4"/>
                    <a:pt x="14" y="4"/>
                    <a:pt x="7" y="9"/>
                  </a:cubicBezTo>
                  <a:cubicBezTo>
                    <a:pt x="1" y="15"/>
                    <a:pt x="0" y="25"/>
                    <a:pt x="5" y="31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8" y="81"/>
                    <a:pt x="53" y="83"/>
                    <a:pt x="57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68" y="61"/>
                    <a:pt x="268" y="61"/>
                    <a:pt x="268" y="61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414142"/>
                </a:solidFill>
              </a:endParaRPr>
            </a:p>
          </p:txBody>
        </p:sp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5951305" y="4362072"/>
              <a:ext cx="392113" cy="392113"/>
            </a:xfrm>
            <a:custGeom>
              <a:avLst/>
              <a:gdLst>
                <a:gd name="T0" fmla="*/ 218 w 227"/>
                <a:gd name="T1" fmla="*/ 168 h 227"/>
                <a:gd name="T2" fmla="*/ 227 w 227"/>
                <a:gd name="T3" fmla="*/ 143 h 227"/>
                <a:gd name="T4" fmla="*/ 208 w 227"/>
                <a:gd name="T5" fmla="*/ 127 h 227"/>
                <a:gd name="T6" fmla="*/ 207 w 227"/>
                <a:gd name="T7" fmla="*/ 95 h 227"/>
                <a:gd name="T8" fmla="*/ 226 w 227"/>
                <a:gd name="T9" fmla="*/ 79 h 227"/>
                <a:gd name="T10" fmla="*/ 215 w 227"/>
                <a:gd name="T11" fmla="*/ 54 h 227"/>
                <a:gd name="T12" fmla="*/ 190 w 227"/>
                <a:gd name="T13" fmla="*/ 57 h 227"/>
                <a:gd name="T14" fmla="*/ 167 w 227"/>
                <a:gd name="T15" fmla="*/ 35 h 227"/>
                <a:gd name="T16" fmla="*/ 168 w 227"/>
                <a:gd name="T17" fmla="*/ 10 h 227"/>
                <a:gd name="T18" fmla="*/ 143 w 227"/>
                <a:gd name="T19" fmla="*/ 0 h 227"/>
                <a:gd name="T20" fmla="*/ 127 w 227"/>
                <a:gd name="T21" fmla="*/ 19 h 227"/>
                <a:gd name="T22" fmla="*/ 95 w 227"/>
                <a:gd name="T23" fmla="*/ 20 h 227"/>
                <a:gd name="T24" fmla="*/ 79 w 227"/>
                <a:gd name="T25" fmla="*/ 2 h 227"/>
                <a:gd name="T26" fmla="*/ 54 w 227"/>
                <a:gd name="T27" fmla="*/ 13 h 227"/>
                <a:gd name="T28" fmla="*/ 56 w 227"/>
                <a:gd name="T29" fmla="*/ 37 h 227"/>
                <a:gd name="T30" fmla="*/ 34 w 227"/>
                <a:gd name="T31" fmla="*/ 61 h 227"/>
                <a:gd name="T32" fmla="*/ 10 w 227"/>
                <a:gd name="T33" fmla="*/ 60 h 227"/>
                <a:gd name="T34" fmla="*/ 0 w 227"/>
                <a:gd name="T35" fmla="*/ 85 h 227"/>
                <a:gd name="T36" fmla="*/ 19 w 227"/>
                <a:gd name="T37" fmla="*/ 100 h 227"/>
                <a:gd name="T38" fmla="*/ 20 w 227"/>
                <a:gd name="T39" fmla="*/ 132 h 227"/>
                <a:gd name="T40" fmla="*/ 2 w 227"/>
                <a:gd name="T41" fmla="*/ 149 h 227"/>
                <a:gd name="T42" fmla="*/ 13 w 227"/>
                <a:gd name="T43" fmla="*/ 174 h 227"/>
                <a:gd name="T44" fmla="*/ 37 w 227"/>
                <a:gd name="T45" fmla="*/ 171 h 227"/>
                <a:gd name="T46" fmla="*/ 60 w 227"/>
                <a:gd name="T47" fmla="*/ 193 h 227"/>
                <a:gd name="T48" fmla="*/ 59 w 227"/>
                <a:gd name="T49" fmla="*/ 218 h 227"/>
                <a:gd name="T50" fmla="*/ 85 w 227"/>
                <a:gd name="T51" fmla="*/ 227 h 227"/>
                <a:gd name="T52" fmla="*/ 100 w 227"/>
                <a:gd name="T53" fmla="*/ 208 h 227"/>
                <a:gd name="T54" fmla="*/ 132 w 227"/>
                <a:gd name="T55" fmla="*/ 208 h 227"/>
                <a:gd name="T56" fmla="*/ 149 w 227"/>
                <a:gd name="T57" fmla="*/ 226 h 227"/>
                <a:gd name="T58" fmla="*/ 173 w 227"/>
                <a:gd name="T59" fmla="*/ 215 h 227"/>
                <a:gd name="T60" fmla="*/ 171 w 227"/>
                <a:gd name="T61" fmla="*/ 190 h 227"/>
                <a:gd name="T62" fmla="*/ 193 w 227"/>
                <a:gd name="T63" fmla="*/ 167 h 227"/>
                <a:gd name="T64" fmla="*/ 218 w 227"/>
                <a:gd name="T65" fmla="*/ 168 h 227"/>
                <a:gd name="T66" fmla="*/ 89 w 227"/>
                <a:gd name="T67" fmla="*/ 177 h 227"/>
                <a:gd name="T68" fmla="*/ 50 w 227"/>
                <a:gd name="T69" fmla="*/ 90 h 227"/>
                <a:gd name="T70" fmla="*/ 138 w 227"/>
                <a:gd name="T71" fmla="*/ 51 h 227"/>
                <a:gd name="T72" fmla="*/ 177 w 227"/>
                <a:gd name="T73" fmla="*/ 138 h 227"/>
                <a:gd name="T74" fmla="*/ 89 w 227"/>
                <a:gd name="T75" fmla="*/ 17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7" h="227">
                  <a:moveTo>
                    <a:pt x="218" y="168"/>
                  </a:moveTo>
                  <a:cubicBezTo>
                    <a:pt x="227" y="143"/>
                    <a:pt x="227" y="143"/>
                    <a:pt x="227" y="143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10" y="117"/>
                    <a:pt x="210" y="106"/>
                    <a:pt x="207" y="95"/>
                  </a:cubicBezTo>
                  <a:cubicBezTo>
                    <a:pt x="226" y="79"/>
                    <a:pt x="226" y="79"/>
                    <a:pt x="226" y="79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84" y="48"/>
                    <a:pt x="176" y="41"/>
                    <a:pt x="167" y="35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16" y="18"/>
                    <a:pt x="106" y="18"/>
                    <a:pt x="95" y="20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48" y="44"/>
                    <a:pt x="40" y="52"/>
                    <a:pt x="34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8" y="111"/>
                    <a:pt x="18" y="122"/>
                    <a:pt x="20" y="132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44" y="180"/>
                    <a:pt x="51" y="187"/>
                    <a:pt x="60" y="193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11" y="210"/>
                    <a:pt x="122" y="210"/>
                    <a:pt x="132" y="208"/>
                  </a:cubicBezTo>
                  <a:cubicBezTo>
                    <a:pt x="149" y="226"/>
                    <a:pt x="149" y="226"/>
                    <a:pt x="149" y="226"/>
                  </a:cubicBezTo>
                  <a:cubicBezTo>
                    <a:pt x="173" y="215"/>
                    <a:pt x="173" y="215"/>
                    <a:pt x="173" y="215"/>
                  </a:cubicBezTo>
                  <a:cubicBezTo>
                    <a:pt x="171" y="190"/>
                    <a:pt x="171" y="190"/>
                    <a:pt x="171" y="190"/>
                  </a:cubicBezTo>
                  <a:cubicBezTo>
                    <a:pt x="179" y="184"/>
                    <a:pt x="187" y="176"/>
                    <a:pt x="193" y="167"/>
                  </a:cubicBezTo>
                  <a:lnTo>
                    <a:pt x="218" y="168"/>
                  </a:lnTo>
                  <a:close/>
                  <a:moveTo>
                    <a:pt x="89" y="177"/>
                  </a:moveTo>
                  <a:cubicBezTo>
                    <a:pt x="54" y="164"/>
                    <a:pt x="37" y="124"/>
                    <a:pt x="50" y="90"/>
                  </a:cubicBezTo>
                  <a:cubicBezTo>
                    <a:pt x="64" y="55"/>
                    <a:pt x="103" y="37"/>
                    <a:pt x="138" y="51"/>
                  </a:cubicBezTo>
                  <a:cubicBezTo>
                    <a:pt x="173" y="64"/>
                    <a:pt x="190" y="103"/>
                    <a:pt x="177" y="138"/>
                  </a:cubicBezTo>
                  <a:cubicBezTo>
                    <a:pt x="164" y="173"/>
                    <a:pt x="124" y="191"/>
                    <a:pt x="89" y="17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414142"/>
                </a:solidFill>
              </a:endParaRPr>
            </a:p>
          </p:txBody>
        </p:sp>
      </p:grpSp>
      <p:grpSp>
        <p:nvGrpSpPr>
          <p:cNvPr id="19" name="Group 172"/>
          <p:cNvGrpSpPr/>
          <p:nvPr/>
        </p:nvGrpSpPr>
        <p:grpSpPr>
          <a:xfrm>
            <a:off x="556900" y="4735431"/>
            <a:ext cx="530094" cy="454161"/>
            <a:chOff x="254000" y="6065838"/>
            <a:chExt cx="530225" cy="550863"/>
          </a:xfrm>
          <a:solidFill>
            <a:schemeClr val="tx2"/>
          </a:solidFill>
        </p:grpSpPr>
        <p:sp>
          <p:nvSpPr>
            <p:cNvPr id="20" name="Freeform 242"/>
            <p:cNvSpPr>
              <a:spLocks/>
            </p:cNvSpPr>
            <p:nvPr/>
          </p:nvSpPr>
          <p:spPr bwMode="auto">
            <a:xfrm>
              <a:off x="254000" y="6065838"/>
              <a:ext cx="520700" cy="484188"/>
            </a:xfrm>
            <a:custGeom>
              <a:avLst/>
              <a:gdLst>
                <a:gd name="T0" fmla="*/ 209 w 302"/>
                <a:gd name="T1" fmla="*/ 1 h 281"/>
                <a:gd name="T2" fmla="*/ 209 w 302"/>
                <a:gd name="T3" fmla="*/ 0 h 281"/>
                <a:gd name="T4" fmla="*/ 26 w 302"/>
                <a:gd name="T5" fmla="*/ 0 h 281"/>
                <a:gd name="T6" fmla="*/ 0 w 302"/>
                <a:gd name="T7" fmla="*/ 26 h 281"/>
                <a:gd name="T8" fmla="*/ 0 w 302"/>
                <a:gd name="T9" fmla="*/ 240 h 281"/>
                <a:gd name="T10" fmla="*/ 24 w 302"/>
                <a:gd name="T11" fmla="*/ 265 h 281"/>
                <a:gd name="T12" fmla="*/ 96 w 302"/>
                <a:gd name="T13" fmla="*/ 265 h 281"/>
                <a:gd name="T14" fmla="*/ 120 w 302"/>
                <a:gd name="T15" fmla="*/ 281 h 281"/>
                <a:gd name="T16" fmla="*/ 177 w 302"/>
                <a:gd name="T17" fmla="*/ 281 h 281"/>
                <a:gd name="T18" fmla="*/ 172 w 302"/>
                <a:gd name="T19" fmla="*/ 261 h 281"/>
                <a:gd name="T20" fmla="*/ 172 w 302"/>
                <a:gd name="T21" fmla="*/ 257 h 281"/>
                <a:gd name="T22" fmla="*/ 118 w 302"/>
                <a:gd name="T23" fmla="*/ 257 h 281"/>
                <a:gd name="T24" fmla="*/ 118 w 302"/>
                <a:gd name="T25" fmla="*/ 23 h 281"/>
                <a:gd name="T26" fmla="*/ 278 w 302"/>
                <a:gd name="T27" fmla="*/ 23 h 281"/>
                <a:gd name="T28" fmla="*/ 278 w 302"/>
                <a:gd name="T29" fmla="*/ 197 h 281"/>
                <a:gd name="T30" fmla="*/ 302 w 302"/>
                <a:gd name="T31" fmla="*/ 205 h 281"/>
                <a:gd name="T32" fmla="*/ 302 w 302"/>
                <a:gd name="T33" fmla="*/ 27 h 281"/>
                <a:gd name="T34" fmla="*/ 276 w 302"/>
                <a:gd name="T35" fmla="*/ 1 h 281"/>
                <a:gd name="T36" fmla="*/ 209 w 302"/>
                <a:gd name="T37" fmla="*/ 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2" h="281">
                  <a:moveTo>
                    <a:pt x="209" y="1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54"/>
                    <a:pt x="11" y="265"/>
                    <a:pt x="24" y="265"/>
                  </a:cubicBezTo>
                  <a:cubicBezTo>
                    <a:pt x="96" y="265"/>
                    <a:pt x="96" y="265"/>
                    <a:pt x="96" y="265"/>
                  </a:cubicBezTo>
                  <a:cubicBezTo>
                    <a:pt x="100" y="275"/>
                    <a:pt x="109" y="281"/>
                    <a:pt x="120" y="281"/>
                  </a:cubicBezTo>
                  <a:cubicBezTo>
                    <a:pt x="177" y="281"/>
                    <a:pt x="177" y="281"/>
                    <a:pt x="177" y="281"/>
                  </a:cubicBezTo>
                  <a:cubicBezTo>
                    <a:pt x="173" y="275"/>
                    <a:pt x="172" y="269"/>
                    <a:pt x="172" y="261"/>
                  </a:cubicBezTo>
                  <a:cubicBezTo>
                    <a:pt x="172" y="260"/>
                    <a:pt x="172" y="259"/>
                    <a:pt x="172" y="257"/>
                  </a:cubicBezTo>
                  <a:cubicBezTo>
                    <a:pt x="118" y="257"/>
                    <a:pt x="118" y="257"/>
                    <a:pt x="118" y="257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278" y="23"/>
                    <a:pt x="278" y="23"/>
                    <a:pt x="278" y="23"/>
                  </a:cubicBezTo>
                  <a:cubicBezTo>
                    <a:pt x="278" y="197"/>
                    <a:pt x="278" y="197"/>
                    <a:pt x="278" y="197"/>
                  </a:cubicBezTo>
                  <a:cubicBezTo>
                    <a:pt x="287" y="198"/>
                    <a:pt x="295" y="200"/>
                    <a:pt x="302" y="205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2" y="12"/>
                    <a:pt x="290" y="1"/>
                    <a:pt x="276" y="1"/>
                  </a:cubicBezTo>
                  <a:lnTo>
                    <a:pt x="209" y="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414142"/>
                </a:solidFill>
              </a:endParaRPr>
            </a:p>
          </p:txBody>
        </p:sp>
        <p:sp>
          <p:nvSpPr>
            <p:cNvPr id="21" name="Freeform 243"/>
            <p:cNvSpPr>
              <a:spLocks/>
            </p:cNvSpPr>
            <p:nvPr/>
          </p:nvSpPr>
          <p:spPr bwMode="auto">
            <a:xfrm>
              <a:off x="596900" y="6329363"/>
              <a:ext cx="187325" cy="287338"/>
            </a:xfrm>
            <a:custGeom>
              <a:avLst/>
              <a:gdLst>
                <a:gd name="T0" fmla="*/ 60 w 108"/>
                <a:gd name="T1" fmla="*/ 71 h 166"/>
                <a:gd name="T2" fmla="*/ 53 w 108"/>
                <a:gd name="T3" fmla="*/ 67 h 166"/>
                <a:gd name="T4" fmla="*/ 53 w 108"/>
                <a:gd name="T5" fmla="*/ 14 h 166"/>
                <a:gd name="T6" fmla="*/ 39 w 108"/>
                <a:gd name="T7" fmla="*/ 0 h 166"/>
                <a:gd name="T8" fmla="*/ 25 w 108"/>
                <a:gd name="T9" fmla="*/ 14 h 166"/>
                <a:gd name="T10" fmla="*/ 25 w 108"/>
                <a:gd name="T11" fmla="*/ 107 h 166"/>
                <a:gd name="T12" fmla="*/ 20 w 108"/>
                <a:gd name="T13" fmla="*/ 107 h 166"/>
                <a:gd name="T14" fmla="*/ 15 w 108"/>
                <a:gd name="T15" fmla="*/ 81 h 166"/>
                <a:gd name="T16" fmla="*/ 0 w 108"/>
                <a:gd name="T17" fmla="*/ 99 h 166"/>
                <a:gd name="T18" fmla="*/ 40 w 108"/>
                <a:gd name="T19" fmla="*/ 153 h 166"/>
                <a:gd name="T20" fmla="*/ 40 w 108"/>
                <a:gd name="T21" fmla="*/ 166 h 166"/>
                <a:gd name="T22" fmla="*/ 88 w 108"/>
                <a:gd name="T23" fmla="*/ 166 h 166"/>
                <a:gd name="T24" fmla="*/ 88 w 108"/>
                <a:gd name="T25" fmla="*/ 154 h 166"/>
                <a:gd name="T26" fmla="*/ 88 w 108"/>
                <a:gd name="T27" fmla="*/ 154 h 166"/>
                <a:gd name="T28" fmla="*/ 108 w 108"/>
                <a:gd name="T29" fmla="*/ 138 h 166"/>
                <a:gd name="T30" fmla="*/ 108 w 108"/>
                <a:gd name="T31" fmla="*/ 92 h 166"/>
                <a:gd name="T32" fmla="*/ 60 w 108"/>
                <a:gd name="T33" fmla="*/ 7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166">
                  <a:moveTo>
                    <a:pt x="60" y="71"/>
                  </a:moveTo>
                  <a:cubicBezTo>
                    <a:pt x="60" y="71"/>
                    <a:pt x="57" y="69"/>
                    <a:pt x="53" y="6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6"/>
                    <a:pt x="47" y="0"/>
                    <a:pt x="39" y="0"/>
                  </a:cubicBezTo>
                  <a:cubicBezTo>
                    <a:pt x="31" y="0"/>
                    <a:pt x="25" y="6"/>
                    <a:pt x="25" y="14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" y="84"/>
                    <a:pt x="0" y="99"/>
                  </a:cubicBezTo>
                  <a:cubicBezTo>
                    <a:pt x="0" y="120"/>
                    <a:pt x="17" y="141"/>
                    <a:pt x="40" y="15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8" y="92"/>
                    <a:pt x="108" y="92"/>
                    <a:pt x="108" y="92"/>
                  </a:cubicBezTo>
                  <a:lnTo>
                    <a:pt x="60" y="7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414142"/>
                </a:solidFill>
              </a:endParaRPr>
            </a:p>
          </p:txBody>
        </p:sp>
        <p:sp>
          <p:nvSpPr>
            <p:cNvPr id="22" name="Freeform 244"/>
            <p:cNvSpPr>
              <a:spLocks noEditPoints="1"/>
            </p:cNvSpPr>
            <p:nvPr/>
          </p:nvSpPr>
          <p:spPr bwMode="auto">
            <a:xfrm>
              <a:off x="528638" y="6145213"/>
              <a:ext cx="168275" cy="168275"/>
            </a:xfrm>
            <a:custGeom>
              <a:avLst/>
              <a:gdLst>
                <a:gd name="T0" fmla="*/ 98 w 98"/>
                <a:gd name="T1" fmla="*/ 54 h 98"/>
                <a:gd name="T2" fmla="*/ 98 w 98"/>
                <a:gd name="T3" fmla="*/ 43 h 98"/>
                <a:gd name="T4" fmla="*/ 89 w 98"/>
                <a:gd name="T5" fmla="*/ 40 h 98"/>
                <a:gd name="T6" fmla="*/ 83 w 98"/>
                <a:gd name="T7" fmla="*/ 27 h 98"/>
                <a:gd name="T8" fmla="*/ 88 w 98"/>
                <a:gd name="T9" fmla="*/ 18 h 98"/>
                <a:gd name="T10" fmla="*/ 80 w 98"/>
                <a:gd name="T11" fmla="*/ 10 h 98"/>
                <a:gd name="T12" fmla="*/ 71 w 98"/>
                <a:gd name="T13" fmla="*/ 15 h 98"/>
                <a:gd name="T14" fmla="*/ 58 w 98"/>
                <a:gd name="T15" fmla="*/ 9 h 98"/>
                <a:gd name="T16" fmla="*/ 55 w 98"/>
                <a:gd name="T17" fmla="*/ 0 h 98"/>
                <a:gd name="T18" fmla="*/ 44 w 98"/>
                <a:gd name="T19" fmla="*/ 0 h 98"/>
                <a:gd name="T20" fmla="*/ 40 w 98"/>
                <a:gd name="T21" fmla="*/ 9 h 98"/>
                <a:gd name="T22" fmla="*/ 28 w 98"/>
                <a:gd name="T23" fmla="*/ 15 h 98"/>
                <a:gd name="T24" fmla="*/ 19 w 98"/>
                <a:gd name="T25" fmla="*/ 10 h 98"/>
                <a:gd name="T26" fmla="*/ 11 w 98"/>
                <a:gd name="T27" fmla="*/ 18 h 98"/>
                <a:gd name="T28" fmla="*/ 15 w 98"/>
                <a:gd name="T29" fmla="*/ 27 h 98"/>
                <a:gd name="T30" fmla="*/ 10 w 98"/>
                <a:gd name="T31" fmla="*/ 40 h 98"/>
                <a:gd name="T32" fmla="*/ 0 w 98"/>
                <a:gd name="T33" fmla="*/ 43 h 98"/>
                <a:gd name="T34" fmla="*/ 0 w 98"/>
                <a:gd name="T35" fmla="*/ 54 h 98"/>
                <a:gd name="T36" fmla="*/ 10 w 98"/>
                <a:gd name="T37" fmla="*/ 58 h 98"/>
                <a:gd name="T38" fmla="*/ 15 w 98"/>
                <a:gd name="T39" fmla="*/ 70 h 98"/>
                <a:gd name="T40" fmla="*/ 11 w 98"/>
                <a:gd name="T41" fmla="*/ 79 h 98"/>
                <a:gd name="T42" fmla="*/ 19 w 98"/>
                <a:gd name="T43" fmla="*/ 87 h 98"/>
                <a:gd name="T44" fmla="*/ 28 w 98"/>
                <a:gd name="T45" fmla="*/ 83 h 98"/>
                <a:gd name="T46" fmla="*/ 40 w 98"/>
                <a:gd name="T47" fmla="*/ 88 h 98"/>
                <a:gd name="T48" fmla="*/ 44 w 98"/>
                <a:gd name="T49" fmla="*/ 98 h 98"/>
                <a:gd name="T50" fmla="*/ 55 w 98"/>
                <a:gd name="T51" fmla="*/ 98 h 98"/>
                <a:gd name="T52" fmla="*/ 58 w 98"/>
                <a:gd name="T53" fmla="*/ 88 h 98"/>
                <a:gd name="T54" fmla="*/ 71 w 98"/>
                <a:gd name="T55" fmla="*/ 83 h 98"/>
                <a:gd name="T56" fmla="*/ 80 w 98"/>
                <a:gd name="T57" fmla="*/ 87 h 98"/>
                <a:gd name="T58" fmla="*/ 88 w 98"/>
                <a:gd name="T59" fmla="*/ 79 h 98"/>
                <a:gd name="T60" fmla="*/ 83 w 98"/>
                <a:gd name="T61" fmla="*/ 70 h 98"/>
                <a:gd name="T62" fmla="*/ 89 w 98"/>
                <a:gd name="T63" fmla="*/ 58 h 98"/>
                <a:gd name="T64" fmla="*/ 98 w 98"/>
                <a:gd name="T65" fmla="*/ 54 h 98"/>
                <a:gd name="T66" fmla="*/ 49 w 98"/>
                <a:gd name="T67" fmla="*/ 70 h 98"/>
                <a:gd name="T68" fmla="*/ 28 w 98"/>
                <a:gd name="T69" fmla="*/ 49 h 98"/>
                <a:gd name="T70" fmla="*/ 49 w 98"/>
                <a:gd name="T71" fmla="*/ 27 h 98"/>
                <a:gd name="T72" fmla="*/ 71 w 98"/>
                <a:gd name="T73" fmla="*/ 49 h 98"/>
                <a:gd name="T74" fmla="*/ 49 w 98"/>
                <a:gd name="T75" fmla="*/ 7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8" h="98">
                  <a:moveTo>
                    <a:pt x="98" y="54"/>
                  </a:moveTo>
                  <a:cubicBezTo>
                    <a:pt x="98" y="43"/>
                    <a:pt x="98" y="43"/>
                    <a:pt x="98" y="43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35"/>
                    <a:pt x="86" y="31"/>
                    <a:pt x="83" y="27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67" y="12"/>
                    <a:pt x="63" y="10"/>
                    <a:pt x="58" y="9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6" y="10"/>
                    <a:pt x="32" y="12"/>
                    <a:pt x="28" y="15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31"/>
                    <a:pt x="11" y="35"/>
                    <a:pt x="1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62"/>
                    <a:pt x="13" y="66"/>
                    <a:pt x="15" y="7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2" y="85"/>
                    <a:pt x="36" y="87"/>
                    <a:pt x="40" y="8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63" y="87"/>
                    <a:pt x="67" y="85"/>
                    <a:pt x="71" y="83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6" y="66"/>
                    <a:pt x="88" y="62"/>
                    <a:pt x="89" y="58"/>
                  </a:cubicBezTo>
                  <a:lnTo>
                    <a:pt x="98" y="54"/>
                  </a:lnTo>
                  <a:close/>
                  <a:moveTo>
                    <a:pt x="49" y="70"/>
                  </a:moveTo>
                  <a:cubicBezTo>
                    <a:pt x="37" y="70"/>
                    <a:pt x="28" y="61"/>
                    <a:pt x="28" y="49"/>
                  </a:cubicBezTo>
                  <a:cubicBezTo>
                    <a:pt x="28" y="37"/>
                    <a:pt x="37" y="27"/>
                    <a:pt x="49" y="27"/>
                  </a:cubicBezTo>
                  <a:cubicBezTo>
                    <a:pt x="61" y="27"/>
                    <a:pt x="71" y="37"/>
                    <a:pt x="71" y="49"/>
                  </a:cubicBezTo>
                  <a:cubicBezTo>
                    <a:pt x="71" y="61"/>
                    <a:pt x="61" y="70"/>
                    <a:pt x="49" y="7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414142"/>
                </a:solidFill>
              </a:endParaRPr>
            </a:p>
          </p:txBody>
        </p:sp>
        <p:sp>
          <p:nvSpPr>
            <p:cNvPr id="23" name="Freeform 245"/>
            <p:cNvSpPr>
              <a:spLocks noEditPoints="1"/>
            </p:cNvSpPr>
            <p:nvPr/>
          </p:nvSpPr>
          <p:spPr bwMode="auto">
            <a:xfrm>
              <a:off x="498475" y="6321425"/>
              <a:ext cx="117475" cy="117475"/>
            </a:xfrm>
            <a:custGeom>
              <a:avLst/>
              <a:gdLst>
                <a:gd name="T0" fmla="*/ 68 w 68"/>
                <a:gd name="T1" fmla="*/ 25 h 68"/>
                <a:gd name="T2" fmla="*/ 65 w 68"/>
                <a:gd name="T3" fmla="*/ 18 h 68"/>
                <a:gd name="T4" fmla="*/ 58 w 68"/>
                <a:gd name="T5" fmla="*/ 18 h 68"/>
                <a:gd name="T6" fmla="*/ 51 w 68"/>
                <a:gd name="T7" fmla="*/ 11 h 68"/>
                <a:gd name="T8" fmla="*/ 51 w 68"/>
                <a:gd name="T9" fmla="*/ 4 h 68"/>
                <a:gd name="T10" fmla="*/ 44 w 68"/>
                <a:gd name="T11" fmla="*/ 1 h 68"/>
                <a:gd name="T12" fmla="*/ 39 w 68"/>
                <a:gd name="T13" fmla="*/ 6 h 68"/>
                <a:gd name="T14" fmla="*/ 29 w 68"/>
                <a:gd name="T15" fmla="*/ 6 h 68"/>
                <a:gd name="T16" fmla="*/ 25 w 68"/>
                <a:gd name="T17" fmla="*/ 0 h 68"/>
                <a:gd name="T18" fmla="*/ 17 w 68"/>
                <a:gd name="T19" fmla="*/ 3 h 68"/>
                <a:gd name="T20" fmla="*/ 18 w 68"/>
                <a:gd name="T21" fmla="*/ 11 h 68"/>
                <a:gd name="T22" fmla="*/ 11 w 68"/>
                <a:gd name="T23" fmla="*/ 17 h 68"/>
                <a:gd name="T24" fmla="*/ 3 w 68"/>
                <a:gd name="T25" fmla="*/ 17 h 68"/>
                <a:gd name="T26" fmla="*/ 0 w 68"/>
                <a:gd name="T27" fmla="*/ 24 h 68"/>
                <a:gd name="T28" fmla="*/ 6 w 68"/>
                <a:gd name="T29" fmla="*/ 29 h 68"/>
                <a:gd name="T30" fmla="*/ 5 w 68"/>
                <a:gd name="T31" fmla="*/ 39 h 68"/>
                <a:gd name="T32" fmla="*/ 0 w 68"/>
                <a:gd name="T33" fmla="*/ 43 h 68"/>
                <a:gd name="T34" fmla="*/ 3 w 68"/>
                <a:gd name="T35" fmla="*/ 51 h 68"/>
                <a:gd name="T36" fmla="*/ 10 w 68"/>
                <a:gd name="T37" fmla="*/ 51 h 68"/>
                <a:gd name="T38" fmla="*/ 17 w 68"/>
                <a:gd name="T39" fmla="*/ 57 h 68"/>
                <a:gd name="T40" fmla="*/ 16 w 68"/>
                <a:gd name="T41" fmla="*/ 65 h 68"/>
                <a:gd name="T42" fmla="*/ 24 w 68"/>
                <a:gd name="T43" fmla="*/ 68 h 68"/>
                <a:gd name="T44" fmla="*/ 29 w 68"/>
                <a:gd name="T45" fmla="*/ 63 h 68"/>
                <a:gd name="T46" fmla="*/ 38 w 68"/>
                <a:gd name="T47" fmla="*/ 63 h 68"/>
                <a:gd name="T48" fmla="*/ 43 w 68"/>
                <a:gd name="T49" fmla="*/ 68 h 68"/>
                <a:gd name="T50" fmla="*/ 50 w 68"/>
                <a:gd name="T51" fmla="*/ 65 h 68"/>
                <a:gd name="T52" fmla="*/ 50 w 68"/>
                <a:gd name="T53" fmla="*/ 58 h 68"/>
                <a:gd name="T54" fmla="*/ 57 w 68"/>
                <a:gd name="T55" fmla="*/ 51 h 68"/>
                <a:gd name="T56" fmla="*/ 64 w 68"/>
                <a:gd name="T57" fmla="*/ 52 h 68"/>
                <a:gd name="T58" fmla="*/ 68 w 68"/>
                <a:gd name="T59" fmla="*/ 44 h 68"/>
                <a:gd name="T60" fmla="*/ 62 w 68"/>
                <a:gd name="T61" fmla="*/ 40 h 68"/>
                <a:gd name="T62" fmla="*/ 62 w 68"/>
                <a:gd name="T63" fmla="*/ 30 h 68"/>
                <a:gd name="T64" fmla="*/ 68 w 68"/>
                <a:gd name="T65" fmla="*/ 25 h 68"/>
                <a:gd name="T66" fmla="*/ 39 w 68"/>
                <a:gd name="T67" fmla="*/ 49 h 68"/>
                <a:gd name="T68" fmla="*/ 20 w 68"/>
                <a:gd name="T69" fmla="*/ 40 h 68"/>
                <a:gd name="T70" fmla="*/ 28 w 68"/>
                <a:gd name="T71" fmla="*/ 20 h 68"/>
                <a:gd name="T72" fmla="*/ 48 w 68"/>
                <a:gd name="T73" fmla="*/ 29 h 68"/>
                <a:gd name="T74" fmla="*/ 39 w 68"/>
                <a:gd name="T75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68">
                  <a:moveTo>
                    <a:pt x="68" y="25"/>
                  </a:moveTo>
                  <a:cubicBezTo>
                    <a:pt x="65" y="18"/>
                    <a:pt x="65" y="18"/>
                    <a:pt x="65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6" y="15"/>
                    <a:pt x="53" y="13"/>
                    <a:pt x="51" y="11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6" y="5"/>
                    <a:pt x="33" y="5"/>
                    <a:pt x="29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5" y="12"/>
                    <a:pt x="13" y="15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32"/>
                    <a:pt x="5" y="35"/>
                    <a:pt x="5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2" y="53"/>
                    <a:pt x="14" y="56"/>
                    <a:pt x="17" y="57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3" y="56"/>
                    <a:pt x="55" y="54"/>
                    <a:pt x="57" y="51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3" y="36"/>
                    <a:pt x="63" y="33"/>
                    <a:pt x="62" y="30"/>
                  </a:cubicBezTo>
                  <a:lnTo>
                    <a:pt x="68" y="25"/>
                  </a:lnTo>
                  <a:close/>
                  <a:moveTo>
                    <a:pt x="39" y="49"/>
                  </a:moveTo>
                  <a:cubicBezTo>
                    <a:pt x="32" y="52"/>
                    <a:pt x="23" y="48"/>
                    <a:pt x="20" y="40"/>
                  </a:cubicBezTo>
                  <a:cubicBezTo>
                    <a:pt x="16" y="32"/>
                    <a:pt x="20" y="23"/>
                    <a:pt x="28" y="20"/>
                  </a:cubicBezTo>
                  <a:cubicBezTo>
                    <a:pt x="36" y="17"/>
                    <a:pt x="45" y="21"/>
                    <a:pt x="48" y="29"/>
                  </a:cubicBezTo>
                  <a:cubicBezTo>
                    <a:pt x="51" y="36"/>
                    <a:pt x="47" y="45"/>
                    <a:pt x="39" y="4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414142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249363" y="1652588"/>
            <a:ext cx="5299075" cy="1400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600"/>
              </a:spcAft>
              <a:buClr>
                <a:srgbClr val="003274"/>
              </a:buClr>
              <a:defRPr/>
            </a:pPr>
            <a:r>
              <a:rPr lang="en-US" sz="1400" b="1" dirty="0">
                <a:solidFill>
                  <a:srgbClr val="00338D"/>
                </a:solidFill>
                <a:latin typeface="+mn-lt"/>
              </a:rPr>
              <a:t>Status monitoring and facility maintenance: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400" dirty="0">
                <a:solidFill>
                  <a:srgbClr val="00338D"/>
                </a:solidFill>
                <a:latin typeface="+mn-lt"/>
              </a:rPr>
              <a:t>status assessment: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400" dirty="0">
                <a:solidFill>
                  <a:srgbClr val="00338D"/>
                </a:solidFill>
                <a:latin typeface="+mn-lt"/>
              </a:rPr>
              <a:t>technological parameters collection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400" dirty="0">
                <a:solidFill>
                  <a:srgbClr val="00338D"/>
                </a:solidFill>
                <a:latin typeface="+mn-lt"/>
              </a:rPr>
              <a:t>failures and defects statistics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400"/>
              </a:spcAft>
              <a:buClr>
                <a:srgbClr val="003274"/>
              </a:buClr>
              <a:buFontTx/>
              <a:buChar char="-"/>
              <a:defRPr/>
            </a:pPr>
            <a:r>
              <a:rPr lang="en-US" sz="1400" dirty="0">
                <a:solidFill>
                  <a:srgbClr val="00338D"/>
                </a:solidFill>
                <a:latin typeface="+mn-lt"/>
              </a:rPr>
              <a:t>status modeling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4375" y="1139825"/>
            <a:ext cx="5613400" cy="277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338D"/>
                </a:solidFill>
                <a:latin typeface="+mn-lt"/>
              </a:rPr>
              <a:t>1. Pilot project: development of MRO platform (2017/2018)</a:t>
            </a:r>
          </a:p>
        </p:txBody>
      </p:sp>
      <p:cxnSp>
        <p:nvCxnSpPr>
          <p:cNvPr id="24585" name="Прямая соединительная линия 25"/>
          <p:cNvCxnSpPr>
            <a:cxnSpLocks noChangeShapeType="1"/>
          </p:cNvCxnSpPr>
          <p:nvPr/>
        </p:nvCxnSpPr>
        <p:spPr bwMode="auto">
          <a:xfrm>
            <a:off x="581025" y="1416050"/>
            <a:ext cx="5316538" cy="0"/>
          </a:xfrm>
          <a:prstGeom prst="line">
            <a:avLst/>
          </a:prstGeom>
          <a:noFill/>
          <a:ln w="6350" algn="ctr">
            <a:solidFill>
              <a:srgbClr val="00338D"/>
            </a:solidFill>
            <a:miter lim="800000"/>
            <a:headEnd/>
            <a:tailEnd/>
          </a:ln>
        </p:spPr>
      </p:cxnSp>
      <p:sp>
        <p:nvSpPr>
          <p:cNvPr id="27" name="Пятиугольник 26"/>
          <p:cNvSpPr/>
          <p:nvPr/>
        </p:nvSpPr>
        <p:spPr>
          <a:xfrm>
            <a:off x="592138" y="1204913"/>
            <a:ext cx="177800" cy="152400"/>
          </a:xfrm>
          <a:prstGeom prst="homePlate">
            <a:avLst/>
          </a:prstGeom>
          <a:solidFill>
            <a:srgbClr val="0033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28" name="TextBox 56"/>
          <p:cNvSpPr txBox="1">
            <a:spLocks noChangeArrowheads="1"/>
          </p:cNvSpPr>
          <p:nvPr/>
        </p:nvSpPr>
        <p:spPr bwMode="auto">
          <a:xfrm>
            <a:off x="7275513" y="1592263"/>
            <a:ext cx="41592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indent="-190500" eaLnBrk="0" hangingPunct="0">
              <a:spcAft>
                <a:spcPts val="600"/>
              </a:spcAft>
              <a:defRPr sz="1400"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indent="0" fontAlgn="auto">
              <a:spcBef>
                <a:spcPts val="0"/>
              </a:spcBef>
              <a:buClr>
                <a:srgbClr val="003274"/>
              </a:buClr>
              <a:defRPr/>
            </a:pPr>
            <a:r>
              <a:rPr lang="en-US" kern="0" dirty="0">
                <a:solidFill>
                  <a:srgbClr val="00338D"/>
                </a:solidFill>
                <a:latin typeface="+mn-lt"/>
              </a:rPr>
              <a:t>Crisis Management Centre and response management </a:t>
            </a:r>
          </a:p>
        </p:txBody>
      </p:sp>
      <p:sp>
        <p:nvSpPr>
          <p:cNvPr id="24588" name="TextBox 56"/>
          <p:cNvSpPr txBox="1">
            <a:spLocks noChangeArrowheads="1"/>
          </p:cNvSpPr>
          <p:nvPr/>
        </p:nvSpPr>
        <p:spPr bwMode="auto">
          <a:xfrm>
            <a:off x="7288213" y="4514850"/>
            <a:ext cx="41592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spcAft>
                <a:spcPts val="600"/>
              </a:spcAft>
              <a:buClr>
                <a:srgbClr val="003274"/>
              </a:buClr>
            </a:pPr>
            <a:r>
              <a:rPr lang="en-US" sz="1400" b="1" dirty="0">
                <a:solidFill>
                  <a:srgbClr val="00338D"/>
                </a:solidFill>
                <a:latin typeface="Circe"/>
              </a:rPr>
              <a:t>Project management, an information field solution, mobile platforms and modular data centres, dashbord components rent, customer’s portal</a:t>
            </a:r>
          </a:p>
        </p:txBody>
      </p:sp>
      <p:sp>
        <p:nvSpPr>
          <p:cNvPr id="24589" name="TextBox 56"/>
          <p:cNvSpPr txBox="1">
            <a:spLocks noChangeArrowheads="1"/>
          </p:cNvSpPr>
          <p:nvPr/>
        </p:nvSpPr>
        <p:spPr bwMode="auto">
          <a:xfrm>
            <a:off x="7275513" y="3006725"/>
            <a:ext cx="41417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spcAft>
                <a:spcPts val="600"/>
              </a:spcAft>
              <a:buClr>
                <a:srgbClr val="003274"/>
              </a:buClr>
            </a:pPr>
            <a:r>
              <a:rPr lang="en-US" sz="1400" b="1" dirty="0">
                <a:solidFill>
                  <a:srgbClr val="00338D"/>
                </a:solidFill>
                <a:latin typeface="Circe"/>
              </a:rPr>
              <a:t>Knowledge management and e-learning (interactive technologies and automatic courses parameterization)</a:t>
            </a:r>
          </a:p>
        </p:txBody>
      </p:sp>
      <p:sp>
        <p:nvSpPr>
          <p:cNvPr id="24590" name="TextBox 56"/>
          <p:cNvSpPr txBox="1">
            <a:spLocks noChangeArrowheads="1"/>
          </p:cNvSpPr>
          <p:nvPr/>
        </p:nvSpPr>
        <p:spPr bwMode="auto">
          <a:xfrm>
            <a:off x="7275513" y="5362575"/>
            <a:ext cx="41592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spcAft>
                <a:spcPts val="600"/>
              </a:spcAft>
              <a:buClr>
                <a:srgbClr val="003274"/>
              </a:buClr>
            </a:pPr>
            <a:r>
              <a:rPr lang="en-US" sz="1400" b="1" dirty="0">
                <a:solidFill>
                  <a:srgbClr val="00338D"/>
                </a:solidFill>
                <a:latin typeface="Circe"/>
              </a:rPr>
              <a:t>Modular data centers built into the NPP power utilities, data center IT services</a:t>
            </a:r>
          </a:p>
        </p:txBody>
      </p:sp>
      <p:grpSp>
        <p:nvGrpSpPr>
          <p:cNvPr id="32" name="Group 24"/>
          <p:cNvGrpSpPr>
            <a:grpSpLocks noChangeAspect="1"/>
          </p:cNvGrpSpPr>
          <p:nvPr/>
        </p:nvGrpSpPr>
        <p:grpSpPr>
          <a:xfrm>
            <a:off x="6419420" y="1655235"/>
            <a:ext cx="584074" cy="413175"/>
            <a:chOff x="3473218" y="3569909"/>
            <a:chExt cx="638175" cy="555625"/>
          </a:xfrm>
          <a:solidFill>
            <a:schemeClr val="tx2"/>
          </a:solidFill>
        </p:grpSpPr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3857393" y="3569909"/>
              <a:ext cx="254000" cy="254000"/>
            </a:xfrm>
            <a:custGeom>
              <a:avLst/>
              <a:gdLst>
                <a:gd name="T0" fmla="*/ 147 w 147"/>
                <a:gd name="T1" fmla="*/ 82 h 147"/>
                <a:gd name="T2" fmla="*/ 147 w 147"/>
                <a:gd name="T3" fmla="*/ 65 h 147"/>
                <a:gd name="T4" fmla="*/ 132 w 147"/>
                <a:gd name="T5" fmla="*/ 61 h 147"/>
                <a:gd name="T6" fmla="*/ 124 w 147"/>
                <a:gd name="T7" fmla="*/ 42 h 147"/>
                <a:gd name="T8" fmla="*/ 131 w 147"/>
                <a:gd name="T9" fmla="*/ 28 h 147"/>
                <a:gd name="T10" fmla="*/ 119 w 147"/>
                <a:gd name="T11" fmla="*/ 16 h 147"/>
                <a:gd name="T12" fmla="*/ 105 w 147"/>
                <a:gd name="T13" fmla="*/ 23 h 147"/>
                <a:gd name="T14" fmla="*/ 87 w 147"/>
                <a:gd name="T15" fmla="*/ 15 h 147"/>
                <a:gd name="T16" fmla="*/ 82 w 147"/>
                <a:gd name="T17" fmla="*/ 0 h 147"/>
                <a:gd name="T18" fmla="*/ 65 w 147"/>
                <a:gd name="T19" fmla="*/ 0 h 147"/>
                <a:gd name="T20" fmla="*/ 60 w 147"/>
                <a:gd name="T21" fmla="*/ 15 h 147"/>
                <a:gd name="T22" fmla="*/ 41 w 147"/>
                <a:gd name="T23" fmla="*/ 23 h 147"/>
                <a:gd name="T24" fmla="*/ 27 w 147"/>
                <a:gd name="T25" fmla="*/ 16 h 147"/>
                <a:gd name="T26" fmla="*/ 15 w 147"/>
                <a:gd name="T27" fmla="*/ 28 h 147"/>
                <a:gd name="T28" fmla="*/ 22 w 147"/>
                <a:gd name="T29" fmla="*/ 42 h 147"/>
                <a:gd name="T30" fmla="*/ 14 w 147"/>
                <a:gd name="T31" fmla="*/ 61 h 147"/>
                <a:gd name="T32" fmla="*/ 0 w 147"/>
                <a:gd name="T33" fmla="*/ 65 h 147"/>
                <a:gd name="T34" fmla="*/ 0 w 147"/>
                <a:gd name="T35" fmla="*/ 82 h 147"/>
                <a:gd name="T36" fmla="*/ 14 w 147"/>
                <a:gd name="T37" fmla="*/ 87 h 147"/>
                <a:gd name="T38" fmla="*/ 22 w 147"/>
                <a:gd name="T39" fmla="*/ 106 h 147"/>
                <a:gd name="T40" fmla="*/ 15 w 147"/>
                <a:gd name="T41" fmla="*/ 120 h 147"/>
                <a:gd name="T42" fmla="*/ 27 w 147"/>
                <a:gd name="T43" fmla="*/ 132 h 147"/>
                <a:gd name="T44" fmla="*/ 41 w 147"/>
                <a:gd name="T45" fmla="*/ 125 h 147"/>
                <a:gd name="T46" fmla="*/ 60 w 147"/>
                <a:gd name="T47" fmla="*/ 133 h 147"/>
                <a:gd name="T48" fmla="*/ 65 w 147"/>
                <a:gd name="T49" fmla="*/ 147 h 147"/>
                <a:gd name="T50" fmla="*/ 82 w 147"/>
                <a:gd name="T51" fmla="*/ 147 h 147"/>
                <a:gd name="T52" fmla="*/ 87 w 147"/>
                <a:gd name="T53" fmla="*/ 133 h 147"/>
                <a:gd name="T54" fmla="*/ 105 w 147"/>
                <a:gd name="T55" fmla="*/ 125 h 147"/>
                <a:gd name="T56" fmla="*/ 119 w 147"/>
                <a:gd name="T57" fmla="*/ 132 h 147"/>
                <a:gd name="T58" fmla="*/ 131 w 147"/>
                <a:gd name="T59" fmla="*/ 120 h 147"/>
                <a:gd name="T60" fmla="*/ 124 w 147"/>
                <a:gd name="T61" fmla="*/ 106 h 147"/>
                <a:gd name="T62" fmla="*/ 132 w 147"/>
                <a:gd name="T63" fmla="*/ 87 h 147"/>
                <a:gd name="T64" fmla="*/ 147 w 147"/>
                <a:gd name="T65" fmla="*/ 82 h 147"/>
                <a:gd name="T66" fmla="*/ 73 w 147"/>
                <a:gd name="T67" fmla="*/ 106 h 147"/>
                <a:gd name="T68" fmla="*/ 41 w 147"/>
                <a:gd name="T69" fmla="*/ 74 h 147"/>
                <a:gd name="T70" fmla="*/ 73 w 147"/>
                <a:gd name="T71" fmla="*/ 42 h 147"/>
                <a:gd name="T72" fmla="*/ 105 w 147"/>
                <a:gd name="T73" fmla="*/ 74 h 147"/>
                <a:gd name="T74" fmla="*/ 73 w 147"/>
                <a:gd name="T75" fmla="*/ 10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147">
                  <a:moveTo>
                    <a:pt x="147" y="8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0" y="54"/>
                    <a:pt x="128" y="47"/>
                    <a:pt x="124" y="42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0" y="19"/>
                    <a:pt x="93" y="17"/>
                    <a:pt x="87" y="1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3" y="17"/>
                    <a:pt x="47" y="19"/>
                    <a:pt x="41" y="23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9" y="47"/>
                    <a:pt x="16" y="54"/>
                    <a:pt x="14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94"/>
                    <a:pt x="19" y="100"/>
                    <a:pt x="22" y="106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7" y="129"/>
                    <a:pt x="53" y="131"/>
                    <a:pt x="60" y="133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93" y="131"/>
                    <a:pt x="100" y="129"/>
                    <a:pt x="105" y="125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28" y="100"/>
                    <a:pt x="130" y="94"/>
                    <a:pt x="132" y="87"/>
                  </a:cubicBezTo>
                  <a:lnTo>
                    <a:pt x="147" y="82"/>
                  </a:lnTo>
                  <a:close/>
                  <a:moveTo>
                    <a:pt x="73" y="106"/>
                  </a:moveTo>
                  <a:cubicBezTo>
                    <a:pt x="55" y="106"/>
                    <a:pt x="41" y="92"/>
                    <a:pt x="41" y="74"/>
                  </a:cubicBezTo>
                  <a:cubicBezTo>
                    <a:pt x="41" y="56"/>
                    <a:pt x="55" y="42"/>
                    <a:pt x="73" y="42"/>
                  </a:cubicBezTo>
                  <a:cubicBezTo>
                    <a:pt x="91" y="42"/>
                    <a:pt x="105" y="56"/>
                    <a:pt x="105" y="74"/>
                  </a:cubicBezTo>
                  <a:cubicBezTo>
                    <a:pt x="105" y="92"/>
                    <a:pt x="91" y="106"/>
                    <a:pt x="73" y="10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414142"/>
                </a:solidFill>
              </a:endParaRPr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3473218" y="3642934"/>
              <a:ext cx="174625" cy="174625"/>
            </a:xfrm>
            <a:custGeom>
              <a:avLst/>
              <a:gdLst>
                <a:gd name="T0" fmla="*/ 101 w 101"/>
                <a:gd name="T1" fmla="*/ 56 h 101"/>
                <a:gd name="T2" fmla="*/ 101 w 101"/>
                <a:gd name="T3" fmla="*/ 44 h 101"/>
                <a:gd name="T4" fmla="*/ 91 w 101"/>
                <a:gd name="T5" fmla="*/ 41 h 101"/>
                <a:gd name="T6" fmla="*/ 85 w 101"/>
                <a:gd name="T7" fmla="*/ 28 h 101"/>
                <a:gd name="T8" fmla="*/ 90 w 101"/>
                <a:gd name="T9" fmla="*/ 19 h 101"/>
                <a:gd name="T10" fmla="*/ 82 w 101"/>
                <a:gd name="T11" fmla="*/ 10 h 101"/>
                <a:gd name="T12" fmla="*/ 72 w 101"/>
                <a:gd name="T13" fmla="*/ 15 h 101"/>
                <a:gd name="T14" fmla="*/ 60 w 101"/>
                <a:gd name="T15" fmla="*/ 10 h 101"/>
                <a:gd name="T16" fmla="*/ 56 w 101"/>
                <a:gd name="T17" fmla="*/ 0 h 101"/>
                <a:gd name="T18" fmla="*/ 45 w 101"/>
                <a:gd name="T19" fmla="*/ 0 h 101"/>
                <a:gd name="T20" fmla="*/ 41 w 101"/>
                <a:gd name="T21" fmla="*/ 10 h 101"/>
                <a:gd name="T22" fmla="*/ 28 w 101"/>
                <a:gd name="T23" fmla="*/ 15 h 101"/>
                <a:gd name="T24" fmla="*/ 19 w 101"/>
                <a:gd name="T25" fmla="*/ 10 h 101"/>
                <a:gd name="T26" fmla="*/ 11 w 101"/>
                <a:gd name="T27" fmla="*/ 19 h 101"/>
                <a:gd name="T28" fmla="*/ 15 w 101"/>
                <a:gd name="T29" fmla="*/ 28 h 101"/>
                <a:gd name="T30" fmla="*/ 10 w 101"/>
                <a:gd name="T31" fmla="*/ 41 h 101"/>
                <a:gd name="T32" fmla="*/ 0 w 101"/>
                <a:gd name="T33" fmla="*/ 44 h 101"/>
                <a:gd name="T34" fmla="*/ 0 w 101"/>
                <a:gd name="T35" fmla="*/ 56 h 101"/>
                <a:gd name="T36" fmla="*/ 10 w 101"/>
                <a:gd name="T37" fmla="*/ 59 h 101"/>
                <a:gd name="T38" fmla="*/ 15 w 101"/>
                <a:gd name="T39" fmla="*/ 72 h 101"/>
                <a:gd name="T40" fmla="*/ 11 w 101"/>
                <a:gd name="T41" fmla="*/ 82 h 101"/>
                <a:gd name="T42" fmla="*/ 19 w 101"/>
                <a:gd name="T43" fmla="*/ 90 h 101"/>
                <a:gd name="T44" fmla="*/ 28 w 101"/>
                <a:gd name="T45" fmla="*/ 85 h 101"/>
                <a:gd name="T46" fmla="*/ 41 w 101"/>
                <a:gd name="T47" fmla="*/ 91 h 101"/>
                <a:gd name="T48" fmla="*/ 45 w 101"/>
                <a:gd name="T49" fmla="*/ 101 h 101"/>
                <a:gd name="T50" fmla="*/ 56 w 101"/>
                <a:gd name="T51" fmla="*/ 101 h 101"/>
                <a:gd name="T52" fmla="*/ 60 w 101"/>
                <a:gd name="T53" fmla="*/ 91 h 101"/>
                <a:gd name="T54" fmla="*/ 72 w 101"/>
                <a:gd name="T55" fmla="*/ 85 h 101"/>
                <a:gd name="T56" fmla="*/ 82 w 101"/>
                <a:gd name="T57" fmla="*/ 90 h 101"/>
                <a:gd name="T58" fmla="*/ 90 w 101"/>
                <a:gd name="T59" fmla="*/ 82 h 101"/>
                <a:gd name="T60" fmla="*/ 85 w 101"/>
                <a:gd name="T61" fmla="*/ 72 h 101"/>
                <a:gd name="T62" fmla="*/ 91 w 101"/>
                <a:gd name="T63" fmla="*/ 59 h 101"/>
                <a:gd name="T64" fmla="*/ 101 w 101"/>
                <a:gd name="T65" fmla="*/ 56 h 101"/>
                <a:gd name="T66" fmla="*/ 50 w 101"/>
                <a:gd name="T67" fmla="*/ 72 h 101"/>
                <a:gd name="T68" fmla="*/ 28 w 101"/>
                <a:gd name="T69" fmla="*/ 50 h 101"/>
                <a:gd name="T70" fmla="*/ 50 w 101"/>
                <a:gd name="T71" fmla="*/ 28 h 101"/>
                <a:gd name="T72" fmla="*/ 73 w 101"/>
                <a:gd name="T73" fmla="*/ 50 h 101"/>
                <a:gd name="T74" fmla="*/ 50 w 101"/>
                <a:gd name="T75" fmla="*/ 7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01" y="56"/>
                  </a:moveTo>
                  <a:cubicBezTo>
                    <a:pt x="101" y="44"/>
                    <a:pt x="101" y="44"/>
                    <a:pt x="101" y="44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36"/>
                    <a:pt x="88" y="32"/>
                    <a:pt x="85" y="28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69" y="13"/>
                    <a:pt x="64" y="11"/>
                    <a:pt x="60" y="1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7" y="11"/>
                    <a:pt x="32" y="13"/>
                    <a:pt x="28" y="15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3" y="32"/>
                    <a:pt x="11" y="36"/>
                    <a:pt x="10" y="4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64"/>
                    <a:pt x="13" y="68"/>
                    <a:pt x="15" y="7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32" y="88"/>
                    <a:pt x="37" y="90"/>
                    <a:pt x="41" y="9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4" y="90"/>
                    <a:pt x="69" y="88"/>
                    <a:pt x="72" y="85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8" y="68"/>
                    <a:pt x="90" y="64"/>
                    <a:pt x="91" y="59"/>
                  </a:cubicBezTo>
                  <a:lnTo>
                    <a:pt x="101" y="56"/>
                  </a:lnTo>
                  <a:close/>
                  <a:moveTo>
                    <a:pt x="50" y="72"/>
                  </a:moveTo>
                  <a:cubicBezTo>
                    <a:pt x="38" y="72"/>
                    <a:pt x="28" y="62"/>
                    <a:pt x="28" y="50"/>
                  </a:cubicBezTo>
                  <a:cubicBezTo>
                    <a:pt x="28" y="38"/>
                    <a:pt x="38" y="28"/>
                    <a:pt x="50" y="28"/>
                  </a:cubicBezTo>
                  <a:cubicBezTo>
                    <a:pt x="63" y="28"/>
                    <a:pt x="73" y="38"/>
                    <a:pt x="73" y="50"/>
                  </a:cubicBezTo>
                  <a:cubicBezTo>
                    <a:pt x="73" y="62"/>
                    <a:pt x="63" y="72"/>
                    <a:pt x="50" y="7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414142"/>
                </a:solidFill>
              </a:endParaRPr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3562118" y="3725484"/>
              <a:ext cx="401638" cy="400050"/>
            </a:xfrm>
            <a:custGeom>
              <a:avLst/>
              <a:gdLst>
                <a:gd name="T0" fmla="*/ 222 w 232"/>
                <a:gd name="T1" fmla="*/ 171 h 232"/>
                <a:gd name="T2" fmla="*/ 232 w 232"/>
                <a:gd name="T3" fmla="*/ 146 h 232"/>
                <a:gd name="T4" fmla="*/ 212 w 232"/>
                <a:gd name="T5" fmla="*/ 130 h 232"/>
                <a:gd name="T6" fmla="*/ 211 w 232"/>
                <a:gd name="T7" fmla="*/ 97 h 232"/>
                <a:gd name="T8" fmla="*/ 230 w 232"/>
                <a:gd name="T9" fmla="*/ 80 h 232"/>
                <a:gd name="T10" fmla="*/ 219 w 232"/>
                <a:gd name="T11" fmla="*/ 55 h 232"/>
                <a:gd name="T12" fmla="*/ 194 w 232"/>
                <a:gd name="T13" fmla="*/ 57 h 232"/>
                <a:gd name="T14" fmla="*/ 170 w 232"/>
                <a:gd name="T15" fmla="*/ 35 h 232"/>
                <a:gd name="T16" fmla="*/ 171 w 232"/>
                <a:gd name="T17" fmla="*/ 10 h 232"/>
                <a:gd name="T18" fmla="*/ 146 w 232"/>
                <a:gd name="T19" fmla="*/ 0 h 232"/>
                <a:gd name="T20" fmla="*/ 130 w 232"/>
                <a:gd name="T21" fmla="*/ 19 h 232"/>
                <a:gd name="T22" fmla="*/ 97 w 232"/>
                <a:gd name="T23" fmla="*/ 20 h 232"/>
                <a:gd name="T24" fmla="*/ 80 w 232"/>
                <a:gd name="T25" fmla="*/ 2 h 232"/>
                <a:gd name="T26" fmla="*/ 55 w 232"/>
                <a:gd name="T27" fmla="*/ 13 h 232"/>
                <a:gd name="T28" fmla="*/ 57 w 232"/>
                <a:gd name="T29" fmla="*/ 38 h 232"/>
                <a:gd name="T30" fmla="*/ 35 w 232"/>
                <a:gd name="T31" fmla="*/ 62 h 232"/>
                <a:gd name="T32" fmla="*/ 10 w 232"/>
                <a:gd name="T33" fmla="*/ 60 h 232"/>
                <a:gd name="T34" fmla="*/ 0 w 232"/>
                <a:gd name="T35" fmla="*/ 86 h 232"/>
                <a:gd name="T36" fmla="*/ 19 w 232"/>
                <a:gd name="T37" fmla="*/ 102 h 232"/>
                <a:gd name="T38" fmla="*/ 20 w 232"/>
                <a:gd name="T39" fmla="*/ 135 h 232"/>
                <a:gd name="T40" fmla="*/ 2 w 232"/>
                <a:gd name="T41" fmla="*/ 152 h 232"/>
                <a:gd name="T42" fmla="*/ 13 w 232"/>
                <a:gd name="T43" fmla="*/ 177 h 232"/>
                <a:gd name="T44" fmla="*/ 38 w 232"/>
                <a:gd name="T45" fmla="*/ 174 h 232"/>
                <a:gd name="T46" fmla="*/ 61 w 232"/>
                <a:gd name="T47" fmla="*/ 197 h 232"/>
                <a:gd name="T48" fmla="*/ 60 w 232"/>
                <a:gd name="T49" fmla="*/ 222 h 232"/>
                <a:gd name="T50" fmla="*/ 86 w 232"/>
                <a:gd name="T51" fmla="*/ 232 h 232"/>
                <a:gd name="T52" fmla="*/ 102 w 232"/>
                <a:gd name="T53" fmla="*/ 213 h 232"/>
                <a:gd name="T54" fmla="*/ 135 w 232"/>
                <a:gd name="T55" fmla="*/ 212 h 232"/>
                <a:gd name="T56" fmla="*/ 151 w 232"/>
                <a:gd name="T57" fmla="*/ 230 h 232"/>
                <a:gd name="T58" fmla="*/ 177 w 232"/>
                <a:gd name="T59" fmla="*/ 219 h 232"/>
                <a:gd name="T60" fmla="*/ 174 w 232"/>
                <a:gd name="T61" fmla="*/ 194 h 232"/>
                <a:gd name="T62" fmla="*/ 197 w 232"/>
                <a:gd name="T63" fmla="*/ 170 h 232"/>
                <a:gd name="T64" fmla="*/ 222 w 232"/>
                <a:gd name="T65" fmla="*/ 171 h 232"/>
                <a:gd name="T66" fmla="*/ 91 w 232"/>
                <a:gd name="T67" fmla="*/ 181 h 232"/>
                <a:gd name="T68" fmla="*/ 51 w 232"/>
                <a:gd name="T69" fmla="*/ 91 h 232"/>
                <a:gd name="T70" fmla="*/ 141 w 232"/>
                <a:gd name="T71" fmla="*/ 51 h 232"/>
                <a:gd name="T72" fmla="*/ 180 w 232"/>
                <a:gd name="T73" fmla="*/ 141 h 232"/>
                <a:gd name="T74" fmla="*/ 91 w 232"/>
                <a:gd name="T75" fmla="*/ 18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222" y="171"/>
                  </a:moveTo>
                  <a:cubicBezTo>
                    <a:pt x="232" y="146"/>
                    <a:pt x="232" y="146"/>
                    <a:pt x="232" y="146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14" y="119"/>
                    <a:pt x="214" y="108"/>
                    <a:pt x="211" y="97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87" y="49"/>
                    <a:pt x="179" y="41"/>
                    <a:pt x="170" y="35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19" y="18"/>
                    <a:pt x="108" y="18"/>
                    <a:pt x="97" y="20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9" y="44"/>
                    <a:pt x="41" y="52"/>
                    <a:pt x="35" y="62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8" y="113"/>
                    <a:pt x="18" y="124"/>
                    <a:pt x="20" y="135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13" y="177"/>
                    <a:pt x="13" y="177"/>
                    <a:pt x="13" y="177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4" y="183"/>
                    <a:pt x="52" y="191"/>
                    <a:pt x="61" y="197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86" y="232"/>
                    <a:pt x="86" y="232"/>
                    <a:pt x="86" y="232"/>
                  </a:cubicBezTo>
                  <a:cubicBezTo>
                    <a:pt x="102" y="213"/>
                    <a:pt x="102" y="213"/>
                    <a:pt x="102" y="213"/>
                  </a:cubicBezTo>
                  <a:cubicBezTo>
                    <a:pt x="113" y="214"/>
                    <a:pt x="124" y="214"/>
                    <a:pt x="135" y="212"/>
                  </a:cubicBezTo>
                  <a:cubicBezTo>
                    <a:pt x="151" y="230"/>
                    <a:pt x="151" y="230"/>
                    <a:pt x="151" y="230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4" y="194"/>
                    <a:pt x="174" y="194"/>
                    <a:pt x="174" y="194"/>
                  </a:cubicBezTo>
                  <a:cubicBezTo>
                    <a:pt x="183" y="188"/>
                    <a:pt x="191" y="180"/>
                    <a:pt x="197" y="170"/>
                  </a:cubicBezTo>
                  <a:lnTo>
                    <a:pt x="222" y="171"/>
                  </a:lnTo>
                  <a:close/>
                  <a:moveTo>
                    <a:pt x="91" y="181"/>
                  </a:moveTo>
                  <a:cubicBezTo>
                    <a:pt x="55" y="167"/>
                    <a:pt x="37" y="127"/>
                    <a:pt x="51" y="91"/>
                  </a:cubicBezTo>
                  <a:cubicBezTo>
                    <a:pt x="65" y="55"/>
                    <a:pt x="105" y="38"/>
                    <a:pt x="141" y="51"/>
                  </a:cubicBezTo>
                  <a:cubicBezTo>
                    <a:pt x="176" y="65"/>
                    <a:pt x="194" y="105"/>
                    <a:pt x="180" y="141"/>
                  </a:cubicBezTo>
                  <a:cubicBezTo>
                    <a:pt x="167" y="176"/>
                    <a:pt x="127" y="194"/>
                    <a:pt x="91" y="18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414142"/>
                </a:solidFill>
              </a:endParaRPr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3725630" y="3827084"/>
              <a:ext cx="71438" cy="79375"/>
            </a:xfrm>
            <a:custGeom>
              <a:avLst/>
              <a:gdLst>
                <a:gd name="T0" fmla="*/ 4 w 42"/>
                <a:gd name="T1" fmla="*/ 29 h 46"/>
                <a:gd name="T2" fmla="*/ 22 w 42"/>
                <a:gd name="T3" fmla="*/ 46 h 46"/>
                <a:gd name="T4" fmla="*/ 38 w 42"/>
                <a:gd name="T5" fmla="*/ 29 h 46"/>
                <a:gd name="T6" fmla="*/ 42 w 42"/>
                <a:gd name="T7" fmla="*/ 23 h 46"/>
                <a:gd name="T8" fmla="*/ 40 w 42"/>
                <a:gd name="T9" fmla="*/ 17 h 46"/>
                <a:gd name="T10" fmla="*/ 21 w 42"/>
                <a:gd name="T11" fmla="*/ 0 h 46"/>
                <a:gd name="T12" fmla="*/ 2 w 42"/>
                <a:gd name="T13" fmla="*/ 17 h 46"/>
                <a:gd name="T14" fmla="*/ 0 w 42"/>
                <a:gd name="T15" fmla="*/ 23 h 46"/>
                <a:gd name="T16" fmla="*/ 4 w 42"/>
                <a:gd name="T17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6">
                  <a:moveTo>
                    <a:pt x="4" y="29"/>
                  </a:moveTo>
                  <a:cubicBezTo>
                    <a:pt x="7" y="37"/>
                    <a:pt x="12" y="46"/>
                    <a:pt x="22" y="46"/>
                  </a:cubicBezTo>
                  <a:cubicBezTo>
                    <a:pt x="32" y="46"/>
                    <a:pt x="36" y="37"/>
                    <a:pt x="38" y="29"/>
                  </a:cubicBezTo>
                  <a:cubicBezTo>
                    <a:pt x="40" y="28"/>
                    <a:pt x="41" y="26"/>
                    <a:pt x="42" y="23"/>
                  </a:cubicBezTo>
                  <a:cubicBezTo>
                    <a:pt x="42" y="20"/>
                    <a:pt x="41" y="18"/>
                    <a:pt x="40" y="17"/>
                  </a:cubicBezTo>
                  <a:cubicBezTo>
                    <a:pt x="40" y="7"/>
                    <a:pt x="31" y="0"/>
                    <a:pt x="21" y="0"/>
                  </a:cubicBezTo>
                  <a:cubicBezTo>
                    <a:pt x="11" y="0"/>
                    <a:pt x="3" y="7"/>
                    <a:pt x="2" y="17"/>
                  </a:cubicBezTo>
                  <a:cubicBezTo>
                    <a:pt x="1" y="18"/>
                    <a:pt x="0" y="20"/>
                    <a:pt x="0" y="23"/>
                  </a:cubicBezTo>
                  <a:cubicBezTo>
                    <a:pt x="1" y="26"/>
                    <a:pt x="2" y="29"/>
                    <a:pt x="4" y="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414142"/>
                </a:solidFill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3755793" y="3912809"/>
              <a:ext cx="12700" cy="14288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2 h 8"/>
                <a:gd name="T4" fmla="*/ 0 w 7"/>
                <a:gd name="T5" fmla="*/ 5 h 8"/>
                <a:gd name="T6" fmla="*/ 3 w 7"/>
                <a:gd name="T7" fmla="*/ 8 h 8"/>
                <a:gd name="T8" fmla="*/ 4 w 7"/>
                <a:gd name="T9" fmla="*/ 8 h 8"/>
                <a:gd name="T10" fmla="*/ 7 w 7"/>
                <a:gd name="T11" fmla="*/ 5 h 8"/>
                <a:gd name="T12" fmla="*/ 7 w 7"/>
                <a:gd name="T13" fmla="*/ 2 h 8"/>
                <a:gd name="T14" fmla="*/ 4 w 7"/>
                <a:gd name="T15" fmla="*/ 0 h 8"/>
                <a:gd name="T16" fmla="*/ 3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7" y="7"/>
                    <a:pt x="7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414142"/>
                </a:solidFill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3679593" y="3917572"/>
              <a:ext cx="168275" cy="115888"/>
            </a:xfrm>
            <a:custGeom>
              <a:avLst/>
              <a:gdLst>
                <a:gd name="T0" fmla="*/ 80 w 97"/>
                <a:gd name="T1" fmla="*/ 7 h 67"/>
                <a:gd name="T2" fmla="*/ 73 w 97"/>
                <a:gd name="T3" fmla="*/ 3 h 67"/>
                <a:gd name="T4" fmla="*/ 62 w 97"/>
                <a:gd name="T5" fmla="*/ 0 h 67"/>
                <a:gd name="T6" fmla="*/ 60 w 97"/>
                <a:gd name="T7" fmla="*/ 0 h 67"/>
                <a:gd name="T8" fmla="*/ 52 w 97"/>
                <a:gd name="T9" fmla="*/ 23 h 67"/>
                <a:gd name="T10" fmla="*/ 50 w 97"/>
                <a:gd name="T11" fmla="*/ 10 h 67"/>
                <a:gd name="T12" fmla="*/ 49 w 97"/>
                <a:gd name="T13" fmla="*/ 10 h 67"/>
                <a:gd name="T14" fmla="*/ 46 w 97"/>
                <a:gd name="T15" fmla="*/ 10 h 67"/>
                <a:gd name="T16" fmla="*/ 45 w 97"/>
                <a:gd name="T17" fmla="*/ 10 h 67"/>
                <a:gd name="T18" fmla="*/ 43 w 97"/>
                <a:gd name="T19" fmla="*/ 23 h 67"/>
                <a:gd name="T20" fmla="*/ 34 w 97"/>
                <a:gd name="T21" fmla="*/ 0 h 67"/>
                <a:gd name="T22" fmla="*/ 32 w 97"/>
                <a:gd name="T23" fmla="*/ 0 h 67"/>
                <a:gd name="T24" fmla="*/ 22 w 97"/>
                <a:gd name="T25" fmla="*/ 3 h 67"/>
                <a:gd name="T26" fmla="*/ 14 w 97"/>
                <a:gd name="T27" fmla="*/ 7 h 67"/>
                <a:gd name="T28" fmla="*/ 0 w 97"/>
                <a:gd name="T29" fmla="*/ 42 h 67"/>
                <a:gd name="T30" fmla="*/ 10 w 97"/>
                <a:gd name="T31" fmla="*/ 53 h 67"/>
                <a:gd name="T32" fmla="*/ 17 w 97"/>
                <a:gd name="T33" fmla="*/ 38 h 67"/>
                <a:gd name="T34" fmla="*/ 17 w 97"/>
                <a:gd name="T35" fmla="*/ 58 h 67"/>
                <a:gd name="T36" fmla="*/ 49 w 97"/>
                <a:gd name="T37" fmla="*/ 67 h 67"/>
                <a:gd name="T38" fmla="*/ 77 w 97"/>
                <a:gd name="T39" fmla="*/ 60 h 67"/>
                <a:gd name="T40" fmla="*/ 77 w 97"/>
                <a:gd name="T41" fmla="*/ 35 h 67"/>
                <a:gd name="T42" fmla="*/ 86 w 97"/>
                <a:gd name="T43" fmla="*/ 54 h 67"/>
                <a:gd name="T44" fmla="*/ 97 w 97"/>
                <a:gd name="T45" fmla="*/ 44 h 67"/>
                <a:gd name="T46" fmla="*/ 80 w 97"/>
                <a:gd name="T4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67">
                  <a:moveTo>
                    <a:pt x="80" y="7"/>
                  </a:moveTo>
                  <a:cubicBezTo>
                    <a:pt x="79" y="4"/>
                    <a:pt x="76" y="3"/>
                    <a:pt x="73" y="3"/>
                  </a:cubicBezTo>
                  <a:cubicBezTo>
                    <a:pt x="70" y="1"/>
                    <a:pt x="66" y="0"/>
                    <a:pt x="6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49" y="10"/>
                    <a:pt x="49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5" y="10"/>
                    <a:pt x="45" y="10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5" y="1"/>
                    <a:pt x="22" y="3"/>
                  </a:cubicBezTo>
                  <a:cubicBezTo>
                    <a:pt x="19" y="2"/>
                    <a:pt x="16" y="4"/>
                    <a:pt x="14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6"/>
                    <a:pt x="7" y="49"/>
                    <a:pt x="10" y="53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27" y="63"/>
                    <a:pt x="37" y="67"/>
                    <a:pt x="49" y="67"/>
                  </a:cubicBezTo>
                  <a:cubicBezTo>
                    <a:pt x="59" y="67"/>
                    <a:pt x="68" y="64"/>
                    <a:pt x="77" y="60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90" y="51"/>
                    <a:pt x="93" y="48"/>
                    <a:pt x="97" y="44"/>
                  </a:cubicBezTo>
                  <a:lnTo>
                    <a:pt x="80" y="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414142"/>
                </a:solidFill>
              </a:endParaRPr>
            </a:p>
          </p:txBody>
        </p:sp>
      </p:grpSp>
      <p:grpSp>
        <p:nvGrpSpPr>
          <p:cNvPr id="39" name="Group 135"/>
          <p:cNvGrpSpPr>
            <a:grpSpLocks noChangeAspect="1"/>
          </p:cNvGrpSpPr>
          <p:nvPr/>
        </p:nvGrpSpPr>
        <p:grpSpPr>
          <a:xfrm>
            <a:off x="6429205" y="4514124"/>
            <a:ext cx="611052" cy="351824"/>
            <a:chOff x="6904038" y="1606551"/>
            <a:chExt cx="1084263" cy="768350"/>
          </a:xfrm>
          <a:solidFill>
            <a:schemeClr val="tx2"/>
          </a:solidFill>
        </p:grpSpPr>
        <p:sp>
          <p:nvSpPr>
            <p:cNvPr id="40" name="Freeform 314"/>
            <p:cNvSpPr>
              <a:spLocks/>
            </p:cNvSpPr>
            <p:nvPr/>
          </p:nvSpPr>
          <p:spPr bwMode="auto">
            <a:xfrm>
              <a:off x="7716838" y="1674813"/>
              <a:ext cx="169863" cy="554038"/>
            </a:xfrm>
            <a:custGeom>
              <a:avLst/>
              <a:gdLst>
                <a:gd name="T0" fmla="*/ 4 w 15"/>
                <a:gd name="T1" fmla="*/ 5 h 49"/>
                <a:gd name="T2" fmla="*/ 3 w 15"/>
                <a:gd name="T3" fmla="*/ 6 h 49"/>
                <a:gd name="T4" fmla="*/ 9 w 15"/>
                <a:gd name="T5" fmla="*/ 6 h 49"/>
                <a:gd name="T6" fmla="*/ 9 w 15"/>
                <a:gd name="T7" fmla="*/ 49 h 49"/>
                <a:gd name="T8" fmla="*/ 15 w 15"/>
                <a:gd name="T9" fmla="*/ 49 h 49"/>
                <a:gd name="T10" fmla="*/ 15 w 15"/>
                <a:gd name="T11" fmla="*/ 5 h 49"/>
                <a:gd name="T12" fmla="*/ 10 w 15"/>
                <a:gd name="T13" fmla="*/ 0 h 49"/>
                <a:gd name="T14" fmla="*/ 0 w 15"/>
                <a:gd name="T15" fmla="*/ 0 h 49"/>
                <a:gd name="T16" fmla="*/ 2 w 15"/>
                <a:gd name="T17" fmla="*/ 2 h 49"/>
                <a:gd name="T18" fmla="*/ 4 w 15"/>
                <a:gd name="T19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9">
                  <a:moveTo>
                    <a:pt x="4" y="5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315"/>
            <p:cNvSpPr>
              <a:spLocks/>
            </p:cNvSpPr>
            <p:nvPr/>
          </p:nvSpPr>
          <p:spPr bwMode="auto">
            <a:xfrm>
              <a:off x="7005638" y="1674813"/>
              <a:ext cx="192088" cy="554038"/>
            </a:xfrm>
            <a:custGeom>
              <a:avLst/>
              <a:gdLst>
                <a:gd name="T0" fmla="*/ 7 w 17"/>
                <a:gd name="T1" fmla="*/ 6 h 49"/>
                <a:gd name="T2" fmla="*/ 14 w 17"/>
                <a:gd name="T3" fmla="*/ 6 h 49"/>
                <a:gd name="T4" fmla="*/ 13 w 17"/>
                <a:gd name="T5" fmla="*/ 4 h 49"/>
                <a:gd name="T6" fmla="*/ 15 w 17"/>
                <a:gd name="T7" fmla="*/ 1 h 49"/>
                <a:gd name="T8" fmla="*/ 17 w 17"/>
                <a:gd name="T9" fmla="*/ 0 h 49"/>
                <a:gd name="T10" fmla="*/ 6 w 17"/>
                <a:gd name="T11" fmla="*/ 0 h 49"/>
                <a:gd name="T12" fmla="*/ 0 w 17"/>
                <a:gd name="T13" fmla="*/ 5 h 49"/>
                <a:gd name="T14" fmla="*/ 0 w 17"/>
                <a:gd name="T15" fmla="*/ 49 h 49"/>
                <a:gd name="T16" fmla="*/ 7 w 17"/>
                <a:gd name="T17" fmla="*/ 49 h 49"/>
                <a:gd name="T18" fmla="*/ 7 w 17"/>
                <a:gd name="T19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9">
                  <a:moveTo>
                    <a:pt x="7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7" y="49"/>
                    <a:pt x="7" y="49"/>
                    <a:pt x="7" y="49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316"/>
            <p:cNvSpPr>
              <a:spLocks noEditPoints="1"/>
            </p:cNvSpPr>
            <p:nvPr/>
          </p:nvSpPr>
          <p:spPr bwMode="auto">
            <a:xfrm>
              <a:off x="6904038" y="2295526"/>
              <a:ext cx="1084263" cy="79375"/>
            </a:xfrm>
            <a:custGeom>
              <a:avLst/>
              <a:gdLst>
                <a:gd name="T0" fmla="*/ 10 w 96"/>
                <a:gd name="T1" fmla="*/ 7 h 7"/>
                <a:gd name="T2" fmla="*/ 87 w 96"/>
                <a:gd name="T3" fmla="*/ 7 h 7"/>
                <a:gd name="T4" fmla="*/ 94 w 96"/>
                <a:gd name="T5" fmla="*/ 0 h 7"/>
                <a:gd name="T6" fmla="*/ 2 w 96"/>
                <a:gd name="T7" fmla="*/ 0 h 7"/>
                <a:gd name="T8" fmla="*/ 10 w 96"/>
                <a:gd name="T9" fmla="*/ 7 h 7"/>
                <a:gd name="T10" fmla="*/ 14 w 96"/>
                <a:gd name="T11" fmla="*/ 2 h 7"/>
                <a:gd name="T12" fmla="*/ 18 w 96"/>
                <a:gd name="T13" fmla="*/ 2 h 7"/>
                <a:gd name="T14" fmla="*/ 20 w 96"/>
                <a:gd name="T15" fmla="*/ 4 h 7"/>
                <a:gd name="T16" fmla="*/ 18 w 96"/>
                <a:gd name="T17" fmla="*/ 6 h 7"/>
                <a:gd name="T18" fmla="*/ 14 w 96"/>
                <a:gd name="T19" fmla="*/ 6 h 7"/>
                <a:gd name="T20" fmla="*/ 13 w 96"/>
                <a:gd name="T21" fmla="*/ 4 h 7"/>
                <a:gd name="T22" fmla="*/ 14 w 96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">
                  <a:moveTo>
                    <a:pt x="10" y="7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96" y="7"/>
                    <a:pt x="96" y="0"/>
                    <a:pt x="9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7"/>
                    <a:pt x="10" y="7"/>
                  </a:cubicBezTo>
                  <a:close/>
                  <a:moveTo>
                    <a:pt x="14" y="2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20" y="3"/>
                    <a:pt x="20" y="4"/>
                  </a:cubicBezTo>
                  <a:cubicBezTo>
                    <a:pt x="20" y="5"/>
                    <a:pt x="19" y="6"/>
                    <a:pt x="18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4"/>
                  </a:cubicBezTo>
                  <a:cubicBezTo>
                    <a:pt x="13" y="3"/>
                    <a:pt x="14" y="2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317"/>
            <p:cNvSpPr>
              <a:spLocks noEditPoints="1"/>
            </p:cNvSpPr>
            <p:nvPr/>
          </p:nvSpPr>
          <p:spPr bwMode="auto">
            <a:xfrm>
              <a:off x="7151688" y="1606551"/>
              <a:ext cx="609600" cy="609600"/>
            </a:xfrm>
            <a:custGeom>
              <a:avLst/>
              <a:gdLst>
                <a:gd name="T0" fmla="*/ 4 w 54"/>
                <a:gd name="T1" fmla="*/ 17 h 54"/>
                <a:gd name="T2" fmla="*/ 2 w 54"/>
                <a:gd name="T3" fmla="*/ 22 h 54"/>
                <a:gd name="T4" fmla="*/ 2 w 54"/>
                <a:gd name="T5" fmla="*/ 27 h 54"/>
                <a:gd name="T6" fmla="*/ 2 w 54"/>
                <a:gd name="T7" fmla="*/ 32 h 54"/>
                <a:gd name="T8" fmla="*/ 4 w 54"/>
                <a:gd name="T9" fmla="*/ 37 h 54"/>
                <a:gd name="T10" fmla="*/ 6 w 54"/>
                <a:gd name="T11" fmla="*/ 42 h 54"/>
                <a:gd name="T12" fmla="*/ 10 w 54"/>
                <a:gd name="T13" fmla="*/ 46 h 54"/>
                <a:gd name="T14" fmla="*/ 14 w 54"/>
                <a:gd name="T15" fmla="*/ 49 h 54"/>
                <a:gd name="T16" fmla="*/ 19 w 54"/>
                <a:gd name="T17" fmla="*/ 51 h 54"/>
                <a:gd name="T18" fmla="*/ 24 w 54"/>
                <a:gd name="T19" fmla="*/ 52 h 54"/>
                <a:gd name="T20" fmla="*/ 29 w 54"/>
                <a:gd name="T21" fmla="*/ 52 h 54"/>
                <a:gd name="T22" fmla="*/ 34 w 54"/>
                <a:gd name="T23" fmla="*/ 51 h 54"/>
                <a:gd name="T24" fmla="*/ 39 w 54"/>
                <a:gd name="T25" fmla="*/ 49 h 54"/>
                <a:gd name="T26" fmla="*/ 43 w 54"/>
                <a:gd name="T27" fmla="*/ 46 h 54"/>
                <a:gd name="T28" fmla="*/ 47 w 54"/>
                <a:gd name="T29" fmla="*/ 42 h 54"/>
                <a:gd name="T30" fmla="*/ 49 w 54"/>
                <a:gd name="T31" fmla="*/ 38 h 54"/>
                <a:gd name="T32" fmla="*/ 51 w 54"/>
                <a:gd name="T33" fmla="*/ 33 h 54"/>
                <a:gd name="T34" fmla="*/ 52 w 54"/>
                <a:gd name="T35" fmla="*/ 28 h 54"/>
                <a:gd name="T36" fmla="*/ 51 w 54"/>
                <a:gd name="T37" fmla="*/ 22 h 54"/>
                <a:gd name="T38" fmla="*/ 50 w 54"/>
                <a:gd name="T39" fmla="*/ 17 h 54"/>
                <a:gd name="T40" fmla="*/ 47 w 54"/>
                <a:gd name="T41" fmla="*/ 13 h 54"/>
                <a:gd name="T42" fmla="*/ 44 w 54"/>
                <a:gd name="T43" fmla="*/ 9 h 54"/>
                <a:gd name="T44" fmla="*/ 40 w 54"/>
                <a:gd name="T45" fmla="*/ 6 h 54"/>
                <a:gd name="T46" fmla="*/ 35 w 54"/>
                <a:gd name="T47" fmla="*/ 3 h 54"/>
                <a:gd name="T48" fmla="*/ 30 w 54"/>
                <a:gd name="T49" fmla="*/ 2 h 54"/>
                <a:gd name="T50" fmla="*/ 24 w 54"/>
                <a:gd name="T51" fmla="*/ 2 h 54"/>
                <a:gd name="T52" fmla="*/ 19 w 54"/>
                <a:gd name="T53" fmla="*/ 3 h 54"/>
                <a:gd name="T54" fmla="*/ 14 w 54"/>
                <a:gd name="T55" fmla="*/ 5 h 54"/>
                <a:gd name="T56" fmla="*/ 10 w 54"/>
                <a:gd name="T57" fmla="*/ 8 h 54"/>
                <a:gd name="T58" fmla="*/ 7 w 54"/>
                <a:gd name="T59" fmla="*/ 12 h 54"/>
                <a:gd name="T60" fmla="*/ 25 w 54"/>
                <a:gd name="T61" fmla="*/ 16 h 54"/>
                <a:gd name="T62" fmla="*/ 28 w 54"/>
                <a:gd name="T63" fmla="*/ 16 h 54"/>
                <a:gd name="T64" fmla="*/ 38 w 54"/>
                <a:gd name="T65" fmla="*/ 26 h 54"/>
                <a:gd name="T66" fmla="*/ 38 w 54"/>
                <a:gd name="T67" fmla="*/ 29 h 54"/>
                <a:gd name="T68" fmla="*/ 36 w 54"/>
                <a:gd name="T69" fmla="*/ 34 h 54"/>
                <a:gd name="T70" fmla="*/ 33 w 54"/>
                <a:gd name="T71" fmla="*/ 36 h 54"/>
                <a:gd name="T72" fmla="*/ 29 w 54"/>
                <a:gd name="T73" fmla="*/ 43 h 54"/>
                <a:gd name="T74" fmla="*/ 20 w 54"/>
                <a:gd name="T75" fmla="*/ 36 h 54"/>
                <a:gd name="T76" fmla="*/ 14 w 54"/>
                <a:gd name="T77" fmla="*/ 37 h 54"/>
                <a:gd name="T78" fmla="*/ 15 w 54"/>
                <a:gd name="T79" fmla="*/ 29 h 54"/>
                <a:gd name="T80" fmla="*/ 11 w 54"/>
                <a:gd name="T81" fmla="*/ 25 h 54"/>
                <a:gd name="T82" fmla="*/ 20 w 54"/>
                <a:gd name="T83" fmla="*/ 1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54">
                  <a:moveTo>
                    <a:pt x="8" y="14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8" y="14"/>
                  </a:lnTo>
                  <a:close/>
                  <a:moveTo>
                    <a:pt x="24" y="11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6" y="12"/>
                    <a:pt x="41" y="18"/>
                    <a:pt x="43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2"/>
                    <a:pt x="41" y="35"/>
                    <a:pt x="40" y="37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4" y="42"/>
                    <a:pt x="31" y="43"/>
                    <a:pt x="29" y="43"/>
                  </a:cubicBezTo>
                  <a:cubicBezTo>
                    <a:pt x="28" y="43"/>
                    <a:pt x="27" y="43"/>
                    <a:pt x="27" y="43"/>
                  </a:cubicBezTo>
                  <a:cubicBezTo>
                    <a:pt x="23" y="43"/>
                    <a:pt x="20" y="42"/>
                    <a:pt x="17" y="40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5"/>
                    <a:pt x="11" y="32"/>
                    <a:pt x="11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2"/>
                    <a:pt x="12" y="20"/>
                    <a:pt x="14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9" y="13"/>
                    <a:pt x="22" y="12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318"/>
            <p:cNvSpPr>
              <a:spLocks/>
            </p:cNvSpPr>
            <p:nvPr/>
          </p:nvSpPr>
          <p:spPr bwMode="auto">
            <a:xfrm>
              <a:off x="7412038" y="1809751"/>
              <a:ext cx="146050" cy="147638"/>
            </a:xfrm>
            <a:custGeom>
              <a:avLst/>
              <a:gdLst>
                <a:gd name="T0" fmla="*/ 1 w 13"/>
                <a:gd name="T1" fmla="*/ 7 h 13"/>
                <a:gd name="T2" fmla="*/ 1 w 13"/>
                <a:gd name="T3" fmla="*/ 12 h 13"/>
                <a:gd name="T4" fmla="*/ 6 w 13"/>
                <a:gd name="T5" fmla="*/ 12 h 13"/>
                <a:gd name="T6" fmla="*/ 7 w 13"/>
                <a:gd name="T7" fmla="*/ 8 h 13"/>
                <a:gd name="T8" fmla="*/ 10 w 13"/>
                <a:gd name="T9" fmla="*/ 5 h 13"/>
                <a:gd name="T10" fmla="*/ 11 w 13"/>
                <a:gd name="T11" fmla="*/ 4 h 13"/>
                <a:gd name="T12" fmla="*/ 13 w 13"/>
                <a:gd name="T13" fmla="*/ 2 h 13"/>
                <a:gd name="T14" fmla="*/ 13 w 13"/>
                <a:gd name="T15" fmla="*/ 2 h 13"/>
                <a:gd name="T16" fmla="*/ 11 w 13"/>
                <a:gd name="T17" fmla="*/ 0 h 13"/>
                <a:gd name="T18" fmla="*/ 11 w 13"/>
                <a:gd name="T19" fmla="*/ 0 h 13"/>
                <a:gd name="T20" fmla="*/ 10 w 13"/>
                <a:gd name="T21" fmla="*/ 1 h 13"/>
                <a:gd name="T22" fmla="*/ 8 w 13"/>
                <a:gd name="T23" fmla="*/ 3 h 13"/>
                <a:gd name="T24" fmla="*/ 5 w 13"/>
                <a:gd name="T25" fmla="*/ 6 h 13"/>
                <a:gd name="T26" fmla="*/ 1 w 13"/>
                <a:gd name="T2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3">
                  <a:moveTo>
                    <a:pt x="1" y="7"/>
                  </a:move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5" y="13"/>
                    <a:pt x="6" y="12"/>
                  </a:cubicBezTo>
                  <a:cubicBezTo>
                    <a:pt x="7" y="11"/>
                    <a:pt x="8" y="10"/>
                    <a:pt x="7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2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</p:grpSp>
      <p:sp>
        <p:nvSpPr>
          <p:cNvPr id="24593" name="Freeform 5"/>
          <p:cNvSpPr>
            <a:spLocks noChangeAspect="1" noEditPoints="1"/>
          </p:cNvSpPr>
          <p:nvPr/>
        </p:nvSpPr>
        <p:spPr bwMode="auto">
          <a:xfrm>
            <a:off x="6480175" y="3028950"/>
            <a:ext cx="527050" cy="387350"/>
          </a:xfrm>
          <a:custGeom>
            <a:avLst/>
            <a:gdLst>
              <a:gd name="T0" fmla="*/ 348380 w 445"/>
              <a:gd name="T1" fmla="*/ 265825 h 401"/>
              <a:gd name="T2" fmla="*/ 348380 w 445"/>
              <a:gd name="T3" fmla="*/ 211889 h 401"/>
              <a:gd name="T4" fmla="*/ 181300 w 445"/>
              <a:gd name="T5" fmla="*/ 211889 h 401"/>
              <a:gd name="T6" fmla="*/ 181300 w 445"/>
              <a:gd name="T7" fmla="*/ 265825 h 401"/>
              <a:gd name="T8" fmla="*/ 181300 w 445"/>
              <a:gd name="T9" fmla="*/ 211889 h 401"/>
              <a:gd name="T10" fmla="*/ 432513 w 445"/>
              <a:gd name="T11" fmla="*/ 313018 h 401"/>
              <a:gd name="T12" fmla="*/ 432513 w 445"/>
              <a:gd name="T13" fmla="*/ 259083 h 401"/>
              <a:gd name="T14" fmla="*/ 505981 w 445"/>
              <a:gd name="T15" fmla="*/ 346728 h 401"/>
              <a:gd name="T16" fmla="*/ 391039 w 445"/>
              <a:gd name="T17" fmla="*/ 320723 h 401"/>
              <a:gd name="T18" fmla="*/ 359045 w 445"/>
              <a:gd name="T19" fmla="*/ 386216 h 401"/>
              <a:gd name="T20" fmla="*/ 505981 w 445"/>
              <a:gd name="T21" fmla="*/ 347691 h 401"/>
              <a:gd name="T22" fmla="*/ 231068 w 445"/>
              <a:gd name="T23" fmla="*/ 286050 h 401"/>
              <a:gd name="T24" fmla="*/ 297427 w 445"/>
              <a:gd name="T25" fmla="*/ 286050 h 401"/>
              <a:gd name="T26" fmla="*/ 231068 w 445"/>
              <a:gd name="T27" fmla="*/ 286050 h 401"/>
              <a:gd name="T28" fmla="*/ 305721 w 445"/>
              <a:gd name="T29" fmla="*/ 320723 h 401"/>
              <a:gd name="T30" fmla="*/ 191965 w 445"/>
              <a:gd name="T31" fmla="*/ 346728 h 401"/>
              <a:gd name="T32" fmla="*/ 337715 w 445"/>
              <a:gd name="T33" fmla="*/ 386216 h 401"/>
              <a:gd name="T34" fmla="*/ 337715 w 445"/>
              <a:gd name="T35" fmla="*/ 346728 h 401"/>
              <a:gd name="T36" fmla="*/ 97167 w 445"/>
              <a:gd name="T37" fmla="*/ 313018 h 401"/>
              <a:gd name="T38" fmla="*/ 97167 w 445"/>
              <a:gd name="T39" fmla="*/ 259083 h 401"/>
              <a:gd name="T40" fmla="*/ 169450 w 445"/>
              <a:gd name="T41" fmla="*/ 346728 h 401"/>
              <a:gd name="T42" fmla="*/ 55693 w 445"/>
              <a:gd name="T43" fmla="*/ 320723 h 401"/>
              <a:gd name="T44" fmla="*/ 22514 w 445"/>
              <a:gd name="T45" fmla="*/ 386216 h 401"/>
              <a:gd name="T46" fmla="*/ 169450 w 445"/>
              <a:gd name="T47" fmla="*/ 347691 h 401"/>
              <a:gd name="T48" fmla="*/ 513090 w 445"/>
              <a:gd name="T49" fmla="*/ 0 h 401"/>
              <a:gd name="T50" fmla="*/ 0 w 445"/>
              <a:gd name="T51" fmla="*/ 11558 h 401"/>
              <a:gd name="T52" fmla="*/ 14220 w 445"/>
              <a:gd name="T53" fmla="*/ 296645 h 401"/>
              <a:gd name="T54" fmla="*/ 54508 w 445"/>
              <a:gd name="T55" fmla="*/ 287013 h 401"/>
              <a:gd name="T56" fmla="*/ 11850 w 445"/>
              <a:gd name="T57" fmla="*/ 285087 h 401"/>
              <a:gd name="T58" fmla="*/ 14220 w 445"/>
              <a:gd name="T59" fmla="*/ 9631 h 401"/>
              <a:gd name="T60" fmla="*/ 515460 w 445"/>
              <a:gd name="T61" fmla="*/ 11558 h 401"/>
              <a:gd name="T62" fmla="*/ 513090 w 445"/>
              <a:gd name="T63" fmla="*/ 287013 h 401"/>
              <a:gd name="T64" fmla="*/ 472802 w 445"/>
              <a:gd name="T65" fmla="*/ 296645 h 401"/>
              <a:gd name="T66" fmla="*/ 527310 w 445"/>
              <a:gd name="T67" fmla="*/ 285087 h 401"/>
              <a:gd name="T68" fmla="*/ 513090 w 445"/>
              <a:gd name="T69" fmla="*/ 0 h 401"/>
              <a:gd name="T70" fmla="*/ 240548 w 445"/>
              <a:gd name="T71" fmla="*/ 313981 h 401"/>
              <a:gd name="T72" fmla="*/ 225144 w 445"/>
              <a:gd name="T73" fmla="*/ 274493 h 401"/>
              <a:gd name="T74" fmla="*/ 139826 w 445"/>
              <a:gd name="T75" fmla="*/ 273530 h 401"/>
              <a:gd name="T76" fmla="*/ 138641 w 445"/>
              <a:gd name="T77" fmla="*/ 286050 h 401"/>
              <a:gd name="T78" fmla="*/ 137456 w 445"/>
              <a:gd name="T79" fmla="*/ 313981 h 401"/>
              <a:gd name="T80" fmla="*/ 184855 w 445"/>
              <a:gd name="T81" fmla="*/ 339023 h 401"/>
              <a:gd name="T82" fmla="*/ 391039 w 445"/>
              <a:gd name="T83" fmla="*/ 313981 h 401"/>
              <a:gd name="T84" fmla="*/ 391039 w 445"/>
              <a:gd name="T85" fmla="*/ 286050 h 401"/>
              <a:gd name="T86" fmla="*/ 389854 w 445"/>
              <a:gd name="T87" fmla="*/ 273530 h 401"/>
              <a:gd name="T88" fmla="*/ 303351 w 445"/>
              <a:gd name="T89" fmla="*/ 273530 h 401"/>
              <a:gd name="T90" fmla="*/ 287947 w 445"/>
              <a:gd name="T91" fmla="*/ 313981 h 401"/>
              <a:gd name="T92" fmla="*/ 344825 w 445"/>
              <a:gd name="T93" fmla="*/ 339023 h 401"/>
              <a:gd name="T94" fmla="*/ 391039 w 445"/>
              <a:gd name="T95" fmla="*/ 313981 h 401"/>
              <a:gd name="T96" fmla="*/ 78208 w 445"/>
              <a:gd name="T97" fmla="*/ 186848 h 401"/>
              <a:gd name="T98" fmla="*/ 207369 w 445"/>
              <a:gd name="T99" fmla="*/ 106908 h 401"/>
              <a:gd name="T100" fmla="*/ 421848 w 445"/>
              <a:gd name="T101" fmla="*/ 73198 h 401"/>
              <a:gd name="T102" fmla="*/ 450287 w 445"/>
              <a:gd name="T103" fmla="*/ 41415 h 401"/>
              <a:gd name="T104" fmla="*/ 408813 w 445"/>
              <a:gd name="T105" fmla="*/ 60677 h 401"/>
              <a:gd name="T106" fmla="*/ 204999 w 445"/>
              <a:gd name="T107" fmla="*/ 85719 h 40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45"/>
              <a:gd name="T163" fmla="*/ 0 h 401"/>
              <a:gd name="T164" fmla="*/ 445 w 445"/>
              <a:gd name="T165" fmla="*/ 401 h 40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45" h="401">
                <a:moveTo>
                  <a:pt x="266" y="248"/>
                </a:moveTo>
                <a:cubicBezTo>
                  <a:pt x="266" y="263"/>
                  <a:pt x="279" y="276"/>
                  <a:pt x="294" y="276"/>
                </a:cubicBezTo>
                <a:cubicBezTo>
                  <a:pt x="310" y="276"/>
                  <a:pt x="322" y="263"/>
                  <a:pt x="322" y="248"/>
                </a:cubicBezTo>
                <a:cubicBezTo>
                  <a:pt x="322" y="233"/>
                  <a:pt x="310" y="220"/>
                  <a:pt x="294" y="220"/>
                </a:cubicBezTo>
                <a:cubicBezTo>
                  <a:pt x="279" y="220"/>
                  <a:pt x="266" y="233"/>
                  <a:pt x="266" y="248"/>
                </a:cubicBezTo>
                <a:close/>
                <a:moveTo>
                  <a:pt x="153" y="220"/>
                </a:moveTo>
                <a:cubicBezTo>
                  <a:pt x="137" y="220"/>
                  <a:pt x="125" y="233"/>
                  <a:pt x="125" y="248"/>
                </a:cubicBezTo>
                <a:cubicBezTo>
                  <a:pt x="125" y="263"/>
                  <a:pt x="137" y="276"/>
                  <a:pt x="153" y="276"/>
                </a:cubicBezTo>
                <a:cubicBezTo>
                  <a:pt x="168" y="276"/>
                  <a:pt x="181" y="263"/>
                  <a:pt x="181" y="248"/>
                </a:cubicBezTo>
                <a:cubicBezTo>
                  <a:pt x="181" y="233"/>
                  <a:pt x="168" y="220"/>
                  <a:pt x="153" y="220"/>
                </a:cubicBezTo>
                <a:close/>
                <a:moveTo>
                  <a:pt x="337" y="297"/>
                </a:moveTo>
                <a:cubicBezTo>
                  <a:pt x="337" y="312"/>
                  <a:pt x="350" y="325"/>
                  <a:pt x="365" y="325"/>
                </a:cubicBezTo>
                <a:cubicBezTo>
                  <a:pt x="381" y="325"/>
                  <a:pt x="393" y="312"/>
                  <a:pt x="393" y="297"/>
                </a:cubicBezTo>
                <a:cubicBezTo>
                  <a:pt x="393" y="281"/>
                  <a:pt x="381" y="269"/>
                  <a:pt x="365" y="269"/>
                </a:cubicBezTo>
                <a:cubicBezTo>
                  <a:pt x="350" y="269"/>
                  <a:pt x="337" y="281"/>
                  <a:pt x="337" y="297"/>
                </a:cubicBezTo>
                <a:close/>
                <a:moveTo>
                  <a:pt x="427" y="360"/>
                </a:moveTo>
                <a:cubicBezTo>
                  <a:pt x="427" y="345"/>
                  <a:pt x="415" y="333"/>
                  <a:pt x="400" y="333"/>
                </a:cubicBezTo>
                <a:cubicBezTo>
                  <a:pt x="400" y="333"/>
                  <a:pt x="331" y="333"/>
                  <a:pt x="330" y="333"/>
                </a:cubicBezTo>
                <a:cubicBezTo>
                  <a:pt x="316" y="333"/>
                  <a:pt x="303" y="345"/>
                  <a:pt x="303" y="360"/>
                </a:cubicBezTo>
                <a:cubicBezTo>
                  <a:pt x="303" y="360"/>
                  <a:pt x="303" y="380"/>
                  <a:pt x="303" y="401"/>
                </a:cubicBezTo>
                <a:cubicBezTo>
                  <a:pt x="427" y="401"/>
                  <a:pt x="427" y="401"/>
                  <a:pt x="427" y="401"/>
                </a:cubicBezTo>
                <a:cubicBezTo>
                  <a:pt x="427" y="380"/>
                  <a:pt x="427" y="361"/>
                  <a:pt x="427" y="361"/>
                </a:cubicBezTo>
                <a:cubicBezTo>
                  <a:pt x="427" y="361"/>
                  <a:pt x="427" y="361"/>
                  <a:pt x="427" y="360"/>
                </a:cubicBezTo>
                <a:close/>
                <a:moveTo>
                  <a:pt x="195" y="297"/>
                </a:moveTo>
                <a:cubicBezTo>
                  <a:pt x="195" y="312"/>
                  <a:pt x="208" y="325"/>
                  <a:pt x="223" y="325"/>
                </a:cubicBezTo>
                <a:cubicBezTo>
                  <a:pt x="239" y="325"/>
                  <a:pt x="251" y="312"/>
                  <a:pt x="251" y="297"/>
                </a:cubicBezTo>
                <a:cubicBezTo>
                  <a:pt x="251" y="281"/>
                  <a:pt x="239" y="269"/>
                  <a:pt x="223" y="269"/>
                </a:cubicBezTo>
                <a:cubicBezTo>
                  <a:pt x="208" y="269"/>
                  <a:pt x="195" y="281"/>
                  <a:pt x="195" y="297"/>
                </a:cubicBezTo>
                <a:close/>
                <a:moveTo>
                  <a:pt x="285" y="360"/>
                </a:moveTo>
                <a:cubicBezTo>
                  <a:pt x="285" y="345"/>
                  <a:pt x="273" y="333"/>
                  <a:pt x="258" y="333"/>
                </a:cubicBezTo>
                <a:cubicBezTo>
                  <a:pt x="258" y="333"/>
                  <a:pt x="189" y="333"/>
                  <a:pt x="189" y="333"/>
                </a:cubicBezTo>
                <a:cubicBezTo>
                  <a:pt x="174" y="333"/>
                  <a:pt x="162" y="345"/>
                  <a:pt x="162" y="360"/>
                </a:cubicBezTo>
                <a:cubicBezTo>
                  <a:pt x="162" y="360"/>
                  <a:pt x="161" y="380"/>
                  <a:pt x="161" y="401"/>
                </a:cubicBezTo>
                <a:cubicBezTo>
                  <a:pt x="285" y="401"/>
                  <a:pt x="285" y="401"/>
                  <a:pt x="285" y="401"/>
                </a:cubicBezTo>
                <a:cubicBezTo>
                  <a:pt x="285" y="380"/>
                  <a:pt x="285" y="361"/>
                  <a:pt x="285" y="361"/>
                </a:cubicBezTo>
                <a:cubicBezTo>
                  <a:pt x="285" y="361"/>
                  <a:pt x="285" y="361"/>
                  <a:pt x="285" y="360"/>
                </a:cubicBezTo>
                <a:close/>
                <a:moveTo>
                  <a:pt x="54" y="297"/>
                </a:moveTo>
                <a:cubicBezTo>
                  <a:pt x="54" y="312"/>
                  <a:pt x="66" y="325"/>
                  <a:pt x="82" y="325"/>
                </a:cubicBezTo>
                <a:cubicBezTo>
                  <a:pt x="97" y="325"/>
                  <a:pt x="110" y="312"/>
                  <a:pt x="110" y="297"/>
                </a:cubicBezTo>
                <a:cubicBezTo>
                  <a:pt x="110" y="281"/>
                  <a:pt x="97" y="269"/>
                  <a:pt x="82" y="269"/>
                </a:cubicBezTo>
                <a:cubicBezTo>
                  <a:pt x="66" y="269"/>
                  <a:pt x="54" y="281"/>
                  <a:pt x="54" y="297"/>
                </a:cubicBezTo>
                <a:close/>
                <a:moveTo>
                  <a:pt x="143" y="360"/>
                </a:moveTo>
                <a:cubicBezTo>
                  <a:pt x="143" y="345"/>
                  <a:pt x="131" y="333"/>
                  <a:pt x="116" y="333"/>
                </a:cubicBezTo>
                <a:cubicBezTo>
                  <a:pt x="116" y="333"/>
                  <a:pt x="47" y="333"/>
                  <a:pt x="47" y="333"/>
                </a:cubicBezTo>
                <a:cubicBezTo>
                  <a:pt x="32" y="333"/>
                  <a:pt x="20" y="345"/>
                  <a:pt x="20" y="360"/>
                </a:cubicBezTo>
                <a:cubicBezTo>
                  <a:pt x="20" y="360"/>
                  <a:pt x="20" y="380"/>
                  <a:pt x="19" y="401"/>
                </a:cubicBezTo>
                <a:cubicBezTo>
                  <a:pt x="144" y="401"/>
                  <a:pt x="144" y="401"/>
                  <a:pt x="144" y="401"/>
                </a:cubicBezTo>
                <a:cubicBezTo>
                  <a:pt x="144" y="380"/>
                  <a:pt x="143" y="361"/>
                  <a:pt x="143" y="361"/>
                </a:cubicBezTo>
                <a:cubicBezTo>
                  <a:pt x="143" y="361"/>
                  <a:pt x="143" y="361"/>
                  <a:pt x="143" y="360"/>
                </a:cubicBezTo>
                <a:close/>
                <a:moveTo>
                  <a:pt x="433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303"/>
                  <a:pt x="6" y="308"/>
                  <a:pt x="12" y="308"/>
                </a:cubicBezTo>
                <a:cubicBezTo>
                  <a:pt x="48" y="308"/>
                  <a:pt x="48" y="308"/>
                  <a:pt x="48" y="308"/>
                </a:cubicBezTo>
                <a:cubicBezTo>
                  <a:pt x="47" y="305"/>
                  <a:pt x="47" y="302"/>
                  <a:pt x="46" y="298"/>
                </a:cubicBezTo>
                <a:cubicBezTo>
                  <a:pt x="12" y="298"/>
                  <a:pt x="12" y="298"/>
                  <a:pt x="12" y="298"/>
                </a:cubicBezTo>
                <a:cubicBezTo>
                  <a:pt x="11" y="298"/>
                  <a:pt x="10" y="297"/>
                  <a:pt x="10" y="296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1"/>
                  <a:pt x="11" y="10"/>
                  <a:pt x="1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5" y="11"/>
                  <a:pt x="435" y="12"/>
                </a:cubicBezTo>
                <a:cubicBezTo>
                  <a:pt x="435" y="296"/>
                  <a:pt x="435" y="296"/>
                  <a:pt x="435" y="296"/>
                </a:cubicBezTo>
                <a:cubicBezTo>
                  <a:pt x="435" y="297"/>
                  <a:pt x="434" y="298"/>
                  <a:pt x="433" y="298"/>
                </a:cubicBezTo>
                <a:cubicBezTo>
                  <a:pt x="400" y="298"/>
                  <a:pt x="400" y="298"/>
                  <a:pt x="400" y="298"/>
                </a:cubicBezTo>
                <a:cubicBezTo>
                  <a:pt x="400" y="302"/>
                  <a:pt x="400" y="305"/>
                  <a:pt x="399" y="308"/>
                </a:cubicBezTo>
                <a:cubicBezTo>
                  <a:pt x="433" y="308"/>
                  <a:pt x="433" y="308"/>
                  <a:pt x="433" y="308"/>
                </a:cubicBezTo>
                <a:cubicBezTo>
                  <a:pt x="439" y="308"/>
                  <a:pt x="445" y="303"/>
                  <a:pt x="445" y="296"/>
                </a:cubicBezTo>
                <a:cubicBezTo>
                  <a:pt x="445" y="12"/>
                  <a:pt x="445" y="12"/>
                  <a:pt x="445" y="12"/>
                </a:cubicBezTo>
                <a:cubicBezTo>
                  <a:pt x="445" y="6"/>
                  <a:pt x="439" y="0"/>
                  <a:pt x="433" y="0"/>
                </a:cubicBezTo>
                <a:close/>
                <a:moveTo>
                  <a:pt x="189" y="326"/>
                </a:moveTo>
                <a:cubicBezTo>
                  <a:pt x="189" y="326"/>
                  <a:pt x="195" y="326"/>
                  <a:pt x="203" y="326"/>
                </a:cubicBezTo>
                <a:cubicBezTo>
                  <a:pt x="194" y="319"/>
                  <a:pt x="188" y="309"/>
                  <a:pt x="188" y="297"/>
                </a:cubicBezTo>
                <a:cubicBezTo>
                  <a:pt x="188" y="293"/>
                  <a:pt x="189" y="288"/>
                  <a:pt x="190" y="285"/>
                </a:cubicBezTo>
                <a:cubicBezTo>
                  <a:pt x="189" y="285"/>
                  <a:pt x="188" y="284"/>
                  <a:pt x="187" y="284"/>
                </a:cubicBezTo>
                <a:cubicBezTo>
                  <a:pt x="187" y="284"/>
                  <a:pt x="118" y="284"/>
                  <a:pt x="118" y="284"/>
                </a:cubicBezTo>
                <a:cubicBezTo>
                  <a:pt x="117" y="284"/>
                  <a:pt x="116" y="284"/>
                  <a:pt x="115" y="284"/>
                </a:cubicBezTo>
                <a:cubicBezTo>
                  <a:pt x="116" y="288"/>
                  <a:pt x="117" y="293"/>
                  <a:pt x="117" y="297"/>
                </a:cubicBezTo>
                <a:cubicBezTo>
                  <a:pt x="117" y="309"/>
                  <a:pt x="111" y="320"/>
                  <a:pt x="102" y="326"/>
                </a:cubicBezTo>
                <a:cubicBezTo>
                  <a:pt x="116" y="326"/>
                  <a:pt x="116" y="326"/>
                  <a:pt x="116" y="326"/>
                </a:cubicBezTo>
                <a:cubicBezTo>
                  <a:pt x="132" y="326"/>
                  <a:pt x="146" y="337"/>
                  <a:pt x="150" y="352"/>
                </a:cubicBezTo>
                <a:cubicBezTo>
                  <a:pt x="156" y="352"/>
                  <a:pt x="156" y="352"/>
                  <a:pt x="156" y="352"/>
                </a:cubicBezTo>
                <a:cubicBezTo>
                  <a:pt x="160" y="337"/>
                  <a:pt x="173" y="326"/>
                  <a:pt x="189" y="326"/>
                </a:cubicBezTo>
                <a:close/>
                <a:moveTo>
                  <a:pt x="330" y="326"/>
                </a:moveTo>
                <a:cubicBezTo>
                  <a:pt x="330" y="326"/>
                  <a:pt x="337" y="326"/>
                  <a:pt x="345" y="326"/>
                </a:cubicBezTo>
                <a:cubicBezTo>
                  <a:pt x="336" y="320"/>
                  <a:pt x="330" y="309"/>
                  <a:pt x="330" y="297"/>
                </a:cubicBezTo>
                <a:cubicBezTo>
                  <a:pt x="330" y="293"/>
                  <a:pt x="331" y="288"/>
                  <a:pt x="332" y="285"/>
                </a:cubicBezTo>
                <a:cubicBezTo>
                  <a:pt x="331" y="285"/>
                  <a:pt x="330" y="284"/>
                  <a:pt x="329" y="284"/>
                </a:cubicBezTo>
                <a:cubicBezTo>
                  <a:pt x="329" y="284"/>
                  <a:pt x="260" y="284"/>
                  <a:pt x="260" y="284"/>
                </a:cubicBezTo>
                <a:cubicBezTo>
                  <a:pt x="259" y="284"/>
                  <a:pt x="257" y="284"/>
                  <a:pt x="256" y="284"/>
                </a:cubicBezTo>
                <a:cubicBezTo>
                  <a:pt x="258" y="288"/>
                  <a:pt x="259" y="293"/>
                  <a:pt x="259" y="297"/>
                </a:cubicBezTo>
                <a:cubicBezTo>
                  <a:pt x="259" y="309"/>
                  <a:pt x="253" y="320"/>
                  <a:pt x="243" y="326"/>
                </a:cubicBezTo>
                <a:cubicBezTo>
                  <a:pt x="258" y="326"/>
                  <a:pt x="258" y="326"/>
                  <a:pt x="258" y="326"/>
                </a:cubicBezTo>
                <a:cubicBezTo>
                  <a:pt x="274" y="326"/>
                  <a:pt x="288" y="337"/>
                  <a:pt x="291" y="352"/>
                </a:cubicBezTo>
                <a:cubicBezTo>
                  <a:pt x="297" y="352"/>
                  <a:pt x="297" y="352"/>
                  <a:pt x="297" y="352"/>
                </a:cubicBezTo>
                <a:cubicBezTo>
                  <a:pt x="302" y="337"/>
                  <a:pt x="315" y="326"/>
                  <a:pt x="330" y="326"/>
                </a:cubicBezTo>
                <a:close/>
                <a:moveTo>
                  <a:pt x="173" y="89"/>
                </a:moveTo>
                <a:cubicBezTo>
                  <a:pt x="66" y="194"/>
                  <a:pt x="66" y="194"/>
                  <a:pt x="66" y="194"/>
                </a:cubicBezTo>
                <a:cubicBezTo>
                  <a:pt x="78" y="206"/>
                  <a:pt x="78" y="206"/>
                  <a:pt x="78" y="206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254" y="162"/>
                  <a:pt x="254" y="162"/>
                  <a:pt x="254" y="162"/>
                </a:cubicBezTo>
                <a:cubicBezTo>
                  <a:pt x="356" y="76"/>
                  <a:pt x="356" y="76"/>
                  <a:pt x="356" y="76"/>
                </a:cubicBezTo>
                <a:cubicBezTo>
                  <a:pt x="369" y="92"/>
                  <a:pt x="369" y="92"/>
                  <a:pt x="369" y="92"/>
                </a:cubicBezTo>
                <a:cubicBezTo>
                  <a:pt x="380" y="43"/>
                  <a:pt x="380" y="43"/>
                  <a:pt x="380" y="43"/>
                </a:cubicBezTo>
                <a:cubicBezTo>
                  <a:pt x="332" y="48"/>
                  <a:pt x="332" y="48"/>
                  <a:pt x="332" y="48"/>
                </a:cubicBezTo>
                <a:cubicBezTo>
                  <a:pt x="345" y="63"/>
                  <a:pt x="345" y="63"/>
                  <a:pt x="345" y="63"/>
                </a:cubicBezTo>
                <a:cubicBezTo>
                  <a:pt x="253" y="141"/>
                  <a:pt x="253" y="141"/>
                  <a:pt x="253" y="141"/>
                </a:cubicBezTo>
                <a:lnTo>
                  <a:pt x="173" y="89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46" name="Group 182"/>
          <p:cNvGrpSpPr>
            <a:grpSpLocks noChangeAspect="1"/>
          </p:cNvGrpSpPr>
          <p:nvPr/>
        </p:nvGrpSpPr>
        <p:grpSpPr>
          <a:xfrm>
            <a:off x="6518515" y="5428294"/>
            <a:ext cx="452880" cy="357248"/>
            <a:chOff x="1968302" y="2229446"/>
            <a:chExt cx="265708" cy="257968"/>
          </a:xfrm>
          <a:solidFill>
            <a:schemeClr val="tx2"/>
          </a:solidFill>
        </p:grpSpPr>
        <p:sp>
          <p:nvSpPr>
            <p:cNvPr id="47" name="Freeform 108"/>
            <p:cNvSpPr>
              <a:spLocks noEditPoints="1"/>
            </p:cNvSpPr>
            <p:nvPr/>
          </p:nvSpPr>
          <p:spPr bwMode="auto">
            <a:xfrm>
              <a:off x="1968302" y="2459038"/>
              <a:ext cx="265708" cy="24507"/>
            </a:xfrm>
            <a:custGeom>
              <a:avLst/>
              <a:gdLst>
                <a:gd name="T0" fmla="*/ 83 w 87"/>
                <a:gd name="T1" fmla="*/ 0 h 8"/>
                <a:gd name="T2" fmla="*/ 53 w 87"/>
                <a:gd name="T3" fmla="*/ 0 h 8"/>
                <a:gd name="T4" fmla="*/ 54 w 87"/>
                <a:gd name="T5" fmla="*/ 3 h 8"/>
                <a:gd name="T6" fmla="*/ 52 w 87"/>
                <a:gd name="T7" fmla="*/ 8 h 8"/>
                <a:gd name="T8" fmla="*/ 83 w 87"/>
                <a:gd name="T9" fmla="*/ 8 h 8"/>
                <a:gd name="T10" fmla="*/ 87 w 87"/>
                <a:gd name="T11" fmla="*/ 4 h 8"/>
                <a:gd name="T12" fmla="*/ 83 w 87"/>
                <a:gd name="T13" fmla="*/ 0 h 8"/>
                <a:gd name="T14" fmla="*/ 34 w 87"/>
                <a:gd name="T15" fmla="*/ 0 h 8"/>
                <a:gd name="T16" fmla="*/ 4 w 87"/>
                <a:gd name="T17" fmla="*/ 0 h 8"/>
                <a:gd name="T18" fmla="*/ 0 w 87"/>
                <a:gd name="T19" fmla="*/ 4 h 8"/>
                <a:gd name="T20" fmla="*/ 4 w 87"/>
                <a:gd name="T21" fmla="*/ 8 h 8"/>
                <a:gd name="T22" fmla="*/ 34 w 87"/>
                <a:gd name="T23" fmla="*/ 8 h 8"/>
                <a:gd name="T24" fmla="*/ 33 w 87"/>
                <a:gd name="T25" fmla="*/ 3 h 8"/>
                <a:gd name="T26" fmla="*/ 34 w 87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8">
                  <a:moveTo>
                    <a:pt x="8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4" y="5"/>
                    <a:pt x="53" y="6"/>
                    <a:pt x="52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8"/>
                    <a:pt x="87" y="6"/>
                    <a:pt x="87" y="4"/>
                  </a:cubicBezTo>
                  <a:cubicBezTo>
                    <a:pt x="87" y="2"/>
                    <a:pt x="85" y="0"/>
                    <a:pt x="83" y="0"/>
                  </a:cubicBezTo>
                  <a:close/>
                  <a:moveTo>
                    <a:pt x="3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6"/>
                    <a:pt x="33" y="5"/>
                    <a:pt x="33" y="3"/>
                  </a:cubicBezTo>
                  <a:cubicBezTo>
                    <a:pt x="33" y="2"/>
                    <a:pt x="33" y="1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09"/>
            <p:cNvSpPr>
              <a:spLocks/>
            </p:cNvSpPr>
            <p:nvPr/>
          </p:nvSpPr>
          <p:spPr bwMode="auto">
            <a:xfrm>
              <a:off x="2080519" y="2416473"/>
              <a:ext cx="37405" cy="70941"/>
            </a:xfrm>
            <a:custGeom>
              <a:avLst/>
              <a:gdLst>
                <a:gd name="T0" fmla="*/ 9 w 12"/>
                <a:gd name="T1" fmla="*/ 12 h 23"/>
                <a:gd name="T2" fmla="*/ 9 w 12"/>
                <a:gd name="T3" fmla="*/ 3 h 23"/>
                <a:gd name="T4" fmla="*/ 6 w 12"/>
                <a:gd name="T5" fmla="*/ 0 h 23"/>
                <a:gd name="T6" fmla="*/ 3 w 12"/>
                <a:gd name="T7" fmla="*/ 3 h 23"/>
                <a:gd name="T8" fmla="*/ 3 w 12"/>
                <a:gd name="T9" fmla="*/ 12 h 23"/>
                <a:gd name="T10" fmla="*/ 0 w 12"/>
                <a:gd name="T11" fmla="*/ 17 h 23"/>
                <a:gd name="T12" fmla="*/ 6 w 12"/>
                <a:gd name="T13" fmla="*/ 23 h 23"/>
                <a:gd name="T14" fmla="*/ 12 w 12"/>
                <a:gd name="T15" fmla="*/ 17 h 23"/>
                <a:gd name="T16" fmla="*/ 9 w 1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3">
                  <a:moveTo>
                    <a:pt x="9" y="12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3" y="1"/>
                    <a:pt x="3" y="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0" y="15"/>
                    <a:pt x="0" y="17"/>
                  </a:cubicBezTo>
                  <a:cubicBezTo>
                    <a:pt x="0" y="20"/>
                    <a:pt x="3" y="23"/>
                    <a:pt x="6" y="23"/>
                  </a:cubicBezTo>
                  <a:cubicBezTo>
                    <a:pt x="10" y="23"/>
                    <a:pt x="12" y="20"/>
                    <a:pt x="12" y="17"/>
                  </a:cubicBezTo>
                  <a:cubicBezTo>
                    <a:pt x="12" y="15"/>
                    <a:pt x="11" y="13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10"/>
            <p:cNvSpPr>
              <a:spLocks noEditPoints="1"/>
            </p:cNvSpPr>
            <p:nvPr/>
          </p:nvSpPr>
          <p:spPr bwMode="auto">
            <a:xfrm>
              <a:off x="1977331" y="2229446"/>
              <a:ext cx="241201" cy="61912"/>
            </a:xfrm>
            <a:custGeom>
              <a:avLst/>
              <a:gdLst>
                <a:gd name="T0" fmla="*/ 70 w 79"/>
                <a:gd name="T1" fmla="*/ 0 h 20"/>
                <a:gd name="T2" fmla="*/ 9 w 79"/>
                <a:gd name="T3" fmla="*/ 0 h 20"/>
                <a:gd name="T4" fmla="*/ 0 w 79"/>
                <a:gd name="T5" fmla="*/ 9 h 20"/>
                <a:gd name="T6" fmla="*/ 0 w 79"/>
                <a:gd name="T7" fmla="*/ 11 h 20"/>
                <a:gd name="T8" fmla="*/ 9 w 79"/>
                <a:gd name="T9" fmla="*/ 20 h 20"/>
                <a:gd name="T10" fmla="*/ 70 w 79"/>
                <a:gd name="T11" fmla="*/ 20 h 20"/>
                <a:gd name="T12" fmla="*/ 79 w 79"/>
                <a:gd name="T13" fmla="*/ 11 h 20"/>
                <a:gd name="T14" fmla="*/ 79 w 79"/>
                <a:gd name="T15" fmla="*/ 9 h 20"/>
                <a:gd name="T16" fmla="*/ 70 w 79"/>
                <a:gd name="T17" fmla="*/ 0 h 20"/>
                <a:gd name="T18" fmla="*/ 63 w 79"/>
                <a:gd name="T19" fmla="*/ 13 h 20"/>
                <a:gd name="T20" fmla="*/ 59 w 79"/>
                <a:gd name="T21" fmla="*/ 10 h 20"/>
                <a:gd name="T22" fmla="*/ 63 w 79"/>
                <a:gd name="T23" fmla="*/ 7 h 20"/>
                <a:gd name="T24" fmla="*/ 66 w 79"/>
                <a:gd name="T25" fmla="*/ 10 h 20"/>
                <a:gd name="T26" fmla="*/ 63 w 79"/>
                <a:gd name="T2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0">
                  <a:moveTo>
                    <a:pt x="7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79" y="16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5" y="0"/>
                    <a:pt x="70" y="0"/>
                  </a:cubicBezTo>
                  <a:close/>
                  <a:moveTo>
                    <a:pt x="63" y="13"/>
                  </a:moveTo>
                  <a:cubicBezTo>
                    <a:pt x="61" y="13"/>
                    <a:pt x="59" y="12"/>
                    <a:pt x="59" y="10"/>
                  </a:cubicBezTo>
                  <a:cubicBezTo>
                    <a:pt x="59" y="8"/>
                    <a:pt x="61" y="7"/>
                    <a:pt x="63" y="7"/>
                  </a:cubicBezTo>
                  <a:cubicBezTo>
                    <a:pt x="64" y="7"/>
                    <a:pt x="66" y="8"/>
                    <a:pt x="66" y="10"/>
                  </a:cubicBezTo>
                  <a:cubicBezTo>
                    <a:pt x="66" y="12"/>
                    <a:pt x="64" y="13"/>
                    <a:pt x="6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11"/>
            <p:cNvSpPr>
              <a:spLocks noEditPoints="1"/>
            </p:cNvSpPr>
            <p:nvPr/>
          </p:nvSpPr>
          <p:spPr bwMode="auto">
            <a:xfrm>
              <a:off x="1977331" y="2300387"/>
              <a:ext cx="241201" cy="60623"/>
            </a:xfrm>
            <a:custGeom>
              <a:avLst/>
              <a:gdLst>
                <a:gd name="T0" fmla="*/ 70 w 79"/>
                <a:gd name="T1" fmla="*/ 0 h 20"/>
                <a:gd name="T2" fmla="*/ 9 w 79"/>
                <a:gd name="T3" fmla="*/ 0 h 20"/>
                <a:gd name="T4" fmla="*/ 0 w 79"/>
                <a:gd name="T5" fmla="*/ 9 h 20"/>
                <a:gd name="T6" fmla="*/ 0 w 79"/>
                <a:gd name="T7" fmla="*/ 11 h 20"/>
                <a:gd name="T8" fmla="*/ 9 w 79"/>
                <a:gd name="T9" fmla="*/ 20 h 20"/>
                <a:gd name="T10" fmla="*/ 70 w 79"/>
                <a:gd name="T11" fmla="*/ 20 h 20"/>
                <a:gd name="T12" fmla="*/ 79 w 79"/>
                <a:gd name="T13" fmla="*/ 11 h 20"/>
                <a:gd name="T14" fmla="*/ 79 w 79"/>
                <a:gd name="T15" fmla="*/ 9 h 20"/>
                <a:gd name="T16" fmla="*/ 70 w 79"/>
                <a:gd name="T17" fmla="*/ 0 h 20"/>
                <a:gd name="T18" fmla="*/ 63 w 79"/>
                <a:gd name="T19" fmla="*/ 14 h 20"/>
                <a:gd name="T20" fmla="*/ 59 w 79"/>
                <a:gd name="T21" fmla="*/ 11 h 20"/>
                <a:gd name="T22" fmla="*/ 63 w 79"/>
                <a:gd name="T23" fmla="*/ 7 h 20"/>
                <a:gd name="T24" fmla="*/ 66 w 79"/>
                <a:gd name="T25" fmla="*/ 11 h 20"/>
                <a:gd name="T26" fmla="*/ 63 w 79"/>
                <a:gd name="T2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0">
                  <a:moveTo>
                    <a:pt x="7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79" y="16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5" y="0"/>
                    <a:pt x="70" y="0"/>
                  </a:cubicBezTo>
                  <a:close/>
                  <a:moveTo>
                    <a:pt x="63" y="14"/>
                  </a:moveTo>
                  <a:cubicBezTo>
                    <a:pt x="61" y="14"/>
                    <a:pt x="59" y="12"/>
                    <a:pt x="59" y="11"/>
                  </a:cubicBezTo>
                  <a:cubicBezTo>
                    <a:pt x="59" y="9"/>
                    <a:pt x="61" y="7"/>
                    <a:pt x="63" y="7"/>
                  </a:cubicBezTo>
                  <a:cubicBezTo>
                    <a:pt x="64" y="7"/>
                    <a:pt x="66" y="9"/>
                    <a:pt x="66" y="11"/>
                  </a:cubicBezTo>
                  <a:cubicBezTo>
                    <a:pt x="66" y="12"/>
                    <a:pt x="64" y="14"/>
                    <a:pt x="63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12"/>
            <p:cNvSpPr>
              <a:spLocks noEditPoints="1"/>
            </p:cNvSpPr>
            <p:nvPr/>
          </p:nvSpPr>
          <p:spPr bwMode="auto">
            <a:xfrm>
              <a:off x="1977331" y="2373908"/>
              <a:ext cx="241201" cy="58043"/>
            </a:xfrm>
            <a:custGeom>
              <a:avLst/>
              <a:gdLst>
                <a:gd name="T0" fmla="*/ 70 w 79"/>
                <a:gd name="T1" fmla="*/ 0 h 19"/>
                <a:gd name="T2" fmla="*/ 9 w 79"/>
                <a:gd name="T3" fmla="*/ 0 h 19"/>
                <a:gd name="T4" fmla="*/ 0 w 79"/>
                <a:gd name="T5" fmla="*/ 8 h 19"/>
                <a:gd name="T6" fmla="*/ 0 w 79"/>
                <a:gd name="T7" fmla="*/ 11 h 19"/>
                <a:gd name="T8" fmla="*/ 9 w 79"/>
                <a:gd name="T9" fmla="*/ 19 h 19"/>
                <a:gd name="T10" fmla="*/ 70 w 79"/>
                <a:gd name="T11" fmla="*/ 19 h 19"/>
                <a:gd name="T12" fmla="*/ 79 w 79"/>
                <a:gd name="T13" fmla="*/ 11 h 19"/>
                <a:gd name="T14" fmla="*/ 79 w 79"/>
                <a:gd name="T15" fmla="*/ 8 h 19"/>
                <a:gd name="T16" fmla="*/ 70 w 79"/>
                <a:gd name="T17" fmla="*/ 0 h 19"/>
                <a:gd name="T18" fmla="*/ 63 w 79"/>
                <a:gd name="T19" fmla="*/ 13 h 19"/>
                <a:gd name="T20" fmla="*/ 59 w 79"/>
                <a:gd name="T21" fmla="*/ 9 h 19"/>
                <a:gd name="T22" fmla="*/ 63 w 79"/>
                <a:gd name="T23" fmla="*/ 6 h 19"/>
                <a:gd name="T24" fmla="*/ 66 w 79"/>
                <a:gd name="T25" fmla="*/ 9 h 19"/>
                <a:gd name="T26" fmla="*/ 63 w 79"/>
                <a:gd name="T27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9">
                  <a:moveTo>
                    <a:pt x="7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5" y="19"/>
                    <a:pt x="79" y="15"/>
                    <a:pt x="79" y="11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4"/>
                    <a:pt x="75" y="0"/>
                    <a:pt x="70" y="0"/>
                  </a:cubicBezTo>
                  <a:close/>
                  <a:moveTo>
                    <a:pt x="63" y="13"/>
                  </a:moveTo>
                  <a:cubicBezTo>
                    <a:pt x="61" y="13"/>
                    <a:pt x="59" y="11"/>
                    <a:pt x="59" y="9"/>
                  </a:cubicBezTo>
                  <a:cubicBezTo>
                    <a:pt x="59" y="8"/>
                    <a:pt x="61" y="6"/>
                    <a:pt x="63" y="6"/>
                  </a:cubicBezTo>
                  <a:cubicBezTo>
                    <a:pt x="64" y="6"/>
                    <a:pt x="66" y="8"/>
                    <a:pt x="66" y="9"/>
                  </a:cubicBezTo>
                  <a:cubicBezTo>
                    <a:pt x="66" y="11"/>
                    <a:pt x="64" y="13"/>
                    <a:pt x="6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6640513" y="1139825"/>
            <a:ext cx="5405437" cy="277813"/>
          </a:xfrm>
          <a:prstGeom prst="rect">
            <a:avLst/>
          </a:prstGeom>
          <a:solidFill>
            <a:srgbClr val="FE98EB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338D"/>
                </a:solidFill>
                <a:latin typeface="+mn-lt"/>
              </a:rPr>
              <a:t>2. Further product offer development</a:t>
            </a:r>
          </a:p>
        </p:txBody>
      </p:sp>
      <p:cxnSp>
        <p:nvCxnSpPr>
          <p:cNvPr id="24596" name="Прямая соединительная линия 52"/>
          <p:cNvCxnSpPr>
            <a:cxnSpLocks noChangeShapeType="1"/>
          </p:cNvCxnSpPr>
          <p:nvPr/>
        </p:nvCxnSpPr>
        <p:spPr bwMode="auto">
          <a:xfrm>
            <a:off x="6507163" y="1416050"/>
            <a:ext cx="5316537" cy="0"/>
          </a:xfrm>
          <a:prstGeom prst="line">
            <a:avLst/>
          </a:prstGeom>
          <a:noFill/>
          <a:ln w="6350" algn="ctr">
            <a:solidFill>
              <a:srgbClr val="00338D"/>
            </a:solidFill>
            <a:miter lim="800000"/>
            <a:headEnd/>
            <a:tailEnd/>
          </a:ln>
        </p:spPr>
      </p:cxnSp>
      <p:sp>
        <p:nvSpPr>
          <p:cNvPr id="54" name="Пятиугольник 53"/>
          <p:cNvSpPr/>
          <p:nvPr/>
        </p:nvSpPr>
        <p:spPr>
          <a:xfrm>
            <a:off x="6518275" y="1204913"/>
            <a:ext cx="177800" cy="152400"/>
          </a:xfrm>
          <a:prstGeom prst="homePlate">
            <a:avLst/>
          </a:prstGeom>
          <a:solidFill>
            <a:srgbClr val="0033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24598" name="TextBox 56"/>
          <p:cNvSpPr txBox="1">
            <a:spLocks noChangeArrowheads="1"/>
          </p:cNvSpPr>
          <p:nvPr/>
        </p:nvSpPr>
        <p:spPr bwMode="auto">
          <a:xfrm>
            <a:off x="7275513" y="2282825"/>
            <a:ext cx="41846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spcAft>
                <a:spcPts val="600"/>
              </a:spcAft>
              <a:buClr>
                <a:srgbClr val="003274"/>
              </a:buClr>
            </a:pPr>
            <a:r>
              <a:rPr lang="en-US" sz="1400" b="1" dirty="0">
                <a:solidFill>
                  <a:srgbClr val="00338D"/>
                </a:solidFill>
                <a:latin typeface="Circe"/>
              </a:rPr>
              <a:t>Unstructured data intelligent search, events/parameters correlation, operational experience</a:t>
            </a:r>
          </a:p>
        </p:txBody>
      </p:sp>
      <p:grpSp>
        <p:nvGrpSpPr>
          <p:cNvPr id="56" name="Group 84"/>
          <p:cNvGrpSpPr>
            <a:grpSpLocks noChangeAspect="1"/>
          </p:cNvGrpSpPr>
          <p:nvPr/>
        </p:nvGrpSpPr>
        <p:grpSpPr>
          <a:xfrm>
            <a:off x="6472981" y="2297566"/>
            <a:ext cx="523505" cy="363784"/>
            <a:chOff x="5829300" y="4257675"/>
            <a:chExt cx="361950" cy="309562"/>
          </a:xfrm>
          <a:solidFill>
            <a:schemeClr val="tx2"/>
          </a:solidFill>
        </p:grpSpPr>
        <p:sp>
          <p:nvSpPr>
            <p:cNvPr id="57" name="Freeform 277"/>
            <p:cNvSpPr>
              <a:spLocks noEditPoints="1"/>
            </p:cNvSpPr>
            <p:nvPr/>
          </p:nvSpPr>
          <p:spPr bwMode="auto">
            <a:xfrm>
              <a:off x="5829300" y="4257675"/>
              <a:ext cx="361950" cy="271462"/>
            </a:xfrm>
            <a:custGeom>
              <a:avLst/>
              <a:gdLst/>
              <a:ahLst/>
              <a:cxnLst>
                <a:cxn ang="0">
                  <a:pos x="176" y="170"/>
                </a:cxn>
                <a:cxn ang="0">
                  <a:pos x="194" y="170"/>
                </a:cxn>
                <a:cxn ang="0">
                  <a:pos x="86" y="55"/>
                </a:cxn>
                <a:cxn ang="0">
                  <a:pos x="114" y="43"/>
                </a:cxn>
                <a:cxn ang="0">
                  <a:pos x="142" y="55"/>
                </a:cxn>
                <a:cxn ang="0">
                  <a:pos x="154" y="83"/>
                </a:cxn>
                <a:cxn ang="0">
                  <a:pos x="161" y="120"/>
                </a:cxn>
                <a:cxn ang="0">
                  <a:pos x="149" y="133"/>
                </a:cxn>
                <a:cxn ang="0">
                  <a:pos x="114" y="123"/>
                </a:cxn>
                <a:cxn ang="0">
                  <a:pos x="86" y="111"/>
                </a:cxn>
                <a:cxn ang="0">
                  <a:pos x="74" y="83"/>
                </a:cxn>
                <a:cxn ang="0">
                  <a:pos x="86" y="55"/>
                </a:cxn>
                <a:cxn ang="0">
                  <a:pos x="99" y="68"/>
                </a:cxn>
                <a:cxn ang="0">
                  <a:pos x="92" y="83"/>
                </a:cxn>
                <a:cxn ang="0">
                  <a:pos x="99" y="99"/>
                </a:cxn>
                <a:cxn ang="0">
                  <a:pos x="114" y="105"/>
                </a:cxn>
                <a:cxn ang="0">
                  <a:pos x="130" y="99"/>
                </a:cxn>
                <a:cxn ang="0">
                  <a:pos x="136" y="83"/>
                </a:cxn>
                <a:cxn ang="0">
                  <a:pos x="130" y="68"/>
                </a:cxn>
                <a:cxn ang="0">
                  <a:pos x="114" y="61"/>
                </a:cxn>
                <a:cxn ang="0">
                  <a:pos x="218" y="0"/>
                </a:cxn>
                <a:cxn ang="0">
                  <a:pos x="232" y="6"/>
                </a:cxn>
                <a:cxn ang="0">
                  <a:pos x="238" y="159"/>
                </a:cxn>
                <a:cxn ang="0">
                  <a:pos x="218" y="179"/>
                </a:cxn>
                <a:cxn ang="0">
                  <a:pos x="197" y="170"/>
                </a:cxn>
                <a:cxn ang="0">
                  <a:pos x="218" y="161"/>
                </a:cxn>
                <a:cxn ang="0">
                  <a:pos x="220" y="159"/>
                </a:cxn>
                <a:cxn ang="0">
                  <a:pos x="219" y="18"/>
                </a:cxn>
                <a:cxn ang="0">
                  <a:pos x="218" y="18"/>
                </a:cxn>
                <a:cxn ang="0">
                  <a:pos x="19" y="18"/>
                </a:cxn>
                <a:cxn ang="0">
                  <a:pos x="18" y="20"/>
                </a:cxn>
                <a:cxn ang="0">
                  <a:pos x="19" y="160"/>
                </a:cxn>
                <a:cxn ang="0">
                  <a:pos x="21" y="161"/>
                </a:cxn>
                <a:cxn ang="0">
                  <a:pos x="173" y="170"/>
                </a:cxn>
                <a:cxn ang="0">
                  <a:pos x="21" y="179"/>
                </a:cxn>
                <a:cxn ang="0">
                  <a:pos x="6" y="173"/>
                </a:cxn>
                <a:cxn ang="0">
                  <a:pos x="0" y="20"/>
                </a:cxn>
                <a:cxn ang="0">
                  <a:pos x="6" y="6"/>
                </a:cxn>
                <a:cxn ang="0">
                  <a:pos x="21" y="0"/>
                </a:cxn>
              </a:cxnLst>
              <a:rect l="0" t="0" r="r" b="b"/>
              <a:pathLst>
                <a:path w="238" h="179">
                  <a:moveTo>
                    <a:pt x="185" y="161"/>
                  </a:moveTo>
                  <a:cubicBezTo>
                    <a:pt x="180" y="161"/>
                    <a:pt x="176" y="165"/>
                    <a:pt x="176" y="170"/>
                  </a:cubicBezTo>
                  <a:cubicBezTo>
                    <a:pt x="176" y="175"/>
                    <a:pt x="180" y="179"/>
                    <a:pt x="185" y="179"/>
                  </a:cubicBezTo>
                  <a:cubicBezTo>
                    <a:pt x="190" y="179"/>
                    <a:pt x="194" y="175"/>
                    <a:pt x="194" y="170"/>
                  </a:cubicBezTo>
                  <a:cubicBezTo>
                    <a:pt x="194" y="165"/>
                    <a:pt x="190" y="161"/>
                    <a:pt x="185" y="161"/>
                  </a:cubicBezTo>
                  <a:close/>
                  <a:moveTo>
                    <a:pt x="86" y="55"/>
                  </a:moveTo>
                  <a:cubicBezTo>
                    <a:pt x="86" y="55"/>
                    <a:pt x="86" y="55"/>
                    <a:pt x="86" y="55"/>
                  </a:cubicBezTo>
                  <a:cubicBezTo>
                    <a:pt x="94" y="47"/>
                    <a:pt x="104" y="43"/>
                    <a:pt x="114" y="43"/>
                  </a:cubicBezTo>
                  <a:cubicBezTo>
                    <a:pt x="124" y="43"/>
                    <a:pt x="135" y="47"/>
                    <a:pt x="142" y="55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50" y="63"/>
                    <a:pt x="154" y="73"/>
                    <a:pt x="154" y="83"/>
                  </a:cubicBezTo>
                  <a:cubicBezTo>
                    <a:pt x="154" y="91"/>
                    <a:pt x="152" y="99"/>
                    <a:pt x="147" y="106"/>
                  </a:cubicBezTo>
                  <a:cubicBezTo>
                    <a:pt x="161" y="120"/>
                    <a:pt x="161" y="120"/>
                    <a:pt x="161" y="120"/>
                  </a:cubicBezTo>
                  <a:cubicBezTo>
                    <a:pt x="165" y="124"/>
                    <a:pt x="165" y="130"/>
                    <a:pt x="161" y="133"/>
                  </a:cubicBezTo>
                  <a:cubicBezTo>
                    <a:pt x="158" y="137"/>
                    <a:pt x="152" y="137"/>
                    <a:pt x="149" y="133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28" y="121"/>
                    <a:pt x="121" y="123"/>
                    <a:pt x="114" y="123"/>
                  </a:cubicBezTo>
                  <a:cubicBezTo>
                    <a:pt x="104" y="123"/>
                    <a:pt x="94" y="119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78" y="104"/>
                    <a:pt x="74" y="93"/>
                    <a:pt x="74" y="83"/>
                  </a:cubicBezTo>
                  <a:cubicBezTo>
                    <a:pt x="74" y="73"/>
                    <a:pt x="78" y="63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lose/>
                  <a:moveTo>
                    <a:pt x="99" y="68"/>
                  </a:moveTo>
                  <a:cubicBezTo>
                    <a:pt x="99" y="68"/>
                    <a:pt x="99" y="68"/>
                    <a:pt x="99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4" y="72"/>
                    <a:pt x="92" y="77"/>
                    <a:pt x="92" y="83"/>
                  </a:cubicBezTo>
                  <a:cubicBezTo>
                    <a:pt x="92" y="89"/>
                    <a:pt x="94" y="94"/>
                    <a:pt x="99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3" y="103"/>
                    <a:pt x="109" y="105"/>
                    <a:pt x="114" y="105"/>
                  </a:cubicBezTo>
                  <a:cubicBezTo>
                    <a:pt x="120" y="105"/>
                    <a:pt x="125" y="103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4" y="94"/>
                    <a:pt x="136" y="89"/>
                    <a:pt x="136" y="83"/>
                  </a:cubicBezTo>
                  <a:cubicBezTo>
                    <a:pt x="136" y="77"/>
                    <a:pt x="134" y="72"/>
                    <a:pt x="130" y="68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5" y="63"/>
                    <a:pt x="120" y="61"/>
                    <a:pt x="114" y="61"/>
                  </a:cubicBezTo>
                  <a:cubicBezTo>
                    <a:pt x="109" y="61"/>
                    <a:pt x="103" y="63"/>
                    <a:pt x="99" y="68"/>
                  </a:cubicBezTo>
                  <a:close/>
                  <a:moveTo>
                    <a:pt x="218" y="0"/>
                  </a:moveTo>
                  <a:cubicBezTo>
                    <a:pt x="223" y="0"/>
                    <a:pt x="228" y="2"/>
                    <a:pt x="232" y="6"/>
                  </a:cubicBezTo>
                  <a:cubicBezTo>
                    <a:pt x="232" y="6"/>
                    <a:pt x="232" y="6"/>
                    <a:pt x="232" y="6"/>
                  </a:cubicBezTo>
                  <a:cubicBezTo>
                    <a:pt x="236" y="9"/>
                    <a:pt x="238" y="14"/>
                    <a:pt x="238" y="20"/>
                  </a:cubicBezTo>
                  <a:cubicBezTo>
                    <a:pt x="238" y="159"/>
                    <a:pt x="238" y="159"/>
                    <a:pt x="238" y="159"/>
                  </a:cubicBezTo>
                  <a:cubicBezTo>
                    <a:pt x="238" y="164"/>
                    <a:pt x="236" y="169"/>
                    <a:pt x="232" y="173"/>
                  </a:cubicBezTo>
                  <a:cubicBezTo>
                    <a:pt x="228" y="177"/>
                    <a:pt x="223" y="179"/>
                    <a:pt x="218" y="179"/>
                  </a:cubicBezTo>
                  <a:cubicBezTo>
                    <a:pt x="210" y="179"/>
                    <a:pt x="213" y="179"/>
                    <a:pt x="206" y="179"/>
                  </a:cubicBezTo>
                  <a:cubicBezTo>
                    <a:pt x="201" y="179"/>
                    <a:pt x="197" y="175"/>
                    <a:pt x="197" y="170"/>
                  </a:cubicBezTo>
                  <a:cubicBezTo>
                    <a:pt x="197" y="165"/>
                    <a:pt x="201" y="161"/>
                    <a:pt x="206" y="161"/>
                  </a:cubicBezTo>
                  <a:cubicBezTo>
                    <a:pt x="213" y="161"/>
                    <a:pt x="210" y="161"/>
                    <a:pt x="218" y="161"/>
                  </a:cubicBezTo>
                  <a:cubicBezTo>
                    <a:pt x="218" y="161"/>
                    <a:pt x="219" y="161"/>
                    <a:pt x="219" y="160"/>
                  </a:cubicBezTo>
                  <a:cubicBezTo>
                    <a:pt x="220" y="160"/>
                    <a:pt x="220" y="159"/>
                    <a:pt x="220" y="159"/>
                  </a:cubicBezTo>
                  <a:cubicBezTo>
                    <a:pt x="220" y="20"/>
                    <a:pt x="220" y="20"/>
                    <a:pt x="220" y="20"/>
                  </a:cubicBezTo>
                  <a:cubicBezTo>
                    <a:pt x="220" y="19"/>
                    <a:pt x="220" y="19"/>
                    <a:pt x="219" y="18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19" y="18"/>
                    <a:pt x="218" y="18"/>
                    <a:pt x="218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18" y="159"/>
                    <a:pt x="19" y="160"/>
                    <a:pt x="1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19" y="161"/>
                    <a:pt x="20" y="161"/>
                    <a:pt x="21" y="161"/>
                  </a:cubicBezTo>
                  <a:cubicBezTo>
                    <a:pt x="60" y="161"/>
                    <a:pt x="125" y="161"/>
                    <a:pt x="164" y="161"/>
                  </a:cubicBezTo>
                  <a:cubicBezTo>
                    <a:pt x="169" y="161"/>
                    <a:pt x="173" y="165"/>
                    <a:pt x="173" y="170"/>
                  </a:cubicBezTo>
                  <a:cubicBezTo>
                    <a:pt x="173" y="175"/>
                    <a:pt x="169" y="179"/>
                    <a:pt x="164" y="179"/>
                  </a:cubicBezTo>
                  <a:cubicBezTo>
                    <a:pt x="125" y="179"/>
                    <a:pt x="60" y="179"/>
                    <a:pt x="21" y="179"/>
                  </a:cubicBezTo>
                  <a:cubicBezTo>
                    <a:pt x="15" y="179"/>
                    <a:pt x="10" y="177"/>
                    <a:pt x="6" y="173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3" y="169"/>
                    <a:pt x="0" y="164"/>
                    <a:pt x="0" y="15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4"/>
                    <a:pt x="3" y="9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2"/>
                    <a:pt x="15" y="0"/>
                    <a:pt x="21" y="0"/>
                  </a:cubicBezTo>
                  <a:lnTo>
                    <a:pt x="21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78"/>
            <p:cNvSpPr>
              <a:spLocks/>
            </p:cNvSpPr>
            <p:nvPr/>
          </p:nvSpPr>
          <p:spPr bwMode="auto">
            <a:xfrm>
              <a:off x="5951538" y="4540250"/>
              <a:ext cx="115888" cy="26987"/>
            </a:xfrm>
            <a:custGeom>
              <a:avLst/>
              <a:gdLst/>
              <a:ahLst/>
              <a:cxnLst>
                <a:cxn ang="0">
                  <a:pos x="9" y="18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67" y="0"/>
                </a:cxn>
                <a:cxn ang="0">
                  <a:pos x="76" y="9"/>
                </a:cxn>
                <a:cxn ang="0">
                  <a:pos x="67" y="18"/>
                </a:cxn>
                <a:cxn ang="0">
                  <a:pos x="9" y="18"/>
                </a:cxn>
              </a:cxnLst>
              <a:rect l="0" t="0" r="r" b="b"/>
              <a:pathLst>
                <a:path w="76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4" y="0"/>
                    <a:pt x="42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4"/>
                    <a:pt x="72" y="18"/>
                    <a:pt x="67" y="18"/>
                  </a:cubicBezTo>
                  <a:cubicBezTo>
                    <a:pt x="42" y="18"/>
                    <a:pt x="34" y="18"/>
                    <a:pt x="9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74295" tIns="37148" rIns="74295" bIns="3714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</a:endParaRPr>
            </a:p>
          </p:txBody>
        </p:sp>
      </p:grpSp>
      <p:sp>
        <p:nvSpPr>
          <p:cNvPr id="24600" name="TextBox 56"/>
          <p:cNvSpPr txBox="1">
            <a:spLocks noChangeArrowheads="1"/>
          </p:cNvSpPr>
          <p:nvPr/>
        </p:nvSpPr>
        <p:spPr bwMode="auto">
          <a:xfrm>
            <a:off x="7275513" y="3709988"/>
            <a:ext cx="41703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spcAft>
                <a:spcPts val="600"/>
              </a:spcAft>
              <a:buClr>
                <a:srgbClr val="003274"/>
              </a:buClr>
            </a:pPr>
            <a:r>
              <a:rPr lang="en-US" sz="1400" b="1" dirty="0">
                <a:solidFill>
                  <a:srgbClr val="00338D"/>
                </a:solidFill>
                <a:latin typeface="Circe"/>
              </a:rPr>
              <a:t>An integrated solution to ensure cybersecurity </a:t>
            </a:r>
          </a:p>
        </p:txBody>
      </p:sp>
      <p:sp>
        <p:nvSpPr>
          <p:cNvPr id="24601" name="Freeform 47"/>
          <p:cNvSpPr>
            <a:spLocks noChangeAspect="1" noEditPoints="1"/>
          </p:cNvSpPr>
          <p:nvPr/>
        </p:nvSpPr>
        <p:spPr bwMode="auto">
          <a:xfrm>
            <a:off x="6438900" y="3790950"/>
            <a:ext cx="544513" cy="373063"/>
          </a:xfrm>
          <a:custGeom>
            <a:avLst/>
            <a:gdLst>
              <a:gd name="T0" fmla="*/ 1399 w 2241"/>
              <a:gd name="T1" fmla="*/ 501 h 1886"/>
              <a:gd name="T2" fmla="*/ 1121 w 2241"/>
              <a:gd name="T3" fmla="*/ 223 h 1886"/>
              <a:gd name="T4" fmla="*/ 843 w 2241"/>
              <a:gd name="T5" fmla="*/ 501 h 1886"/>
              <a:gd name="T6" fmla="*/ 843 w 2241"/>
              <a:gd name="T7" fmla="*/ 581 h 1886"/>
              <a:gd name="T8" fmla="*/ 773 w 2241"/>
              <a:gd name="T9" fmla="*/ 581 h 1886"/>
              <a:gd name="T10" fmla="*/ 773 w 2241"/>
              <a:gd name="T11" fmla="*/ 838 h 1886"/>
              <a:gd name="T12" fmla="*/ 1121 w 2241"/>
              <a:gd name="T13" fmla="*/ 1185 h 1886"/>
              <a:gd name="T14" fmla="*/ 1468 w 2241"/>
              <a:gd name="T15" fmla="*/ 838 h 1886"/>
              <a:gd name="T16" fmla="*/ 1468 w 2241"/>
              <a:gd name="T17" fmla="*/ 581 h 1886"/>
              <a:gd name="T18" fmla="*/ 1399 w 2241"/>
              <a:gd name="T19" fmla="*/ 581 h 1886"/>
              <a:gd name="T20" fmla="*/ 1399 w 2241"/>
              <a:gd name="T21" fmla="*/ 501 h 1886"/>
              <a:gd name="T22" fmla="*/ 1183 w 2241"/>
              <a:gd name="T23" fmla="*/ 1021 h 1886"/>
              <a:gd name="T24" fmla="*/ 1055 w 2241"/>
              <a:gd name="T25" fmla="*/ 1021 h 1886"/>
              <a:gd name="T26" fmla="*/ 1084 w 2241"/>
              <a:gd name="T27" fmla="*/ 849 h 1886"/>
              <a:gd name="T28" fmla="*/ 1033 w 2241"/>
              <a:gd name="T29" fmla="*/ 768 h 1886"/>
              <a:gd name="T30" fmla="*/ 1121 w 2241"/>
              <a:gd name="T31" fmla="*/ 681 h 1886"/>
              <a:gd name="T32" fmla="*/ 1209 w 2241"/>
              <a:gd name="T33" fmla="*/ 769 h 1886"/>
              <a:gd name="T34" fmla="*/ 1156 w 2241"/>
              <a:gd name="T35" fmla="*/ 849 h 1886"/>
              <a:gd name="T36" fmla="*/ 1183 w 2241"/>
              <a:gd name="T37" fmla="*/ 1021 h 1886"/>
              <a:gd name="T38" fmla="*/ 1287 w 2241"/>
              <a:gd name="T39" fmla="*/ 581 h 1886"/>
              <a:gd name="T40" fmla="*/ 955 w 2241"/>
              <a:gd name="T41" fmla="*/ 581 h 1886"/>
              <a:gd name="T42" fmla="*/ 955 w 2241"/>
              <a:gd name="T43" fmla="*/ 505 h 1886"/>
              <a:gd name="T44" fmla="*/ 1121 w 2241"/>
              <a:gd name="T45" fmla="*/ 339 h 1886"/>
              <a:gd name="T46" fmla="*/ 1287 w 2241"/>
              <a:gd name="T47" fmla="*/ 505 h 1886"/>
              <a:gd name="T48" fmla="*/ 1287 w 2241"/>
              <a:gd name="T49" fmla="*/ 581 h 1886"/>
              <a:gd name="T50" fmla="*/ 2225 w 2241"/>
              <a:gd name="T51" fmla="*/ 1846 h 1886"/>
              <a:gd name="T52" fmla="*/ 2034 w 2241"/>
              <a:gd name="T53" fmla="*/ 1593 h 1886"/>
              <a:gd name="T54" fmla="*/ 1955 w 2241"/>
              <a:gd name="T55" fmla="*/ 1553 h 1886"/>
              <a:gd name="T56" fmla="*/ 1364 w 2241"/>
              <a:gd name="T57" fmla="*/ 1553 h 1886"/>
              <a:gd name="T58" fmla="*/ 1314 w 2241"/>
              <a:gd name="T59" fmla="*/ 1504 h 1886"/>
              <a:gd name="T60" fmla="*/ 1314 w 2241"/>
              <a:gd name="T61" fmla="*/ 1462 h 1886"/>
              <a:gd name="T62" fmla="*/ 1364 w 2241"/>
              <a:gd name="T63" fmla="*/ 1413 h 1886"/>
              <a:gd name="T64" fmla="*/ 2012 w 2241"/>
              <a:gd name="T65" fmla="*/ 1413 h 1886"/>
              <a:gd name="T66" fmla="*/ 2062 w 2241"/>
              <a:gd name="T67" fmla="*/ 1363 h 1886"/>
              <a:gd name="T68" fmla="*/ 2062 w 2241"/>
              <a:gd name="T69" fmla="*/ 50 h 1886"/>
              <a:gd name="T70" fmla="*/ 2012 w 2241"/>
              <a:gd name="T71" fmla="*/ 0 h 1886"/>
              <a:gd name="T72" fmla="*/ 229 w 2241"/>
              <a:gd name="T73" fmla="*/ 0 h 1886"/>
              <a:gd name="T74" fmla="*/ 180 w 2241"/>
              <a:gd name="T75" fmla="*/ 50 h 1886"/>
              <a:gd name="T76" fmla="*/ 180 w 2241"/>
              <a:gd name="T77" fmla="*/ 1363 h 1886"/>
              <a:gd name="T78" fmla="*/ 229 w 2241"/>
              <a:gd name="T79" fmla="*/ 1413 h 1886"/>
              <a:gd name="T80" fmla="*/ 878 w 2241"/>
              <a:gd name="T81" fmla="*/ 1413 h 1886"/>
              <a:gd name="T82" fmla="*/ 927 w 2241"/>
              <a:gd name="T83" fmla="*/ 1462 h 1886"/>
              <a:gd name="T84" fmla="*/ 927 w 2241"/>
              <a:gd name="T85" fmla="*/ 1504 h 1886"/>
              <a:gd name="T86" fmla="*/ 878 w 2241"/>
              <a:gd name="T87" fmla="*/ 1553 h 1886"/>
              <a:gd name="T88" fmla="*/ 286 w 2241"/>
              <a:gd name="T89" fmla="*/ 1553 h 1886"/>
              <a:gd name="T90" fmla="*/ 207 w 2241"/>
              <a:gd name="T91" fmla="*/ 1593 h 1886"/>
              <a:gd name="T92" fmla="*/ 17 w 2241"/>
              <a:gd name="T93" fmla="*/ 1846 h 1886"/>
              <a:gd name="T94" fmla="*/ 37 w 2241"/>
              <a:gd name="T95" fmla="*/ 1886 h 1886"/>
              <a:gd name="T96" fmla="*/ 2205 w 2241"/>
              <a:gd name="T97" fmla="*/ 1886 h 1886"/>
              <a:gd name="T98" fmla="*/ 2225 w 2241"/>
              <a:gd name="T99" fmla="*/ 1846 h 1886"/>
              <a:gd name="T100" fmla="*/ 427 w 2241"/>
              <a:gd name="T101" fmla="*/ 1231 h 1886"/>
              <a:gd name="T102" fmla="*/ 377 w 2241"/>
              <a:gd name="T103" fmla="*/ 1228 h 1886"/>
              <a:gd name="T104" fmla="*/ 377 w 2241"/>
              <a:gd name="T105" fmla="*/ 232 h 1886"/>
              <a:gd name="T106" fmla="*/ 427 w 2241"/>
              <a:gd name="T107" fmla="*/ 183 h 1886"/>
              <a:gd name="T108" fmla="*/ 1815 w 2241"/>
              <a:gd name="T109" fmla="*/ 183 h 1886"/>
              <a:gd name="T110" fmla="*/ 1864 w 2241"/>
              <a:gd name="T111" fmla="*/ 232 h 1886"/>
              <a:gd name="T112" fmla="*/ 1864 w 2241"/>
              <a:gd name="T113" fmla="*/ 1181 h 1886"/>
              <a:gd name="T114" fmla="*/ 1815 w 2241"/>
              <a:gd name="T115" fmla="*/ 1231 h 1886"/>
              <a:gd name="T116" fmla="*/ 427 w 2241"/>
              <a:gd name="T117" fmla="*/ 1231 h 18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41"/>
              <a:gd name="T178" fmla="*/ 0 h 1886"/>
              <a:gd name="T179" fmla="*/ 2241 w 2241"/>
              <a:gd name="T180" fmla="*/ 1886 h 188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41" h="1886">
                <a:moveTo>
                  <a:pt x="1399" y="501"/>
                </a:moveTo>
                <a:cubicBezTo>
                  <a:pt x="1399" y="347"/>
                  <a:pt x="1274" y="223"/>
                  <a:pt x="1121" y="223"/>
                </a:cubicBezTo>
                <a:cubicBezTo>
                  <a:pt x="967" y="223"/>
                  <a:pt x="843" y="347"/>
                  <a:pt x="843" y="501"/>
                </a:cubicBezTo>
                <a:cubicBezTo>
                  <a:pt x="843" y="581"/>
                  <a:pt x="843" y="581"/>
                  <a:pt x="843" y="581"/>
                </a:cubicBezTo>
                <a:cubicBezTo>
                  <a:pt x="773" y="581"/>
                  <a:pt x="773" y="581"/>
                  <a:pt x="773" y="581"/>
                </a:cubicBezTo>
                <a:cubicBezTo>
                  <a:pt x="773" y="838"/>
                  <a:pt x="773" y="838"/>
                  <a:pt x="773" y="838"/>
                </a:cubicBezTo>
                <a:cubicBezTo>
                  <a:pt x="773" y="1030"/>
                  <a:pt x="929" y="1185"/>
                  <a:pt x="1121" y="1185"/>
                </a:cubicBezTo>
                <a:cubicBezTo>
                  <a:pt x="1313" y="1185"/>
                  <a:pt x="1468" y="1030"/>
                  <a:pt x="1468" y="838"/>
                </a:cubicBezTo>
                <a:cubicBezTo>
                  <a:pt x="1468" y="581"/>
                  <a:pt x="1468" y="581"/>
                  <a:pt x="1468" y="581"/>
                </a:cubicBezTo>
                <a:cubicBezTo>
                  <a:pt x="1399" y="581"/>
                  <a:pt x="1399" y="581"/>
                  <a:pt x="1399" y="581"/>
                </a:cubicBezTo>
                <a:lnTo>
                  <a:pt x="1399" y="501"/>
                </a:lnTo>
                <a:close/>
                <a:moveTo>
                  <a:pt x="1183" y="1021"/>
                </a:moveTo>
                <a:cubicBezTo>
                  <a:pt x="1055" y="1021"/>
                  <a:pt x="1055" y="1021"/>
                  <a:pt x="1055" y="1021"/>
                </a:cubicBezTo>
                <a:cubicBezTo>
                  <a:pt x="1084" y="849"/>
                  <a:pt x="1084" y="849"/>
                  <a:pt x="1084" y="849"/>
                </a:cubicBezTo>
                <a:cubicBezTo>
                  <a:pt x="1054" y="835"/>
                  <a:pt x="1032" y="804"/>
                  <a:pt x="1033" y="768"/>
                </a:cubicBezTo>
                <a:cubicBezTo>
                  <a:pt x="1033" y="720"/>
                  <a:pt x="1073" y="680"/>
                  <a:pt x="1121" y="681"/>
                </a:cubicBezTo>
                <a:cubicBezTo>
                  <a:pt x="1170" y="681"/>
                  <a:pt x="1209" y="721"/>
                  <a:pt x="1209" y="769"/>
                </a:cubicBezTo>
                <a:cubicBezTo>
                  <a:pt x="1208" y="805"/>
                  <a:pt x="1187" y="836"/>
                  <a:pt x="1156" y="849"/>
                </a:cubicBezTo>
                <a:lnTo>
                  <a:pt x="1183" y="1021"/>
                </a:lnTo>
                <a:close/>
                <a:moveTo>
                  <a:pt x="1287" y="581"/>
                </a:moveTo>
                <a:cubicBezTo>
                  <a:pt x="955" y="581"/>
                  <a:pt x="955" y="581"/>
                  <a:pt x="955" y="581"/>
                </a:cubicBezTo>
                <a:cubicBezTo>
                  <a:pt x="955" y="505"/>
                  <a:pt x="955" y="505"/>
                  <a:pt x="955" y="505"/>
                </a:cubicBezTo>
                <a:cubicBezTo>
                  <a:pt x="955" y="413"/>
                  <a:pt x="1029" y="339"/>
                  <a:pt x="1121" y="339"/>
                </a:cubicBezTo>
                <a:cubicBezTo>
                  <a:pt x="1212" y="339"/>
                  <a:pt x="1287" y="413"/>
                  <a:pt x="1287" y="505"/>
                </a:cubicBezTo>
                <a:lnTo>
                  <a:pt x="1287" y="581"/>
                </a:lnTo>
                <a:close/>
                <a:moveTo>
                  <a:pt x="2225" y="1846"/>
                </a:moveTo>
                <a:cubicBezTo>
                  <a:pt x="2034" y="1593"/>
                  <a:pt x="2034" y="1593"/>
                  <a:pt x="2034" y="1593"/>
                </a:cubicBezTo>
                <a:cubicBezTo>
                  <a:pt x="2018" y="1571"/>
                  <a:pt x="1982" y="1553"/>
                  <a:pt x="1955" y="1553"/>
                </a:cubicBezTo>
                <a:cubicBezTo>
                  <a:pt x="1364" y="1553"/>
                  <a:pt x="1364" y="1553"/>
                  <a:pt x="1364" y="1553"/>
                </a:cubicBezTo>
                <a:cubicBezTo>
                  <a:pt x="1337" y="1553"/>
                  <a:pt x="1314" y="1531"/>
                  <a:pt x="1314" y="1504"/>
                </a:cubicBezTo>
                <a:cubicBezTo>
                  <a:pt x="1314" y="1462"/>
                  <a:pt x="1314" y="1462"/>
                  <a:pt x="1314" y="1462"/>
                </a:cubicBezTo>
                <a:cubicBezTo>
                  <a:pt x="1314" y="1435"/>
                  <a:pt x="1337" y="1413"/>
                  <a:pt x="1364" y="1413"/>
                </a:cubicBezTo>
                <a:cubicBezTo>
                  <a:pt x="2012" y="1413"/>
                  <a:pt x="2012" y="1413"/>
                  <a:pt x="2012" y="1413"/>
                </a:cubicBezTo>
                <a:cubicBezTo>
                  <a:pt x="2039" y="1413"/>
                  <a:pt x="2062" y="1390"/>
                  <a:pt x="2062" y="1363"/>
                </a:cubicBezTo>
                <a:cubicBezTo>
                  <a:pt x="2062" y="50"/>
                  <a:pt x="2062" y="50"/>
                  <a:pt x="2062" y="50"/>
                </a:cubicBezTo>
                <a:cubicBezTo>
                  <a:pt x="2062" y="23"/>
                  <a:pt x="2039" y="0"/>
                  <a:pt x="2012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02" y="0"/>
                  <a:pt x="180" y="23"/>
                  <a:pt x="180" y="50"/>
                </a:cubicBezTo>
                <a:cubicBezTo>
                  <a:pt x="180" y="1363"/>
                  <a:pt x="180" y="1363"/>
                  <a:pt x="180" y="1363"/>
                </a:cubicBezTo>
                <a:cubicBezTo>
                  <a:pt x="180" y="1390"/>
                  <a:pt x="202" y="1413"/>
                  <a:pt x="229" y="1413"/>
                </a:cubicBezTo>
                <a:cubicBezTo>
                  <a:pt x="878" y="1413"/>
                  <a:pt x="878" y="1413"/>
                  <a:pt x="878" y="1413"/>
                </a:cubicBezTo>
                <a:cubicBezTo>
                  <a:pt x="905" y="1413"/>
                  <a:pt x="927" y="1435"/>
                  <a:pt x="927" y="1462"/>
                </a:cubicBezTo>
                <a:cubicBezTo>
                  <a:pt x="927" y="1504"/>
                  <a:pt x="927" y="1504"/>
                  <a:pt x="927" y="1504"/>
                </a:cubicBezTo>
                <a:cubicBezTo>
                  <a:pt x="927" y="1531"/>
                  <a:pt x="905" y="1553"/>
                  <a:pt x="878" y="1553"/>
                </a:cubicBezTo>
                <a:cubicBezTo>
                  <a:pt x="286" y="1553"/>
                  <a:pt x="286" y="1553"/>
                  <a:pt x="286" y="1553"/>
                </a:cubicBezTo>
                <a:cubicBezTo>
                  <a:pt x="259" y="1553"/>
                  <a:pt x="223" y="1571"/>
                  <a:pt x="207" y="1593"/>
                </a:cubicBezTo>
                <a:cubicBezTo>
                  <a:pt x="17" y="1846"/>
                  <a:pt x="17" y="1846"/>
                  <a:pt x="17" y="1846"/>
                </a:cubicBezTo>
                <a:cubicBezTo>
                  <a:pt x="0" y="1868"/>
                  <a:pt x="9" y="1886"/>
                  <a:pt x="37" y="1886"/>
                </a:cubicBezTo>
                <a:cubicBezTo>
                  <a:pt x="2205" y="1886"/>
                  <a:pt x="2205" y="1886"/>
                  <a:pt x="2205" y="1886"/>
                </a:cubicBezTo>
                <a:cubicBezTo>
                  <a:pt x="2232" y="1886"/>
                  <a:pt x="2241" y="1868"/>
                  <a:pt x="2225" y="1846"/>
                </a:cubicBezTo>
                <a:close/>
                <a:moveTo>
                  <a:pt x="427" y="1231"/>
                </a:moveTo>
                <a:cubicBezTo>
                  <a:pt x="399" y="1231"/>
                  <a:pt x="377" y="1229"/>
                  <a:pt x="377" y="1228"/>
                </a:cubicBezTo>
                <a:cubicBezTo>
                  <a:pt x="377" y="232"/>
                  <a:pt x="377" y="232"/>
                  <a:pt x="377" y="232"/>
                </a:cubicBezTo>
                <a:cubicBezTo>
                  <a:pt x="377" y="205"/>
                  <a:pt x="399" y="183"/>
                  <a:pt x="427" y="183"/>
                </a:cubicBezTo>
                <a:cubicBezTo>
                  <a:pt x="1815" y="183"/>
                  <a:pt x="1815" y="183"/>
                  <a:pt x="1815" y="183"/>
                </a:cubicBezTo>
                <a:cubicBezTo>
                  <a:pt x="1842" y="183"/>
                  <a:pt x="1864" y="205"/>
                  <a:pt x="1864" y="232"/>
                </a:cubicBezTo>
                <a:cubicBezTo>
                  <a:pt x="1864" y="1181"/>
                  <a:pt x="1864" y="1181"/>
                  <a:pt x="1864" y="1181"/>
                </a:cubicBezTo>
                <a:cubicBezTo>
                  <a:pt x="1864" y="1209"/>
                  <a:pt x="1842" y="1231"/>
                  <a:pt x="1815" y="1231"/>
                </a:cubicBezTo>
                <a:lnTo>
                  <a:pt x="427" y="1231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title"/>
          </p:nvPr>
        </p:nvSpPr>
        <p:spPr bwMode="auto">
          <a:xfrm>
            <a:off x="557213" y="404813"/>
            <a:ext cx="11123612" cy="4889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Operational experience recording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7213" y="1212850"/>
            <a:ext cx="8007350" cy="5405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Special comprehensive OERAIS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18563" y="1212850"/>
            <a:ext cx="3167062" cy="5405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Rosenergoatom related IS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80488" y="1547813"/>
            <a:ext cx="2860675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MRO ACS</a:t>
            </a: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Information on plant </a:t>
            </a:r>
            <a:r>
              <a:rPr lang="en-US" sz="1400" dirty="0" smtClean="0"/>
              <a:t>inspections </a:t>
            </a:r>
            <a:r>
              <a:rPr lang="en-US" sz="1400" dirty="0"/>
              <a:t>and equipment repair/maintenance, etc.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(IBM Maximo)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80488" y="3222625"/>
            <a:ext cx="2860675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ISCOPPM</a:t>
            </a: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Information on the equipment operational modes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(OSISoft PI)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82075" y="4897438"/>
            <a:ext cx="2860675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TDACS</a:t>
            </a: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Technical documentation (legislative, executive, operational documentation, etc.)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(EMC Documentum)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81063" y="1547813"/>
            <a:ext cx="73596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Statistical analysis and forecasting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Comparison of the equipment operational modes and equipment events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Probabilistic analysis and systems and equipment events forecasting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“Disposed experience”- operational experience statistical reporting in relation to the type of equipment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(QlikView + …)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81063" y="3222625"/>
            <a:ext cx="3611562" cy="32750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Search and analysis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Connection to ADECS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Recurring events search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Corrective measures effectiveness analysis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Thematic analysis (nuclear safety, </a:t>
            </a:r>
            <a:r>
              <a:rPr lang="en-US" sz="1100" dirty="0"/>
              <a:t>n</a:t>
            </a:r>
            <a:r>
              <a:rPr lang="en-US" sz="1100" dirty="0" smtClean="0"/>
              <a:t>uclear</a:t>
            </a:r>
            <a:r>
              <a:rPr lang="ru-RU" sz="1100" dirty="0" smtClean="0"/>
              <a:t> </a:t>
            </a:r>
            <a:r>
              <a:rPr lang="en-US" sz="1100" dirty="0" smtClean="0"/>
              <a:t>fuel</a:t>
            </a:r>
            <a:r>
              <a:rPr lang="en-US" sz="1100" dirty="0" smtClean="0"/>
              <a:t> </a:t>
            </a:r>
            <a:r>
              <a:rPr lang="en-US" sz="1100" dirty="0"/>
              <a:t>reliability, chemical safety, etc.)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1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Current project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Consolidating data from CO sources (violations, deviations, defects, VMS, etc. 10 sources altogether) with scan recognition function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Unified search across all sources (like Google search)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Filters, infographics, reports on topical areas (8 areas by role)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Events identification correlation, search for similar ones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(HP Autonomy IDOL)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29150" y="3222625"/>
            <a:ext cx="3611563" cy="32750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Business Processes Automation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Recording and investigation of violations in NPP operation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Recording and investigation of deviations in NPP operation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Recording and investigation of significant defects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Corrective and preventive actions implementation supervising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Good practices recording and disseminating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VMS recording and analysis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Reporting (</a:t>
            </a:r>
            <a:r>
              <a:rPr lang="en-US" sz="1200" u="sng" dirty="0"/>
              <a:t>including Production control</a:t>
            </a:r>
            <a:r>
              <a:rPr lang="en-US" sz="1200" dirty="0"/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(IBM Maximo)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81063" y="4572000"/>
            <a:ext cx="3605212" cy="17573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Заголовок 3"/>
          <p:cNvSpPr>
            <a:spLocks noGrp="1"/>
          </p:cNvSpPr>
          <p:nvPr>
            <p:ph type="title"/>
          </p:nvPr>
        </p:nvSpPr>
        <p:spPr bwMode="auto">
          <a:xfrm>
            <a:off x="557213" y="404813"/>
            <a:ext cx="11123612" cy="48895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000" dirty="0" smtClean="0"/>
              <a:t>Unified platform for managing and storing technical documentation for all Rosenergoatom divisional information systems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white">
          <a:xfrm>
            <a:off x="8502650" y="1331913"/>
            <a:ext cx="3581400" cy="13287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766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Application of a unified approach to the classification of NPP technical documentation, providing an effective searching for technical documentation of all Concern’s branches.</a:t>
            </a:r>
            <a:endParaRPr lang="en-US" sz="1600" b="1" kern="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white">
          <a:xfrm>
            <a:off x="8845550" y="3892550"/>
            <a:ext cx="2954338" cy="11079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766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Access to technical documentation </a:t>
            </a:r>
            <a:r>
              <a:rPr lang="en-US" sz="1600" b="1" spc="-2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via portal </a:t>
            </a:r>
            <a:r>
              <a:rPr lang="en-US" sz="16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 the search system for unstructured information in NPP OERAIS</a:t>
            </a:r>
            <a:endParaRPr lang="en-US" sz="1600" b="1" spc="-26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" name="Rectangle 55"/>
          <p:cNvSpPr>
            <a:spLocks noChangeArrowheads="1"/>
          </p:cNvSpPr>
          <p:nvPr/>
        </p:nvSpPr>
        <p:spPr bwMode="white">
          <a:xfrm>
            <a:off x="387350" y="1252538"/>
            <a:ext cx="3941763" cy="15509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766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Management and archival storage of technical documentation at all stages of NPP life cycle, including project, detail, executive, commissioning, design, production and technical, regulatory documentation, etc. </a:t>
            </a:r>
            <a:endParaRPr lang="en-US" sz="1600" b="1" spc="-26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" name="Rectangle 62"/>
          <p:cNvSpPr>
            <a:spLocks noChangeArrowheads="1"/>
          </p:cNvSpPr>
          <p:nvPr/>
        </p:nvSpPr>
        <p:spPr bwMode="white">
          <a:xfrm>
            <a:off x="4629150" y="1287463"/>
            <a:ext cx="3449638" cy="19954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766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Distributed system architecture that can provide technical documentation to all divisional information systems (MRO ACS, NPP OERA, etc.), employees of the Concern, as well as to employees of contract organizations. </a:t>
            </a:r>
            <a:endParaRPr lang="en-US" sz="1600" b="1" spc="-26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endParaRPr>
          </a:p>
        </p:txBody>
      </p:sp>
      <p:graphicFrame>
        <p:nvGraphicFramePr>
          <p:cNvPr id="1054" name="Object 30"/>
          <p:cNvGraphicFramePr>
            <a:graphicFrameLocks noChangeAspect="1"/>
          </p:cNvGraphicFramePr>
          <p:nvPr/>
        </p:nvGraphicFramePr>
        <p:xfrm>
          <a:off x="176213" y="2849563"/>
          <a:ext cx="4452937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Visio" r:id="rId3" imgW="22545295" imgH="11675623" progId="Visio.Drawing.11">
                  <p:embed/>
                </p:oleObj>
              </mc:Choice>
              <mc:Fallback>
                <p:oleObj name="Visio" r:id="rId3" imgW="22545295" imgH="11675623" progId="Visio.Drawing.11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2849563"/>
                        <a:ext cx="4452937" cy="360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" name="Object 31"/>
          <p:cNvGraphicFramePr>
            <a:graphicFrameLocks noChangeAspect="1"/>
          </p:cNvGraphicFramePr>
          <p:nvPr/>
        </p:nvGraphicFramePr>
        <p:xfrm>
          <a:off x="4651375" y="3359150"/>
          <a:ext cx="400050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Visio" r:id="rId5" imgW="33473517" imgH="18753201" progId="Visio.Drawing.11">
                  <p:embed/>
                </p:oleObj>
              </mc:Choice>
              <mc:Fallback>
                <p:oleObj name="Visio" r:id="rId5" imgW="33473517" imgH="18753201" progId="Visio.Drawing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3359150"/>
                        <a:ext cx="4000500" cy="289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28175" y="2849563"/>
            <a:ext cx="16954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56" name="Object 32"/>
          <p:cNvGraphicFramePr>
            <a:graphicFrameLocks noChangeAspect="1"/>
          </p:cNvGraphicFramePr>
          <p:nvPr/>
        </p:nvGraphicFramePr>
        <p:xfrm>
          <a:off x="9378950" y="5065713"/>
          <a:ext cx="1849438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Visio" r:id="rId8" imgW="1331410" imgH="1061008" progId="Visio.Drawing.11">
                  <p:embed/>
                </p:oleObj>
              </mc:Choice>
              <mc:Fallback>
                <p:oleObj name="Visio" r:id="rId8" imgW="1331410" imgH="1061008" progId="Visio.Drawing.11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8950" y="5065713"/>
                        <a:ext cx="1849438" cy="147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7" name="Object 33"/>
          <p:cNvGraphicFramePr>
            <a:graphicFrameLocks noChangeAspect="1"/>
          </p:cNvGraphicFramePr>
          <p:nvPr/>
        </p:nvGraphicFramePr>
        <p:xfrm>
          <a:off x="10598150" y="5876925"/>
          <a:ext cx="58261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Visio" r:id="rId10" imgW="695645" imgH="695721" progId="Visio.Drawing.11">
                  <p:embed/>
                </p:oleObj>
              </mc:Choice>
              <mc:Fallback>
                <p:oleObj name="Visio" r:id="rId10" imgW="695645" imgH="695721" progId="Visio.Drawing.11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8150" y="5876925"/>
                        <a:ext cx="58261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u6ATX5JUW7c7BzDsLS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TOP" val="99.875"/>
  <p:tag name="FAS_LEFT" val="452.375"/>
  <p:tag name="FAS_HEIGHT" val="192.75"/>
  <p:tag name="FAS_WIDTH" val="31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TOP" val="99.875"/>
  <p:tag name="FAS_LEFT" val="452.375"/>
  <p:tag name="FAS_HEIGHT" val="192.75"/>
  <p:tag name="FAS_WIDTH" val="31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TOP" val="99.875"/>
  <p:tag name="FAS_LEFT" val="452.375"/>
  <p:tag name="FAS_HEIGHT" val="192.75"/>
  <p:tag name="FAS_WIDTH" val="317.5"/>
</p:tagLst>
</file>

<file path=ppt/theme/theme1.xml><?xml version="1.0" encoding="utf-8"?>
<a:theme xmlns:a="http://schemas.openxmlformats.org/drawingml/2006/main" name="for_preza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_А4_,без лого — копия" id="{FCAFF0C2-B6DF-474B-AE95-D3787A10BD98}" vid="{71E6C09B-1356-454C-B33D-85A54AADC18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RA_shablon_2017</Template>
  <TotalTime>1961</TotalTime>
  <Words>1830</Words>
  <Application>Microsoft Office PowerPoint</Application>
  <PresentationFormat>Широкоэкранный</PresentationFormat>
  <Paragraphs>293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 Unicode MS</vt:lpstr>
      <vt:lpstr>Arial</vt:lpstr>
      <vt:lpstr>Arial Обычный</vt:lpstr>
      <vt:lpstr>Calibri</vt:lpstr>
      <vt:lpstr>Circe</vt:lpstr>
      <vt:lpstr>Circe Bold</vt:lpstr>
      <vt:lpstr>Circe Bold (Заголовки)</vt:lpstr>
      <vt:lpstr>Circe Light</vt:lpstr>
      <vt:lpstr>Trebuchet MS</vt:lpstr>
      <vt:lpstr>Wingdings</vt:lpstr>
      <vt:lpstr>for_preza</vt:lpstr>
      <vt:lpstr>Visio</vt:lpstr>
      <vt:lpstr>Rosenergoatom Digital Transformation</vt:lpstr>
      <vt:lpstr>Digital company from a stand-alone automated processes to a unified information field and integrated landscape</vt:lpstr>
      <vt:lpstr>SAP 2015-2017 implementation and replication in Rosenergoatom is the basis of an electronic centralized resource management</vt:lpstr>
      <vt:lpstr>SAP ERP unified fully functional centralized resource management system in industrial operation in Rosenergoatom since May 2017</vt:lpstr>
      <vt:lpstr>ERP project business objectives</vt:lpstr>
      <vt:lpstr>SAP HCM unified fully functional centralized human resources management system</vt:lpstr>
      <vt:lpstr>Operation and MRO (2017/2018), integrated with SAP ERP is the foundation for the formation of the basis for the further development of the product offer on the basis of “Big data" (Operational experience recording)</vt:lpstr>
      <vt:lpstr>Operational experience recording</vt:lpstr>
      <vt:lpstr>Unified platform for managing and storing technical documentation for all Rosenergoatom divisional information systems</vt:lpstr>
      <vt:lpstr>Unified platform for managing and storing technical documentation (TDACS) for all Rosenergoatom divisional information systems</vt:lpstr>
      <vt:lpstr>Europe's Largest Data Center - MENDELEYEV Project</vt:lpstr>
      <vt:lpstr>What comes next? Development roadmap</vt:lpstr>
      <vt:lpstr>ANNEX</vt:lpstr>
      <vt:lpstr>General architecture of Rosenergoatom solutions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</dc:title>
  <dc:creator>пользователь Microsoft Office</dc:creator>
  <cp:lastModifiedBy>Родина Татьяна Анатольевна</cp:lastModifiedBy>
  <cp:revision>58</cp:revision>
  <cp:lastPrinted>2017-06-19T10:59:48Z</cp:lastPrinted>
  <dcterms:created xsi:type="dcterms:W3CDTF">2017-04-20T21:00:35Z</dcterms:created>
  <dcterms:modified xsi:type="dcterms:W3CDTF">2017-06-19T12:11:31Z</dcterms:modified>
</cp:coreProperties>
</file>