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0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11.xml" ContentType="application/vnd.openxmlformats-officedocument.theme+xml"/>
  <Override PartName="/ppt/slideLayouts/slideLayout3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7" r:id="rId2"/>
    <p:sldMasterId id="2147483670" r:id="rId3"/>
    <p:sldMasterId id="2147483674" r:id="rId4"/>
    <p:sldMasterId id="2147483699" r:id="rId5"/>
    <p:sldMasterId id="2147483729" r:id="rId6"/>
    <p:sldMasterId id="2147483776" r:id="rId7"/>
    <p:sldMasterId id="2147483823" r:id="rId8"/>
    <p:sldMasterId id="2147483870" r:id="rId9"/>
    <p:sldMasterId id="2147483917" r:id="rId10"/>
    <p:sldMasterId id="2147483964" r:id="rId11"/>
    <p:sldMasterId id="2147484061" r:id="rId12"/>
  </p:sldMasterIdLst>
  <p:notesMasterIdLst>
    <p:notesMasterId r:id="rId32"/>
  </p:notesMasterIdLst>
  <p:sldIdLst>
    <p:sldId id="368" r:id="rId13"/>
    <p:sldId id="381" r:id="rId14"/>
    <p:sldId id="382" r:id="rId15"/>
    <p:sldId id="581" r:id="rId16"/>
    <p:sldId id="434" r:id="rId17"/>
    <p:sldId id="582" r:id="rId18"/>
    <p:sldId id="427" r:id="rId19"/>
    <p:sldId id="583" r:id="rId20"/>
    <p:sldId id="584" r:id="rId21"/>
    <p:sldId id="585" r:id="rId22"/>
    <p:sldId id="586" r:id="rId23"/>
    <p:sldId id="589" r:id="rId24"/>
    <p:sldId id="590" r:id="rId25"/>
    <p:sldId id="591" r:id="rId26"/>
    <p:sldId id="489" r:id="rId27"/>
    <p:sldId id="592" r:id="rId28"/>
    <p:sldId id="593" r:id="rId29"/>
    <p:sldId id="598" r:id="rId30"/>
    <p:sldId id="580" r:id="rId31"/>
  </p:sldIdLst>
  <p:sldSz cx="12195175" cy="6859588"/>
  <p:notesSz cx="6858000" cy="9144000"/>
  <p:defaultTextStyle>
    <a:defPPr>
      <a:defRPr lang="zh-CN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 userDrawn="1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orient="horz" pos="3975" userDrawn="1">
          <p15:clr>
            <a:srgbClr val="A4A3A4"/>
          </p15:clr>
        </p15:guide>
        <p15:guide id="4" orient="horz" pos="952">
          <p15:clr>
            <a:srgbClr val="A4A3A4"/>
          </p15:clr>
        </p15:guide>
        <p15:guide id="5" pos="367">
          <p15:clr>
            <a:srgbClr val="A4A3A4"/>
          </p15:clr>
        </p15:guide>
        <p15:guide id="6" pos="7335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orient="horz" pos="460" userDrawn="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orient="horz" pos="935">
          <p15:clr>
            <a:srgbClr val="A4A3A4"/>
          </p15:clr>
        </p15:guide>
        <p15:guide id="11" orient="horz" pos="3861" userDrawn="1">
          <p15:clr>
            <a:srgbClr val="A4A3A4"/>
          </p15:clr>
        </p15:guide>
        <p15:guide id="12" pos="348">
          <p15:clr>
            <a:srgbClr val="A4A3A4"/>
          </p15:clr>
        </p15:guide>
        <p15:guide id="13" pos="7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4F9"/>
    <a:srgbClr val="2EDECD"/>
    <a:srgbClr val="3399FF"/>
    <a:srgbClr val="3379CD"/>
    <a:srgbClr val="0B4982"/>
    <a:srgbClr val="1E4778"/>
    <a:srgbClr val="285995"/>
    <a:srgbClr val="23538D"/>
    <a:srgbClr val="59595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828" autoAdjust="0"/>
  </p:normalViewPr>
  <p:slideViewPr>
    <p:cSldViewPr snapToGrid="0">
      <p:cViewPr varScale="1">
        <p:scale>
          <a:sx n="65" d="100"/>
          <a:sy n="65" d="100"/>
        </p:scale>
        <p:origin x="882" y="78"/>
      </p:cViewPr>
      <p:guideLst>
        <p:guide orient="horz" pos="664"/>
        <p:guide orient="horz" pos="104"/>
        <p:guide orient="horz" pos="3975"/>
        <p:guide orient="horz" pos="952"/>
        <p:guide pos="367"/>
        <p:guide pos="7335"/>
        <p:guide orient="horz" pos="754"/>
        <p:guide orient="horz" pos="460"/>
        <p:guide orient="horz" pos="4020"/>
        <p:guide orient="horz" pos="935"/>
        <p:guide orient="horz" pos="3861"/>
        <p:guide pos="348"/>
        <p:guide pos="7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3D8E4-5E5A-4AC1-93CC-93F1F6EBFCC4}" type="datetimeFigureOut">
              <a:rPr lang="zh-CN" altLang="en-US" smtClean="0"/>
              <a:pPr/>
              <a:t>2017/6/20</a:t>
            </a:fld>
            <a:endParaRPr lang="ru-RU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9E22-9F30-4B4C-9AC4-53D6304672FB}" type="slidenum">
              <a:rPr lang="zh-CN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814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DC8BE-9DAF-48EC-93C5-5CCEC6035129}" type="slidenum">
              <a:rPr lang="zh-CN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5334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72D74-520C-43B6-B72F-65FA5EF9883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7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36FD3-253B-40D8-935F-7601581D4AA5}" type="slidenum">
              <a:rPr lang="zh-CN" altLang="en-US" smtClean="0">
                <a:solidFill>
                  <a:prstClr val="black"/>
                </a:solidFill>
                <a:latin typeface="Arial"/>
              </a:rPr>
              <a:pPr/>
              <a:t>15</a:t>
            </a:fld>
            <a:endParaRPr lang="ru-RU" alt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39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D46D-9BF4-47AA-BC35-BE9DB0DA18D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76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В условиях ускорения цифровой трансформации предприятиям требуется обновление ИКТ для решения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растущих проблем в этой области: </a:t>
            </a:r>
            <a:endParaRPr lang="ru-RU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l"/>
            </a:pP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Трансформация бизнеса: трансформация бизнеса стала главным стимулом обновления ИКТ. Предприятиям необходимо адаптировать архитектуру своих ИКТ, чтобы приспособиться к меняющимся условиям ведения бизнеса. Предприятия владеют различными системами ИКТ: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от онлайн-производства до коллективной работы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в реальном времени, анализа больших данных и поддержки принятия решений. К этим системам ИКТ относятся производственные системы, генерирующих огромное количество данных, и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базовые системы - платформы,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обеспечивающие выполнение операций и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принятие решений за счет использования облачных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вычислений и анализа больших данных. Комбинация систем этих двух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видов позволяет вывести на новы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й уровень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операционную деятельность,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гибкость принятия решений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и автоматизацию предприятия. </a:t>
            </a:r>
            <a:endParaRPr lang="ru-RU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l"/>
            </a:pP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Модели сотрудничества: программное обеспечение с открытым исходным кодом и открытая архитектура быстро развиваются и привлекают все большее количество новых поставщиков и игроков рынка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. Важную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роль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в партнерстве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 с сфере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 ИКТ играют потребности клиентов. Канальные модели сотрудничества меняются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от универсальных к сервис-ориентированным. В 2025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году в мире будет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установлено 100 млрд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. соединений.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В вертикальных отраслях будут работать сотни миллионов приложений, поставку которых не может обеспечить одиночный поставщик. Для предоставления дифференцированных прикладных услуг поставщики должны сотрудничать друг с другом. Производители сильно зависят от изменения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требований клиентов.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Это глобальная суперенденция к созданию новой, открытой, инновационной, экосистемы,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определяемой разработчиками. </a:t>
            </a:r>
            <a:endParaRPr lang="ru-RU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l"/>
            </a:pP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Новые технологии: новые технологии, представленные облачными вычислениями, меняют системы ИКТ. Облачные вычисления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 обладают гибкостью,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динамичностью и  способностью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 поддержки множества арендаторов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, что позволяет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предприятиям и организациям гибко развертывать вычислительные ресурсы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, быстро перенастраивать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 их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зависимости от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потребностей сервисных</a:t>
            </a:r>
            <a:r>
              <a:rPr lang="ru-RU" altLang="zh-CN" sz="1200" kern="1200" baseline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приложений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и сценариев обслуживания, а также использовать все преимущества ресурсов и возможностей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информационных систем для быстрого реагирования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и трансформации бизнеса. «Большие данные» помогают анализировать поведение пользователей, создавать новые услуги и превращать данные в четвертый фактор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производства -- наряду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с людьми, деньгами и материалами. Интернет вещей и мобильный интернет все сильнее «оцифровывают» мир, облачные </a:t>
            </a:r>
            <a:r>
              <a:rPr lang="ru-RU" altLang="zh-CN" sz="1200" kern="1200" smtClean="0">
                <a:solidFill>
                  <a:schemeClr val="tx1"/>
                </a:solidFill>
                <a:latin typeface="+mn-lt"/>
              </a:rPr>
              <a:t>вычисления позволяют </a:t>
            </a:r>
            <a:r>
              <a:rPr lang="ru-RU" altLang="zh-CN" sz="1200" kern="1200" dirty="0" smtClean="0">
                <a:solidFill>
                  <a:schemeClr val="tx1"/>
                </a:solidFill>
                <a:latin typeface="+mn-lt"/>
              </a:rPr>
              <a:t>хранить создаваемые при этом огромные объемы данных, управлять ими и использовать для улучшения связности мира.</a:t>
            </a:r>
            <a:endParaRPr lang="ru-RU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ru-RU" altLang="en-US" dirty="0"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D46D-9BF4-47AA-BC35-BE9DB0DA18DC}" type="slidenum">
              <a:rPr lang="zh-CN" altLang="en-US" smtClean="0">
                <a:solidFill>
                  <a:prstClr val="black"/>
                </a:solidFill>
                <a:latin typeface="Arial"/>
              </a:rPr>
              <a:pPr/>
              <a:t>17</a:t>
            </a:fld>
            <a:endParaRPr lang="ru-RU" alt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02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以上就是我的全部分享，非常感谢。如果您有问题，欢迎随时与华为沟通。</a:t>
            </a:r>
            <a:endParaRPr lang="ru-RU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C390-4714-4679-BFA2-2DD582910C5D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zh-CN" sz="1200" b="1" kern="1200" dirty="0" smtClean="0">
                <a:solidFill>
                  <a:schemeClr val="tx1"/>
                </a:solidFill>
                <a:effectLst/>
                <a:latin typeface="+mn-lt"/>
              </a:rPr>
              <a:t>Ключевые положения:</a:t>
            </a:r>
            <a:endParaRPr lang="ru-RU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</a:rPr>
              <a:t>Компания Huawei – ведущий глобальный поставщик ИКТ-решений. Компания Huawei в полной мере использовала возможности, появившиеся за последние два десятилетия благодаря экономическим и политическим реформам в Китае, а также быстрому росту мировой индустрии ИКТ. Мы всегда ориентированы на клиентов, выступаем за индивидуальный подход и непрерывное обновление, отвечающее запросам клиентов. Результатом явилось уважение и доверие наших клиентов, что привело к устойчивому росту компании Huawei. Huawei была создана в Шэньчжэне как частная компания с начальным капиталом 21 000 юаней. Сегодня эта компания входит в список Fortune 500, имея годовой оборот более 500 млрд. юаней (в 2016 году компания Huawei находилась на 129-м месте в списке Global 500 журнала Fortune). Наше телекоммуникационное сетевое оборудование, ИТ-продукция и решения, а также интеллектуальные устройства используются более чем в 170 странах и регионах.</a:t>
            </a:r>
            <a:endParaRPr lang="ru-RU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</a:rPr>
              <a:t>Мы по-прежнему придерживаемся нашей стратегии и постоянно инвестируем в научные исследования и разработку телекоммуникационных инфраструктурных сетей, облачных технологий и интеллектуальных устройств. Благодаря инновациям</a:t>
            </a:r>
            <a:r>
              <a:rPr lang="ru-RU" altLang="zh-CN" sz="1200" kern="1200" smtClean="0">
                <a:solidFill>
                  <a:schemeClr val="tx1"/>
                </a:solidFill>
                <a:effectLst/>
                <a:latin typeface="+mn-lt"/>
              </a:rPr>
              <a:t>, осуществляемым в </a:t>
            </a:r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</a:rPr>
              <a:t>ответ на </a:t>
            </a:r>
            <a:r>
              <a:rPr lang="ru-RU" altLang="zh-CN" sz="1200" kern="1200" smtClean="0">
                <a:solidFill>
                  <a:schemeClr val="tx1"/>
                </a:solidFill>
                <a:effectLst/>
                <a:latin typeface="+mn-lt"/>
              </a:rPr>
              <a:t>запросы клиентов и появление передовых технологий, </a:t>
            </a:r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</a:rPr>
              <a:t>мы можем сохранять лидерство в отрасли и формировать будущее направление ее развития. Мы инвестируем в НИОКР свыше 10% нашего годового дохода. Из 180 000 наших сотрудников более 45% участвуют в перспективных разработках и НИОКР. Мы создали 15 научно-исследовательских центров и 4 совместных инновационных </a:t>
            </a:r>
            <a:r>
              <a:rPr lang="ru-RU" altLang="zh-CN" sz="1200" kern="1200" smtClean="0">
                <a:solidFill>
                  <a:schemeClr val="tx1"/>
                </a:solidFill>
                <a:effectLst/>
                <a:latin typeface="+mn-lt"/>
              </a:rPr>
              <a:t>центра в сотрудничестве с нашими клиентами</a:t>
            </a:r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ru-RU" altLang="zh-CN" sz="1200" dirty="0" smtClean="0">
              <a:latin typeface="Arial" pitchFamily="34" charset="0"/>
              <a:cs typeface="Arial" pitchFamily="34" charset="0"/>
            </a:endParaRPr>
          </a:p>
          <a:p>
            <a:endParaRPr lang="ru-RU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DC8BE-9DAF-48EC-93C5-5CCEC6035129}" type="slidenum">
              <a:rPr lang="zh-CN" altLang="en-US" smtClean="0"/>
              <a:pPr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367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年营收实现了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增长。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华为企业业务目前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聚焦的公共安全、金融、交通、能源等行业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，赢得了来自全球的广泛客户信任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在公共安全领域，已服务于全球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多个国家，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多个城市，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亿人口；并与海克斯康等合作伙伴联合创新，构建全球首个全流程可视、融合的平安城市解决方案。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在金融领域，已服务于全球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多家金融机构，包括全球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银行中的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家；并与全球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多家顶尖金融机构和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ISV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开展联合创新，研究基于云计算与大数据的银行下一代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基础架构，帮助金融企业应对互联网时代的创新挑战。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在交通领域，服务于全球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万多公里的铁路和高速公路；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在能源领域，服务于全球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多家电力公司，以及油气行业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家。</a:t>
            </a:r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zh-CN" altLang="en-US" dirty="0"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D46D-9BF4-47AA-BC35-BE9DB0DA18DC}" type="slidenum">
              <a:rPr lang="zh-CN" altLang="en-US" smtClean="0">
                <a:latin typeface="Arial"/>
              </a:rPr>
              <a:pPr/>
              <a:t>4</a:t>
            </a:fld>
            <a:endParaRPr lang="zh-CN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7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DC8BE-9DAF-48EC-93C5-5CCEC6035129}" type="slidenum">
              <a:rPr lang="zh-CN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415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72D74-520C-43B6-B72F-65FA5EF9883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9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200" kern="120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F9BB-74B3-4CCE-A28E-AD717630869B}" type="slidenum">
              <a:rPr lang="zh-CN" altLang="en-US" smtClean="0">
                <a:solidFill>
                  <a:prstClr val="black"/>
                </a:solidFill>
                <a:latin typeface="Arial"/>
              </a:rPr>
              <a:pPr/>
              <a:t>7</a:t>
            </a:fld>
            <a:endParaRPr lang="ru-RU" alt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01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72D74-520C-43B6-B72F-65FA5EF9883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3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26</a:t>
            </a:r>
            <a:r>
              <a:rPr lang="zh-CN" altLang="en-US" dirty="0" smtClean="0"/>
              <a:t>亿</a:t>
            </a:r>
            <a:r>
              <a:rPr lang="en-US" altLang="zh-CN" dirty="0" smtClean="0"/>
              <a:t>+</a:t>
            </a:r>
            <a:r>
              <a:rPr lang="zh-CN" altLang="en-US" dirty="0" smtClean="0"/>
              <a:t>，去年</a:t>
            </a:r>
            <a:r>
              <a:rPr lang="en-US" altLang="zh-CN" dirty="0" smtClean="0"/>
              <a:t>17.4</a:t>
            </a:r>
            <a:r>
              <a:rPr lang="zh-CN" altLang="en-US" dirty="0" smtClean="0"/>
              <a:t>亿。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基本的销售返点</a:t>
            </a:r>
            <a:r>
              <a:rPr lang="en-US" altLang="zh-CN" dirty="0" smtClean="0"/>
              <a:t>20.5</a:t>
            </a:r>
            <a:r>
              <a:rPr lang="zh-CN" altLang="en-US" dirty="0" smtClean="0"/>
              <a:t>亿，</a:t>
            </a:r>
            <a:r>
              <a:rPr lang="en-US" altLang="zh-CN" dirty="0" smtClean="0"/>
              <a:t>3.9</a:t>
            </a:r>
            <a:r>
              <a:rPr lang="zh-CN" altLang="en-US" dirty="0" smtClean="0"/>
              <a:t>亿的能力提升，</a:t>
            </a:r>
            <a:r>
              <a:rPr lang="en-US" altLang="zh-CN" dirty="0" smtClean="0"/>
              <a:t>1.6</a:t>
            </a:r>
            <a:r>
              <a:rPr lang="zh-CN" altLang="en-US" dirty="0" smtClean="0"/>
              <a:t>亿的专项（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亿的云业务激励，</a:t>
            </a:r>
            <a:r>
              <a:rPr lang="en-US" altLang="zh-CN" dirty="0" smtClean="0"/>
              <a:t>0.6</a:t>
            </a:r>
            <a:r>
              <a:rPr lang="zh-CN" altLang="en-US" dirty="0" smtClean="0"/>
              <a:t>亿的解决方案和重点产品激励）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3.9</a:t>
            </a:r>
            <a:r>
              <a:rPr lang="zh-CN" altLang="en-US" dirty="0" smtClean="0"/>
              <a:t>亿的能力提升，去年是</a:t>
            </a:r>
            <a:r>
              <a:rPr lang="en-US" altLang="zh-CN" dirty="0" smtClean="0"/>
              <a:t>3</a:t>
            </a:r>
            <a:r>
              <a:rPr lang="zh-CN" altLang="en-US" dirty="0" smtClean="0"/>
              <a:t>亿。（</a:t>
            </a:r>
            <a:r>
              <a:rPr lang="en-US" altLang="zh-CN" dirty="0" smtClean="0"/>
              <a:t>MBB</a:t>
            </a:r>
            <a:r>
              <a:rPr lang="zh-CN" altLang="en-US" dirty="0" smtClean="0"/>
              <a:t>品牌基金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亿</a:t>
            </a:r>
            <a:r>
              <a:rPr lang="en-US" altLang="zh-CN" dirty="0" smtClean="0"/>
              <a:t>+</a:t>
            </a:r>
            <a:r>
              <a:rPr lang="zh-CN" altLang="en-US" dirty="0" smtClean="0"/>
              <a:t>伙伴售前售后解决方案能力</a:t>
            </a:r>
            <a:r>
              <a:rPr lang="en-US" altLang="zh-CN" dirty="0" smtClean="0"/>
              <a:t>0.68+</a:t>
            </a:r>
            <a:r>
              <a:rPr lang="zh-CN" altLang="en-US" dirty="0" smtClean="0"/>
              <a:t>培训卷</a:t>
            </a:r>
            <a:r>
              <a:rPr lang="en-US" altLang="zh-CN" dirty="0" smtClean="0"/>
              <a:t>0.56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赶礼潮头：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AC2E-167E-49D1-82D8-EFBD02C4858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人民日报云数据中心项目通过云化，人民日报已经从一张报纸升级转变为一个全媒体形态的方阵，实现了传统媒体与新媒体的融合，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项目涉及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1xxxCPU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FusionSphere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ManageOne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xPB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FusionStorage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分布式存储，总出货金额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XXXX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万，是我司云平台在媒体行业最大规模突破。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华为</a:t>
            </a:r>
            <a:r>
              <a:rPr lang="en-US" altLang="zh-CN" sz="120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FusionInsight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大数据平台（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HD+MPPDB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）助力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AC2E-167E-49D1-82D8-EFBD02C4858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8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7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573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68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288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5992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4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25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649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42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19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91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7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713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04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8954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3988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1994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973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001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8025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3291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738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0918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5711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5599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67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530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248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2045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3312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806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2649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91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3901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5168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11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6522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0394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70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22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737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6852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64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2884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17810"/>
      </p:ext>
    </p:extLst>
  </p:cSld>
  <p:clrMapOvr>
    <a:masterClrMapping/>
  </p:clrMapOvr>
  <p:transition advClick="0" advTm="8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3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72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2296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2810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8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828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23334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738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718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9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44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367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48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78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52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3172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136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1084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9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5614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0717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7808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375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6608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2211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0280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135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4894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6577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23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4059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2781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7810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9612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0321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731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1881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3066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0060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17587" y="165139"/>
            <a:ext cx="11160000" cy="8883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17587" y="1269555"/>
            <a:ext cx="11160000" cy="50327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922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738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215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97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417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8333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1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89260"/>
      </p:ext>
    </p:extLst>
  </p:cSld>
  <p:clrMapOvr>
    <a:masterClrMapping/>
  </p:clrMapOvr>
  <p:transition advClick="0" advTm="800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27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25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99677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77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05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5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84630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3780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8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1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95049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27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504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10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1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58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852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300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0829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5286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8648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875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7397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3268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2240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9777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4885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368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030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7588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4794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2355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04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9623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812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5830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8"/>
          </a:xfrm>
          <a:prstGeom prst="rect">
            <a:avLst/>
          </a:prstGeom>
        </p:spPr>
        <p:txBody>
          <a:bodyPr lIns="91431" tIns="45715" rIns="91431" bIns="45715">
            <a:normAutofit/>
          </a:bodyPr>
          <a:lstStyle>
            <a:lvl1pPr marL="0" marR="0" indent="0" algn="l" defTabSz="12193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9341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9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86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648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17587" y="165139"/>
            <a:ext cx="11160000" cy="8883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17587" y="1269555"/>
            <a:ext cx="11160000" cy="50327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403174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422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6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263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1135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59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93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83672"/>
      </p:ext>
    </p:extLst>
  </p:cSld>
  <p:clrMapOvr>
    <a:masterClrMapping/>
  </p:clrMapOvr>
  <p:transition advClick="0" advTm="800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52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2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39997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1761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01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9361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06085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3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92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96" y="369120"/>
            <a:ext cx="10179584" cy="74595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07795" y="1297320"/>
            <a:ext cx="10130638" cy="48011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0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996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0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92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3001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90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86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20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0016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8341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399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580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4340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2486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6004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71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243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2367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0943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7766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8515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9697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109099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114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4413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8987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5203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518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410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111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6143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7939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17587" y="165139"/>
            <a:ext cx="11160000" cy="8883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17587" y="1269555"/>
            <a:ext cx="11160000" cy="50327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35755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1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994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741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6426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6109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01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23438"/>
      </p:ext>
    </p:extLst>
  </p:cSld>
  <p:clrMapOvr>
    <a:masterClrMapping/>
  </p:clrMapOvr>
  <p:transition advClick="0" advTm="800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48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52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1677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283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0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273627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54986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8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7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30883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1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60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663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9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68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6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6672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010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1978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6585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537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0841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7260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6254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25048" y="2647303"/>
            <a:ext cx="11345079" cy="15649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err="1" smtClean="0"/>
              <a:t>Arail</a:t>
            </a:r>
            <a:r>
              <a:rPr lang="en-US" altLang="zh-CN" dirty="0" smtClean="0"/>
              <a:t> 40pt, Center, up to two lines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46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982" y="325520"/>
            <a:ext cx="10945216" cy="871739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 sz="3200"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74675" y="6526213"/>
            <a:ext cx="141288" cy="119062"/>
          </a:xfrm>
          <a:prstGeom prst="rect">
            <a:avLst/>
          </a:prstGeom>
        </p:spPr>
        <p:txBody>
          <a:bodyPr lIns="91421" tIns="45711" rIns="91421" bIns="45711"/>
          <a:lstStyle>
            <a:lvl1pPr defTabSz="1219444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DE8689AC-87F6-48D9-8EED-617F443B7F13}" type="slidenum">
              <a:rPr lang="de-DE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0821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036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3670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18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5469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6458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6370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0769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1915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2386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1539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0576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1450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4137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17587" y="165139"/>
            <a:ext cx="11160000" cy="8883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17587" y="1269555"/>
            <a:ext cx="11160000" cy="50327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84559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88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6" y="170385"/>
            <a:ext cx="11233770" cy="936104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marL="0" marR="0" indent="0" algn="l" defTabSz="121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907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6" y="170385"/>
            <a:ext cx="11233770" cy="936104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marL="0" marR="0" indent="0" algn="l" defTabSz="121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7921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44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+mj-lt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advClick="0" advTm="8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96" y="369120"/>
            <a:ext cx="10179584" cy="7459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07795" y="1297320"/>
            <a:ext cx="10130638" cy="48011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94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09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640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64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2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15471"/>
      </p:ext>
    </p:extLst>
  </p:cSld>
  <p:clrMapOvr>
    <a:masterClrMapping/>
  </p:clrMapOvr>
  <p:transition advClick="0" advTm="8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961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76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8728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148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2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575" y="468784"/>
            <a:ext cx="11376025" cy="104251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1787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to edit Master text styles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0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zh-CN" altLang="en-US" sz="3200" kern="1200" baseline="0" dirty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47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125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43575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32pt </a:t>
            </a:r>
            <a:r>
              <a:rPr lang="zh-CN" altLang="en-US" dirty="0" smtClean="0"/>
              <a:t>，左对齐，只放一行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97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6375" cy="14716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109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9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83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4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149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3"/>
            <a:ext cx="11345079" cy="840739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9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2613" y="670562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07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80" y="189434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7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982" y="325520"/>
            <a:ext cx="10945216" cy="871739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75267" y="6526868"/>
            <a:ext cx="141063" cy="117752"/>
          </a:xfrm>
          <a:prstGeom prst="rect">
            <a:avLst/>
          </a:prstGeom>
          <a:ln/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buClrTx/>
              <a:buFontTx/>
              <a:buNone/>
              <a:defRPr/>
            </a:pPr>
            <a:fld id="{474F06BD-4024-4D54-AE9D-8C5333DEF8AE}" type="slidenum">
              <a:rPr lang="de-DE" altLang="zh-CN" b="0" smtClean="0">
                <a:solidFill>
                  <a:srgbClr val="000000"/>
                </a:solidFill>
                <a:latin typeface="Calibri" pitchFamily="34" charset="0"/>
              </a:rPr>
              <a:pPr>
                <a:buClrTx/>
                <a:buFontTx/>
                <a:buNone/>
                <a:defRPr/>
              </a:pPr>
              <a:t>‹#›</a:t>
            </a:fld>
            <a:endParaRPr lang="en-GB" altLang="zh-CN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673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392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5444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1825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3133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327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489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7035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8661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9359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3582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4519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6363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0210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8806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1862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010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5106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083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8668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1410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7300"/>
      </p:ext>
    </p:extLst>
  </p:cSld>
  <p:clrMapOvr>
    <a:masterClrMapping/>
  </p:clrMapOvr>
  <p:transition advClick="0" advTm="8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407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4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22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17587" y="165139"/>
            <a:ext cx="11160000" cy="8883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17587" y="1269555"/>
            <a:ext cx="11160000" cy="50327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14217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826" y="153538"/>
            <a:ext cx="11209899" cy="9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4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9525" y="688146"/>
            <a:ext cx="11345079" cy="8407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bg1"/>
                </a:solidFill>
                <a:latin typeface="+mj-lt"/>
                <a:ea typeface="方正兰亭细黑_GBK" pitchFamily="2" charset="-122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80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1051" y="489063"/>
            <a:ext cx="10975975" cy="1143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rutigerNext LT Light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11213" y="1803817"/>
            <a:ext cx="10471150" cy="40744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46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79048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083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h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972" y="323765"/>
            <a:ext cx="11096772" cy="601244"/>
          </a:xfrm>
          <a:prstGeom prst="rect">
            <a:avLst/>
          </a:prstGeom>
        </p:spPr>
        <p:txBody>
          <a:bodyPr lIns="121863" tIns="60932" rIns="121863" bIns="60932"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标题栏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24374"/>
      </p:ext>
    </p:extLst>
  </p:cSld>
  <p:clrMapOvr>
    <a:masterClrMapping/>
  </p:clrMapOvr>
  <p:transition advClick="0" advTm="8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8321" y="44949"/>
            <a:ext cx="9981280" cy="840739"/>
          </a:xfrm>
          <a:prstGeom prst="rect">
            <a:avLst/>
          </a:prstGeom>
        </p:spPr>
        <p:txBody>
          <a:bodyPr lIns="91361" tIns="45671" rIns="91361" bIns="45671" anchor="ctr">
            <a:normAutofit/>
          </a:bodyPr>
          <a:lstStyle>
            <a:lvl1pPr marL="0" marR="0" indent="0" algn="l" defTabSz="12183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defRPr>
            </a:lvl1pPr>
            <a:lvl2pPr marL="60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Arial32pt , Left, only put one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12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26" Type="http://schemas.openxmlformats.org/officeDocument/2006/relationships/slideLayout" Target="../slideLayouts/slideLayout251.xml"/><Relationship Id="rId39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34" Type="http://schemas.openxmlformats.org/officeDocument/2006/relationships/slideLayout" Target="../slideLayouts/slideLayout259.xml"/><Relationship Id="rId42" Type="http://schemas.openxmlformats.org/officeDocument/2006/relationships/slideLayout" Target="../slideLayouts/slideLayout267.xml"/><Relationship Id="rId47" Type="http://schemas.openxmlformats.org/officeDocument/2006/relationships/image" Target="../media/image3.jpeg"/><Relationship Id="rId50" Type="http://schemas.openxmlformats.org/officeDocument/2006/relationships/image" Target="../media/image6.wmf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slideLayout" Target="../slideLayouts/slideLayout250.xml"/><Relationship Id="rId33" Type="http://schemas.openxmlformats.org/officeDocument/2006/relationships/slideLayout" Target="../slideLayouts/slideLayout258.xml"/><Relationship Id="rId38" Type="http://schemas.openxmlformats.org/officeDocument/2006/relationships/slideLayout" Target="../slideLayouts/slideLayout263.xml"/><Relationship Id="rId46" Type="http://schemas.openxmlformats.org/officeDocument/2006/relationships/theme" Target="../theme/theme10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29" Type="http://schemas.openxmlformats.org/officeDocument/2006/relationships/slideLayout" Target="../slideLayouts/slideLayout254.xml"/><Relationship Id="rId41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32" Type="http://schemas.openxmlformats.org/officeDocument/2006/relationships/slideLayout" Target="../slideLayouts/slideLayout257.xml"/><Relationship Id="rId37" Type="http://schemas.openxmlformats.org/officeDocument/2006/relationships/slideLayout" Target="../slideLayouts/slideLayout262.xml"/><Relationship Id="rId40" Type="http://schemas.openxmlformats.org/officeDocument/2006/relationships/slideLayout" Target="../slideLayouts/slideLayout265.xml"/><Relationship Id="rId45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28" Type="http://schemas.openxmlformats.org/officeDocument/2006/relationships/slideLayout" Target="../slideLayouts/slideLayout253.xml"/><Relationship Id="rId36" Type="http://schemas.openxmlformats.org/officeDocument/2006/relationships/slideLayout" Target="../slideLayouts/slideLayout261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56.xml"/><Relationship Id="rId44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Relationship Id="rId27" Type="http://schemas.openxmlformats.org/officeDocument/2006/relationships/slideLayout" Target="../slideLayouts/slideLayout252.xml"/><Relationship Id="rId30" Type="http://schemas.openxmlformats.org/officeDocument/2006/relationships/slideLayout" Target="../slideLayouts/slideLayout255.xml"/><Relationship Id="rId35" Type="http://schemas.openxmlformats.org/officeDocument/2006/relationships/slideLayout" Target="../slideLayouts/slideLayout260.xml"/><Relationship Id="rId43" Type="http://schemas.openxmlformats.org/officeDocument/2006/relationships/slideLayout" Target="../slideLayouts/slideLayout268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233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42" Type="http://schemas.openxmlformats.org/officeDocument/2006/relationships/slideLayout" Target="../slideLayouts/slideLayout312.xml"/><Relationship Id="rId47" Type="http://schemas.openxmlformats.org/officeDocument/2006/relationships/slideLayout" Target="../slideLayouts/slideLayout317.xml"/><Relationship Id="rId50" Type="http://schemas.openxmlformats.org/officeDocument/2006/relationships/image" Target="../media/image4.png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299.xml"/><Relationship Id="rId41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image" Target="../media/image3.jpeg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52" Type="http://schemas.openxmlformats.org/officeDocument/2006/relationships/image" Target="../media/image6.wmf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theme" Target="../theme/theme11.xml"/><Relationship Id="rId8" Type="http://schemas.openxmlformats.org/officeDocument/2006/relationships/slideLayout" Target="../slideLayouts/slideLayout278.xml"/><Relationship Id="rId51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image" Target="../media/image6.wmf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6.wmf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image" Target="../media/image3.jpeg"/><Relationship Id="rId50" Type="http://schemas.openxmlformats.org/officeDocument/2006/relationships/image" Target="../media/image6.wmf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image" Target="../media/image6.wmf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image" Target="../media/image5.png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image" Target="../media/image4.png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image" Target="../media/image3.jpe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image" Target="../media/image3.jpeg"/><Relationship Id="rId50" Type="http://schemas.openxmlformats.org/officeDocument/2006/relationships/image" Target="../media/image6.wmf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theme" Target="../theme/theme8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4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14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42" Type="http://schemas.openxmlformats.org/officeDocument/2006/relationships/slideLayout" Target="../slideLayouts/slideLayout222.xml"/><Relationship Id="rId47" Type="http://schemas.openxmlformats.org/officeDocument/2006/relationships/image" Target="../media/image3.jpeg"/><Relationship Id="rId50" Type="http://schemas.openxmlformats.org/officeDocument/2006/relationships/image" Target="../media/image6.wmf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slideLayout" Target="../slideLayouts/slideLayout218.xml"/><Relationship Id="rId46" Type="http://schemas.openxmlformats.org/officeDocument/2006/relationships/theme" Target="../theme/theme9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41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40" Type="http://schemas.openxmlformats.org/officeDocument/2006/relationships/slideLayout" Target="../slideLayouts/slideLayout220.xml"/><Relationship Id="rId45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4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43" Type="http://schemas.openxmlformats.org/officeDocument/2006/relationships/slideLayout" Target="../slideLayouts/slideLayout22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9"/>
            <a:ext cx="12195174" cy="68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4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5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7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5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5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6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  <p:sldLayoutId id="2147483993" r:id="rId28"/>
    <p:sldLayoutId id="2147483994" r:id="rId29"/>
    <p:sldLayoutId id="2147483995" r:id="rId30"/>
    <p:sldLayoutId id="2147483996" r:id="rId31"/>
    <p:sldLayoutId id="2147483997" r:id="rId32"/>
    <p:sldLayoutId id="2147483998" r:id="rId33"/>
    <p:sldLayoutId id="2147483999" r:id="rId34"/>
    <p:sldLayoutId id="2147484000" r:id="rId35"/>
    <p:sldLayoutId id="2147484001" r:id="rId36"/>
    <p:sldLayoutId id="2147484002" r:id="rId37"/>
    <p:sldLayoutId id="2147484003" r:id="rId38"/>
    <p:sldLayoutId id="2147484004" r:id="rId39"/>
    <p:sldLayoutId id="2147484005" r:id="rId40"/>
    <p:sldLayoutId id="2147484006" r:id="rId41"/>
    <p:sldLayoutId id="2147484007" r:id="rId42"/>
    <p:sldLayoutId id="2147484008" r:id="rId43"/>
    <p:sldLayoutId id="2147484009" r:id="rId44"/>
    <p:sldLayoutId id="2147484010" r:id="rId45"/>
    <p:sldLayoutId id="2147484011" r:id="rId46"/>
    <p:sldLayoutId id="2147484012" r:id="rId47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00198332.CHINA\Desktop\封底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5046"/>
            <a:ext cx="12195171" cy="6856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3624346" y="2277666"/>
            <a:ext cx="4946482" cy="1446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8800" dirty="0" smtClean="0">
                <a:solidFill>
                  <a:prstClr val="white"/>
                </a:solidFill>
                <a:latin typeface="FrutigerNext LT LightCn" pitchFamily="34" charset="0"/>
              </a:rPr>
              <a:t>СПАСИБО!</a:t>
            </a:r>
            <a:endParaRPr lang="ru-RU" altLang="en-US" sz="8800" dirty="0">
              <a:solidFill>
                <a:prstClr val="white"/>
              </a:solidFill>
              <a:latin typeface="FrutigerNext LT LightCn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82613" y="5566142"/>
            <a:ext cx="110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000" b="1" dirty="0" smtClean="0">
                <a:solidFill>
                  <a:prstClr val="white"/>
                </a:solidFill>
              </a:rPr>
              <a:t>Авторское право © 2016 Huawei Technologies Co., Ltd. Все права защищены.</a:t>
            </a:r>
            <a:endParaRPr lang="ru-RU" altLang="zh-CN" sz="1000" dirty="0" smtClean="0">
              <a:solidFill>
                <a:prstClr val="white"/>
              </a:solidFill>
              <a:ea typeface="宋体" charset="-122"/>
              <a:cs typeface="Arial" pitchFamily="34" charset="0"/>
            </a:endParaRPr>
          </a:p>
          <a:p>
            <a:r>
              <a:rPr lang="ru-RU" altLang="zh-CN" sz="1000" dirty="0" smtClean="0">
                <a:solidFill>
                  <a:prstClr val="white"/>
                </a:solidFill>
              </a:rPr>
              <a:t>Информация в этом документе может содержать данные прогностического характера, включая, но не ограничиваясь, заявления о будущих финансовых и эксплуатационных результатах, будущем портфеле продуктов, новых технологиях и т. д. В результате действия различных факторов реальные результаты и развитие событий могут существенно отличаться от описанных или подразумеваемых в этих прогнозах. Поэтому подобная информация приводится только для справки и не является предложением или офертой. Компания Huawei оставляет за собой право изменять данную информацию в любое время без предварительного уведомления. </a:t>
            </a:r>
            <a:endParaRPr lang="ru-RU" altLang="zh-CN" sz="1000" dirty="0">
              <a:solidFill>
                <a:prstClr val="white"/>
              </a:solidFill>
              <a:ea typeface="宋体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00198332.CHINA\Desktop\封底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5046"/>
            <a:ext cx="12195170" cy="6856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82613" y="5566142"/>
            <a:ext cx="110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ru-RU" altLang="zh-CN" sz="1000" b="1" kern="1200" dirty="0" smtClean="0">
                <a:solidFill>
                  <a:schemeClr val="bg1"/>
                </a:solidFill>
                <a:effectLst/>
                <a:latin typeface="Arial" pitchFamily="34" charset="0"/>
              </a:rPr>
              <a:t>Авторское право © 2016 Huawei Technologies Co., Ltd. Все права защищены.</a:t>
            </a:r>
            <a:endParaRPr lang="ru-RU" altLang="zh-CN" sz="1000" kern="1200" dirty="0" smtClean="0">
              <a:solidFill>
                <a:schemeClr val="bg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lang="ru-RU" altLang="zh-CN" sz="1000" kern="1200" dirty="0" smtClean="0">
                <a:solidFill>
                  <a:schemeClr val="bg1"/>
                </a:solidFill>
                <a:effectLst/>
                <a:latin typeface="Arial" pitchFamily="34" charset="0"/>
              </a:rPr>
              <a:t>Информация в этом документе может содержать данные прогностического характера, включая, но не ограничиваясь, заявления о будущих финансовых и эксплуатационных результатах, будущем портфеле продуктов, новых технологиях и т. д. В результате действия различных факторов реальные результаты и развитие событий могут существенно отличаться от описанных или подразумеваемых в этих прогнозах. Поэтому подобная информация приводится только для справки и не является предложением или офертой. Компания Huawei оставляет за собой право изменять данную информацию в любое время без предварительного уведомления. </a:t>
            </a:r>
            <a:endParaRPr lang="ru-RU" altLang="zh-CN" sz="1000" kern="1200" dirty="0">
              <a:solidFill>
                <a:schemeClr val="bg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2613" y="2565698"/>
            <a:ext cx="51066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altLang="zh-CN" sz="6600" dirty="0" smtClean="0">
                <a:solidFill>
                  <a:schemeClr val="bg1"/>
                </a:solidFill>
                <a:latin typeface="Arial" pitchFamily="34" charset="0"/>
              </a:rPr>
              <a:t>СПАСИБО!</a:t>
            </a:r>
            <a:endParaRPr lang="ru-RU" altLang="en-US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662" cy="6859586"/>
          </a:xfrm>
          <a:prstGeom prst="rect">
            <a:avLst/>
          </a:prstGeom>
        </p:spPr>
      </p:pic>
      <p:cxnSp>
        <p:nvCxnSpPr>
          <p:cNvPr id="18" name="直接连接符 17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22" name="直接连接符 21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leading-new-ict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b="0" smtClean="0">
                <a:solidFill>
                  <a:schemeClr val="bg1"/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b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4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11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20" r:id="rId2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2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b="0" smtClean="0">
                <a:solidFill>
                  <a:schemeClr val="bg1"/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b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28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15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82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6" r:id="rId15"/>
    <p:sldLayoutId id="2147483697" r:id="rId16"/>
    <p:sldLayoutId id="2147483698" r:id="rId17"/>
    <p:sldLayoutId id="2147484017" r:id="rId18"/>
    <p:sldLayoutId id="2147484051" r:id="rId19"/>
    <p:sldLayoutId id="2147484052" r:id="rId20"/>
    <p:sldLayoutId id="2147484063" r:id="rId21"/>
    <p:sldLayoutId id="2147484064" r:id="rId22"/>
    <p:sldLayoutId id="2147484065" r:id="rId23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11113" y="-7938"/>
            <a:ext cx="122174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303213" y="468313"/>
            <a:ext cx="11537950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618788" y="6432550"/>
            <a:ext cx="1247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 userDrawn="1"/>
        </p:nvCxnSpPr>
        <p:spPr>
          <a:xfrm>
            <a:off x="328613" y="6373813"/>
            <a:ext cx="1153795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图片 20" descr="leading-new-ict.png"/>
          <p:cNvPicPr>
            <a:picLocks noChangeAspect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36225" y="242888"/>
            <a:ext cx="14303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063" y="6538913"/>
            <a:ext cx="273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9FAB096-F209-40DC-943A-E2E51036C89C}" type="slidenum">
              <a:rPr lang="de-DE" altLang="zh-CN" sz="90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308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2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6213"/>
            <a:ext cx="2655887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4055" r:id="rId2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0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6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2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4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5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85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4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7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  <p:sldLayoutId id="2147483818" r:id="rId39"/>
    <p:sldLayoutId id="2147483819" r:id="rId40"/>
    <p:sldLayoutId id="2147483820" r:id="rId41"/>
    <p:sldLayoutId id="2147483822" r:id="rId42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4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5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9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859" r:id="rId35"/>
    <p:sldLayoutId id="2147483860" r:id="rId36"/>
    <p:sldLayoutId id="2147483861" r:id="rId37"/>
    <p:sldLayoutId id="2147483862" r:id="rId38"/>
    <p:sldLayoutId id="2147483863" r:id="rId39"/>
    <p:sldLayoutId id="2147483864" r:id="rId40"/>
    <p:sldLayoutId id="2147483865" r:id="rId41"/>
    <p:sldLayoutId id="2147483866" r:id="rId42"/>
    <p:sldLayoutId id="2147483867" r:id="rId43"/>
    <p:sldLayoutId id="2147483868" r:id="rId44"/>
    <p:sldLayoutId id="2147483869" r:id="rId45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27" y="-8206"/>
            <a:ext cx="12217828" cy="6876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302419" y="468784"/>
            <a:ext cx="115395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  <a:alpha val="5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01 日常工作\03 品牌规范设计\公司广告源文档\HW LOGO(horizontal）111.png"/>
          <p:cNvPicPr>
            <a:picLocks noChangeAspect="1" noChangeArrowheads="1"/>
          </p:cNvPicPr>
          <p:nvPr userDrawn="1"/>
        </p:nvPicPr>
        <p:blipFill>
          <a:blip r:embed="rId4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8156" y="6432248"/>
            <a:ext cx="1249200" cy="313838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 userDrawn="1"/>
        </p:nvCxnSpPr>
        <p:spPr>
          <a:xfrm>
            <a:off x="327819" y="6373275"/>
            <a:ext cx="11539537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leading-new-ict.png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84" y="243434"/>
            <a:ext cx="1431771" cy="10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304052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900" smtClean="0">
                <a:solidFill>
                  <a:prstClr val="white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ru-RU" altLang="zh-CN" sz="900" dirty="0">
              <a:solidFill>
                <a:prstClr val="white"/>
              </a:solidFill>
            </a:endParaRPr>
          </a:p>
        </p:txBody>
      </p:sp>
      <p:pic>
        <p:nvPicPr>
          <p:cNvPr id="23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50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525944"/>
            <a:ext cx="2655887" cy="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8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  <p:sldLayoutId id="2147483911" r:id="rId40"/>
    <p:sldLayoutId id="2147483912" r:id="rId41"/>
    <p:sldLayoutId id="2147483913" r:id="rId42"/>
    <p:sldLayoutId id="2147483914" r:id="rId43"/>
    <p:sldLayoutId id="2147483915" r:id="rId44"/>
    <p:sldLayoutId id="2147483916" r:id="rId45"/>
  </p:sldLayoutIdLst>
  <p:timing>
    <p:tnLst>
      <p:par>
        <p:cTn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9.xml"/><Relationship Id="rId7" Type="http://schemas.openxmlformats.org/officeDocument/2006/relationships/image" Target="../media/image46.e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0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49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gif"/><Relationship Id="rId18" Type="http://schemas.openxmlformats.org/officeDocument/2006/relationships/image" Target="../media/image69.png"/><Relationship Id="rId26" Type="http://schemas.openxmlformats.org/officeDocument/2006/relationships/image" Target="../media/image76.png"/><Relationship Id="rId39" Type="http://schemas.openxmlformats.org/officeDocument/2006/relationships/image" Target="../media/image89.jpeg"/><Relationship Id="rId3" Type="http://schemas.openxmlformats.org/officeDocument/2006/relationships/tags" Target="../tags/tag11.xml"/><Relationship Id="rId21" Type="http://schemas.microsoft.com/office/2007/relationships/hdphoto" Target="../media/hdphoto2.wdp"/><Relationship Id="rId34" Type="http://schemas.openxmlformats.org/officeDocument/2006/relationships/image" Target="../media/image8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tags" Target="../tags/tag10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2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66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2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oleObject" Target="../embeddings/oleObject5.bin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4.xml"/><Relationship Id="rId10" Type="http://schemas.openxmlformats.org/officeDocument/2006/relationships/image" Target="../media/image24.png"/><Relationship Id="rId4" Type="http://schemas.openxmlformats.org/officeDocument/2006/relationships/tags" Target="../tags/tag3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75498" y="2495944"/>
            <a:ext cx="10829102" cy="9700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600" b="0" baseline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altLang="zh-CN" sz="6000" b="1" dirty="0" smtClean="0">
                <a:latin typeface="+mn-lt"/>
              </a:rPr>
              <a:t>Breakthrough</a:t>
            </a:r>
            <a:r>
              <a:rPr lang="ru-RU" altLang="zh-CN" sz="6000" b="1" dirty="0" smtClean="0">
                <a:latin typeface="+mn-lt"/>
              </a:rPr>
              <a:t> </a:t>
            </a:r>
            <a:r>
              <a:rPr lang="en-US" altLang="zh-CN" sz="6000" b="1" dirty="0" smtClean="0">
                <a:latin typeface="+mn-lt"/>
              </a:rPr>
              <a:t>IT</a:t>
            </a:r>
            <a:endParaRPr lang="ru-RU" altLang="zh-CN" sz="6000" b="1" dirty="0">
              <a:latin typeface="+mn-lt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47336" y="3479466"/>
            <a:ext cx="11019609" cy="970012"/>
          </a:xfrm>
          <a:prstGeom prst="rect">
            <a:avLst/>
          </a:prstGeom>
        </p:spPr>
        <p:txBody>
          <a:bodyPr vert="horz" lIns="121944" tIns="60972" rIns="121944" bIns="60972" rtlCol="0" anchor="ctr">
            <a:noAutofit/>
          </a:bodyPr>
          <a:lstStyle>
            <a:lvl1pPr algn="l">
              <a:defRPr sz="56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Arial" pitchFamily="34" charset="0"/>
              </a:defRPr>
            </a:lvl1pPr>
          </a:lstStyle>
          <a:p>
            <a:pPr lvl="0" defTabSz="914400" latinLnBrk="1" hangingPunct="0"/>
            <a:r>
              <a:rPr lang="en-US" altLang="zh-CN" sz="4000" dirty="0" smtClean="0">
                <a:solidFill>
                  <a:schemeClr val="bg1"/>
                </a:solidFill>
                <a:latin typeface="+mn-lt"/>
              </a:rPr>
              <a:t>Way to digital transformation</a:t>
            </a:r>
            <a:endParaRPr lang="ru-RU" altLang="zh-CN" sz="4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78307" y="2276364"/>
            <a:ext cx="409969" cy="3324428"/>
            <a:chOff x="-1090900" y="550636"/>
            <a:chExt cx="720000" cy="5838464"/>
          </a:xfrm>
        </p:grpSpPr>
        <p:grpSp>
          <p:nvGrpSpPr>
            <p:cNvPr id="8" name="组合 7"/>
            <p:cNvGrpSpPr/>
            <p:nvPr/>
          </p:nvGrpSpPr>
          <p:grpSpPr>
            <a:xfrm>
              <a:off x="-1090900" y="550636"/>
              <a:ext cx="720000" cy="5219771"/>
              <a:chOff x="-1031205" y="1281964"/>
              <a:chExt cx="720000" cy="521977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-1031205" y="1281964"/>
                <a:ext cx="720000" cy="4308070"/>
                <a:chOff x="-1031205" y="1355020"/>
                <a:chExt cx="720000" cy="430807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-1031205" y="3149056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  <a:alpha val="6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alpha val="15000"/>
                      </a:scheme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eaLnBrk="0" hangingPunct="0"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 sz="180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-1031205" y="4046073"/>
                  <a:ext cx="720000" cy="72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E0B0F"/>
                    </a:gs>
                    <a:gs pos="100000">
                      <a:srgbClr val="F19376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-1031205" y="4943090"/>
                  <a:ext cx="720000" cy="72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1F5F9"/>
                    </a:gs>
                    <a:gs pos="100000">
                      <a:srgbClr val="CCDAE7">
                        <a:alpha val="47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-1031205" y="1355020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rgbClr val="089CB0"/>
                    </a:gs>
                    <a:gs pos="100000">
                      <a:srgbClr val="089CB0">
                        <a:alpha val="50000"/>
                      </a:srgb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algn="ctr" eaLnBrk="0" hangingPunct="0">
                    <a:buClr>
                      <a:srgbClr val="CC9900"/>
                    </a:buClr>
                  </a:pPr>
                  <a:endParaRPr lang="zh-CN" altLang="en-US" sz="1800" b="1" dirty="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-1031205" y="2346312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rgbClr val="50B7F6">
                        <a:alpha val="70000"/>
                      </a:srgbClr>
                    </a:gs>
                    <a:gs pos="100000">
                      <a:srgbClr val="50B6F6">
                        <a:alpha val="50000"/>
                      </a:srgb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algn="ctr" eaLnBrk="0" hangingPunct="0">
                    <a:buClr>
                      <a:srgbClr val="CC9900"/>
                    </a:buClr>
                  </a:pPr>
                  <a:endParaRPr lang="zh-CN" altLang="en-US" sz="1800" b="1" dirty="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</p:grp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-1002853" y="5899536"/>
                <a:ext cx="648243" cy="602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5" y="0"/>
                  </a:cxn>
                  <a:cxn ang="0">
                    <a:pos x="3265" y="505"/>
                  </a:cxn>
                  <a:cxn ang="0">
                    <a:pos x="0" y="5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65" h="505">
                    <a:moveTo>
                      <a:pt x="0" y="0"/>
                    </a:moveTo>
                    <a:lnTo>
                      <a:pt x="3265" y="0"/>
                    </a:lnTo>
                    <a:lnTo>
                      <a:pt x="3265" y="505"/>
                    </a:lnTo>
                    <a:lnTo>
                      <a:pt x="0" y="5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2000"/>
                    </a:schemeClr>
                  </a:gs>
                  <a:gs pos="0">
                    <a:schemeClr val="tx1">
                      <a:lumMod val="50000"/>
                      <a:lumOff val="5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128043" tIns="64022" rIns="128043" bIns="64022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ym typeface="Arial" pitchFamily="34" charset="0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-999350" y="5941500"/>
              <a:ext cx="447600" cy="447600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2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796" y="1310415"/>
            <a:ext cx="10179584" cy="745957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smtClean="0"/>
              <a:t>Huawei </a:t>
            </a:r>
            <a:r>
              <a:rPr lang="ru-RU" altLang="zh-CN" sz="3000" smtClean="0"/>
              <a:t>в России</a:t>
            </a:r>
            <a:endParaRPr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69" y="2597341"/>
            <a:ext cx="5811238" cy="24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对象 6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标题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6733" y="474827"/>
            <a:ext cx="11305011" cy="558623"/>
          </a:xfrm>
          <a:prstGeom prst="rect">
            <a:avLst/>
          </a:prstGeom>
        </p:spPr>
        <p:txBody>
          <a:bodyPr wrap="square" lIns="48010" tIns="48010" rIns="48010" bIns="48010">
            <a:spAutoFit/>
          </a:bodyPr>
          <a:lstStyle>
            <a:defPPr>
              <a:defRPr lang="zh-CN"/>
            </a:defPPr>
            <a:lvl1pPr marL="39688">
              <a:defRPr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defTabSz="1170751" eaLnBrk="0" hangingPunct="0">
              <a:spcBef>
                <a:spcPct val="0"/>
              </a:spcBef>
            </a:pPr>
            <a:r>
              <a:rPr lang="en-US" altLang="zh-CN" sz="3000" b="0" dirty="0" smtClean="0">
                <a:latin typeface="+mn-lt"/>
              </a:rPr>
              <a:t>Huawei</a:t>
            </a:r>
            <a:r>
              <a:rPr lang="ru-RU" altLang="zh-CN" sz="3000" b="0" dirty="0" smtClean="0">
                <a:latin typeface="+mn-lt"/>
              </a:rPr>
              <a:t>:</a:t>
            </a:r>
            <a:r>
              <a:rPr lang="en-US" altLang="zh-CN" sz="3000" b="0" dirty="0" smtClean="0">
                <a:latin typeface="+mn-lt"/>
              </a:rPr>
              <a:t> </a:t>
            </a:r>
            <a:r>
              <a:rPr lang="ru-RU" altLang="zh-CN" sz="3000" b="0" dirty="0">
                <a:latin typeface="+mn-lt"/>
              </a:rPr>
              <a:t>20 </a:t>
            </a:r>
            <a:r>
              <a:rPr lang="en-US" altLang="zh-CN" sz="3000" b="0" dirty="0" smtClean="0">
                <a:latin typeface="+mn-lt"/>
              </a:rPr>
              <a:t>at Russia</a:t>
            </a:r>
            <a:endParaRPr lang="zh-CN" altLang="en-US" sz="3000" b="0" dirty="0" smtClean="0">
              <a:latin typeface="+mn-lt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552450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1074964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597478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2119992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64250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3165020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3687534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4210048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4732562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525507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5777590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6300104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6822618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7345132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786764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786764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8390160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8912674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9435188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9957702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048021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11002730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716982" y="4287698"/>
            <a:ext cx="10750384" cy="2036792"/>
          </a:xfrm>
          <a:prstGeom prst="roundRect">
            <a:avLst>
              <a:gd name="adj" fmla="val 8827"/>
            </a:avLst>
          </a:prstGeom>
          <a:noFill/>
          <a:ln w="12700" cap="flat" cmpd="sng" algn="ctr">
            <a:solidFill>
              <a:srgbClr val="FF67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2527337" y="4354351"/>
            <a:ext cx="5276551" cy="18651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ru-RU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1997 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office</a:t>
            </a:r>
            <a:endParaRPr lang="en-US" altLang="zh-CN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2001 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center</a:t>
            </a:r>
            <a:endParaRPr lang="en-US" altLang="zh-CN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2002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RND center</a:t>
            </a:r>
            <a:endParaRPr lang="en-US" altLang="zh-CN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OpenLab</a:t>
            </a:r>
            <a:endParaRPr lang="en-US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9702" y="4387255"/>
            <a:ext cx="409302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en-US" altLang="zh-CN" b="1" dirty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employees</a:t>
            </a:r>
            <a:endParaRPr lang="en-US" altLang="zh-CN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5000 </a:t>
            </a:r>
            <a:r>
              <a:rPr lang="en-US" altLang="zh-CN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indirect places</a:t>
            </a:r>
            <a:endParaRPr lang="en-US" altLang="zh-CN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ru-RU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altLang="zh-CN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offices</a:t>
            </a:r>
            <a:endParaRPr lang="en-US" altLang="zh-CN" sz="1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dirty="0" smtClean="0">
                <a:solidFill>
                  <a:srgbClr val="FF6709"/>
                </a:solidFill>
                <a:latin typeface="Arial" pitchFamily="34" charset="0"/>
                <a:cs typeface="Arial" pitchFamily="34" charset="0"/>
              </a:rPr>
              <a:t>472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partners</a:t>
            </a:r>
            <a:endParaRPr lang="en-US" altLang="zh-CN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4240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11531626" y="3751903"/>
            <a:ext cx="522514" cy="304800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11" y="1486836"/>
            <a:ext cx="2854104" cy="206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2" descr="C:\Users\l00207532.CHINA\Desktop\IMG_021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641" y="1485900"/>
            <a:ext cx="2768500" cy="2093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图片 5" descr="16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378" y="1457163"/>
            <a:ext cx="3053209" cy="210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图片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47" y="1480186"/>
            <a:ext cx="2836313" cy="208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6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6505" y="481691"/>
            <a:ext cx="11527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000" dirty="0" smtClean="0">
                <a:solidFill>
                  <a:schemeClr val="bg1"/>
                </a:solidFill>
              </a:rPr>
              <a:t>Увеличение присутствия </a:t>
            </a:r>
            <a:r>
              <a:rPr lang="en-US" altLang="zh-CN" sz="3000" dirty="0" smtClean="0">
                <a:solidFill>
                  <a:schemeClr val="bg1"/>
                </a:solidFill>
              </a:rPr>
              <a:t>Huawei EBG</a:t>
            </a:r>
            <a:r>
              <a:rPr lang="ru-RU" altLang="zh-CN" sz="3000" dirty="0">
                <a:solidFill>
                  <a:schemeClr val="bg1"/>
                </a:solidFill>
              </a:rPr>
              <a:t> в регионах</a:t>
            </a:r>
            <a:endParaRPr lang="en-US" altLang="zh-CN" sz="3000" dirty="0">
              <a:solidFill>
                <a:schemeClr val="bg1"/>
              </a:solidFill>
            </a:endParaRP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2448999" y="1158252"/>
            <a:ext cx="7114557" cy="4045176"/>
          </a:xfrm>
          <a:custGeom>
            <a:avLst/>
            <a:gdLst>
              <a:gd name="T0" fmla="*/ 26560792 w 483"/>
              <a:gd name="T1" fmla="*/ 6615094 h 260"/>
              <a:gd name="T2" fmla="*/ 25490063 w 483"/>
              <a:gd name="T3" fmla="*/ 7206637 h 260"/>
              <a:gd name="T4" fmla="*/ 24356065 w 483"/>
              <a:gd name="T5" fmla="*/ 6615094 h 260"/>
              <a:gd name="T6" fmla="*/ 22772699 w 483"/>
              <a:gd name="T7" fmla="*/ 5723954 h 260"/>
              <a:gd name="T8" fmla="*/ 20460765 w 483"/>
              <a:gd name="T9" fmla="*/ 4383597 h 260"/>
              <a:gd name="T10" fmla="*/ 19326846 w 483"/>
              <a:gd name="T11" fmla="*/ 5203527 h 260"/>
              <a:gd name="T12" fmla="*/ 18256046 w 483"/>
              <a:gd name="T13" fmla="*/ 5424451 h 260"/>
              <a:gd name="T14" fmla="*/ 17629118 w 483"/>
              <a:gd name="T15" fmla="*/ 3792854 h 260"/>
              <a:gd name="T16" fmla="*/ 16216792 w 483"/>
              <a:gd name="T17" fmla="*/ 3934210 h 260"/>
              <a:gd name="T18" fmla="*/ 14918115 w 483"/>
              <a:gd name="T19" fmla="*/ 3272427 h 260"/>
              <a:gd name="T20" fmla="*/ 14803824 w 483"/>
              <a:gd name="T21" fmla="*/ 2901714 h 260"/>
              <a:gd name="T22" fmla="*/ 14354385 w 483"/>
              <a:gd name="T23" fmla="*/ 591553 h 260"/>
              <a:gd name="T24" fmla="*/ 12206407 w 483"/>
              <a:gd name="T25" fmla="*/ 1411568 h 260"/>
              <a:gd name="T26" fmla="*/ 9552321 w 483"/>
              <a:gd name="T27" fmla="*/ 4012883 h 260"/>
              <a:gd name="T28" fmla="*/ 8589434 w 483"/>
              <a:gd name="T29" fmla="*/ 4383597 h 260"/>
              <a:gd name="T30" fmla="*/ 8083167 w 483"/>
              <a:gd name="T31" fmla="*/ 5645365 h 260"/>
              <a:gd name="T32" fmla="*/ 7233937 w 483"/>
              <a:gd name="T33" fmla="*/ 5203527 h 260"/>
              <a:gd name="T34" fmla="*/ 7461885 w 483"/>
              <a:gd name="T35" fmla="*/ 6985723 h 260"/>
              <a:gd name="T36" fmla="*/ 5878520 w 483"/>
              <a:gd name="T37" fmla="*/ 7056848 h 260"/>
              <a:gd name="T38" fmla="*/ 4687773 w 483"/>
              <a:gd name="T39" fmla="*/ 7206637 h 260"/>
              <a:gd name="T40" fmla="*/ 3332275 w 483"/>
              <a:gd name="T41" fmla="*/ 8317816 h 260"/>
              <a:gd name="T42" fmla="*/ 2996405 w 483"/>
              <a:gd name="T43" fmla="*/ 7356436 h 260"/>
              <a:gd name="T44" fmla="*/ 2768457 w 483"/>
              <a:gd name="T45" fmla="*/ 8617319 h 260"/>
              <a:gd name="T46" fmla="*/ 2204727 w 483"/>
              <a:gd name="T47" fmla="*/ 9587133 h 260"/>
              <a:gd name="T48" fmla="*/ 1754566 w 483"/>
              <a:gd name="T49" fmla="*/ 10107550 h 260"/>
              <a:gd name="T50" fmla="*/ 1298668 w 483"/>
              <a:gd name="T51" fmla="*/ 8767118 h 260"/>
              <a:gd name="T52" fmla="*/ 1241840 w 483"/>
              <a:gd name="T53" fmla="*/ 8397281 h 260"/>
              <a:gd name="T54" fmla="*/ 2033607 w 483"/>
              <a:gd name="T55" fmla="*/ 7506140 h 260"/>
              <a:gd name="T56" fmla="*/ 734939 w 483"/>
              <a:gd name="T57" fmla="*/ 6465296 h 260"/>
              <a:gd name="T58" fmla="*/ 227949 w 483"/>
              <a:gd name="T59" fmla="*/ 6985723 h 260"/>
              <a:gd name="T60" fmla="*/ 449447 w 483"/>
              <a:gd name="T61" fmla="*/ 7947093 h 260"/>
              <a:gd name="T62" fmla="*/ 449447 w 483"/>
              <a:gd name="T63" fmla="*/ 9587133 h 260"/>
              <a:gd name="T64" fmla="*/ 620567 w 483"/>
              <a:gd name="T65" fmla="*/ 10627978 h 260"/>
              <a:gd name="T66" fmla="*/ 114291 w 483"/>
              <a:gd name="T67" fmla="*/ 12181786 h 260"/>
              <a:gd name="T68" fmla="*/ 506990 w 483"/>
              <a:gd name="T69" fmla="*/ 13821732 h 260"/>
              <a:gd name="T70" fmla="*/ 848507 w 483"/>
              <a:gd name="T71" fmla="*/ 15232413 h 260"/>
              <a:gd name="T72" fmla="*/ 1919236 w 483"/>
              <a:gd name="T73" fmla="*/ 16273258 h 260"/>
              <a:gd name="T74" fmla="*/ 1469788 w 483"/>
              <a:gd name="T75" fmla="*/ 17235524 h 260"/>
              <a:gd name="T76" fmla="*/ 2539874 w 483"/>
              <a:gd name="T77" fmla="*/ 18426167 h 260"/>
              <a:gd name="T78" fmla="*/ 3332275 w 483"/>
              <a:gd name="T79" fmla="*/ 19016919 h 260"/>
              <a:gd name="T80" fmla="*/ 3560224 w 483"/>
              <a:gd name="T81" fmla="*/ 18126664 h 260"/>
              <a:gd name="T82" fmla="*/ 3560224 w 483"/>
              <a:gd name="T83" fmla="*/ 16643971 h 260"/>
              <a:gd name="T84" fmla="*/ 4636600 w 483"/>
              <a:gd name="T85" fmla="*/ 15524453 h 260"/>
              <a:gd name="T86" fmla="*/ 6157561 w 483"/>
              <a:gd name="T87" fmla="*/ 14562188 h 260"/>
              <a:gd name="T88" fmla="*/ 9039595 w 483"/>
              <a:gd name="T89" fmla="*/ 15082615 h 260"/>
              <a:gd name="T90" fmla="*/ 10794161 w 483"/>
              <a:gd name="T91" fmla="*/ 16494182 h 260"/>
              <a:gd name="T92" fmla="*/ 12656648 w 483"/>
              <a:gd name="T93" fmla="*/ 15674252 h 260"/>
              <a:gd name="T94" fmla="*/ 15538682 w 483"/>
              <a:gd name="T95" fmla="*/ 16044880 h 260"/>
              <a:gd name="T96" fmla="*/ 17350710 w 483"/>
              <a:gd name="T97" fmla="*/ 14862576 h 260"/>
              <a:gd name="T98" fmla="*/ 18591917 w 483"/>
              <a:gd name="T99" fmla="*/ 17755942 h 260"/>
              <a:gd name="T100" fmla="*/ 18934156 w 483"/>
              <a:gd name="T101" fmla="*/ 18575966 h 260"/>
              <a:gd name="T102" fmla="*/ 20346474 w 483"/>
              <a:gd name="T103" fmla="*/ 15082615 h 260"/>
              <a:gd name="T104" fmla="*/ 19270026 w 483"/>
              <a:gd name="T105" fmla="*/ 14262684 h 260"/>
              <a:gd name="T106" fmla="*/ 20967755 w 483"/>
              <a:gd name="T107" fmla="*/ 12181786 h 260"/>
              <a:gd name="T108" fmla="*/ 22772699 w 483"/>
              <a:gd name="T109" fmla="*/ 12331500 h 260"/>
              <a:gd name="T110" fmla="*/ 23792326 w 483"/>
              <a:gd name="T111" fmla="*/ 11519118 h 260"/>
              <a:gd name="T112" fmla="*/ 23678678 w 483"/>
              <a:gd name="T113" fmla="*/ 12331500 h 260"/>
              <a:gd name="T114" fmla="*/ 23507558 w 483"/>
              <a:gd name="T115" fmla="*/ 15004026 h 260"/>
              <a:gd name="T116" fmla="*/ 24128196 w 483"/>
              <a:gd name="T117" fmla="*/ 13671933 h 260"/>
              <a:gd name="T118" fmla="*/ 24584727 w 483"/>
              <a:gd name="T119" fmla="*/ 11960872 h 260"/>
              <a:gd name="T120" fmla="*/ 25825853 w 483"/>
              <a:gd name="T121" fmla="*/ 11590149 h 260"/>
              <a:gd name="T122" fmla="*/ 27067773 w 483"/>
              <a:gd name="T123" fmla="*/ 1039950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noFill/>
          <a:ln w="28575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23" name="5-Point Star 3"/>
          <p:cNvSpPr/>
          <p:nvPr/>
        </p:nvSpPr>
        <p:spPr>
          <a:xfrm>
            <a:off x="2885628" y="4635269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24" name="5-Point Star 8"/>
          <p:cNvSpPr/>
          <p:nvPr/>
        </p:nvSpPr>
        <p:spPr>
          <a:xfrm>
            <a:off x="3864662" y="3737223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25" name="5-Point Star 10"/>
          <p:cNvSpPr/>
          <p:nvPr/>
        </p:nvSpPr>
        <p:spPr>
          <a:xfrm>
            <a:off x="4820894" y="3129681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26" name="5-Point Star 12"/>
          <p:cNvSpPr/>
          <p:nvPr/>
        </p:nvSpPr>
        <p:spPr>
          <a:xfrm>
            <a:off x="6691109" y="3737224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27" name="5-Point Star 14"/>
          <p:cNvSpPr/>
          <p:nvPr/>
        </p:nvSpPr>
        <p:spPr>
          <a:xfrm>
            <a:off x="8081994" y="3036861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sp>
        <p:nvSpPr>
          <p:cNvPr id="28" name="5-Point Star 16"/>
          <p:cNvSpPr/>
          <p:nvPr/>
        </p:nvSpPr>
        <p:spPr>
          <a:xfrm>
            <a:off x="2599134" y="3264603"/>
            <a:ext cx="143979" cy="14397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0000"/>
              </a:solidFill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793" y="5312361"/>
            <a:ext cx="1123388" cy="74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99" y="5328553"/>
            <a:ext cx="1118992" cy="74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517" y="5283575"/>
            <a:ext cx="1274835" cy="84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622" y="5328553"/>
            <a:ext cx="1155508" cy="77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086" y="5318895"/>
            <a:ext cx="1240971" cy="82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657" y="5305779"/>
            <a:ext cx="1188083" cy="79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图片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27" y="5303371"/>
            <a:ext cx="1215334" cy="80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ular Callout 5"/>
          <p:cNvSpPr/>
          <p:nvPr/>
        </p:nvSpPr>
        <p:spPr>
          <a:xfrm flipH="1">
            <a:off x="2121792" y="3605453"/>
            <a:ext cx="1132641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Южный офис</a:t>
            </a:r>
          </a:p>
          <a:p>
            <a:pPr algn="ctr"/>
            <a:r>
              <a:rPr lang="ru-RU" sz="800" dirty="0" smtClean="0"/>
              <a:t>(Краснодар)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Кирилл Желтов</a:t>
            </a:r>
            <a:endParaRPr lang="en-US" sz="800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3318719" y="2652256"/>
            <a:ext cx="913011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Поволжский офис</a:t>
            </a:r>
          </a:p>
          <a:p>
            <a:pPr algn="ctr"/>
            <a:r>
              <a:rPr lang="ru-RU" sz="800" b="1" dirty="0" smtClean="0"/>
              <a:t>(Казань)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Константин Савченко</a:t>
            </a:r>
            <a:endParaRPr lang="en-US" sz="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43800" y="1999071"/>
            <a:ext cx="1115300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Уральский офис</a:t>
            </a:r>
          </a:p>
          <a:p>
            <a:pPr algn="ctr"/>
            <a:r>
              <a:rPr lang="ru-RU" sz="800" dirty="0" smtClean="0"/>
              <a:t>(</a:t>
            </a:r>
            <a:r>
              <a:rPr lang="ru-RU" sz="800" b="1" dirty="0" smtClean="0"/>
              <a:t>Екатеринбург</a:t>
            </a:r>
            <a:r>
              <a:rPr lang="ru-RU" sz="800" dirty="0" smtClean="0"/>
              <a:t>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Владислав</a:t>
            </a:r>
          </a:p>
          <a:p>
            <a:pPr algn="ctr"/>
            <a:r>
              <a:rPr lang="ru-RU" sz="800" dirty="0" err="1" smtClean="0"/>
              <a:t>Микшевич</a:t>
            </a:r>
            <a:endParaRPr lang="en-US" sz="800" dirty="0"/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5879592" y="2609429"/>
            <a:ext cx="1238144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Сибирский офис</a:t>
            </a:r>
          </a:p>
          <a:p>
            <a:pPr algn="ctr"/>
            <a:r>
              <a:rPr lang="ru-RU" sz="800" dirty="0" smtClean="0"/>
              <a:t>(</a:t>
            </a:r>
            <a:r>
              <a:rPr lang="ru-RU" sz="800" b="1" dirty="0" smtClean="0"/>
              <a:t>Красноярск и Новосибирск</a:t>
            </a:r>
            <a:r>
              <a:rPr lang="ru-RU" sz="800" dirty="0" smtClean="0"/>
              <a:t>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Федор </a:t>
            </a:r>
            <a:r>
              <a:rPr lang="ru-RU" sz="800" dirty="0" err="1" smtClean="0"/>
              <a:t>Крошин</a:t>
            </a:r>
            <a:endParaRPr lang="en-US" sz="800" dirty="0"/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7168900" y="1922335"/>
            <a:ext cx="1435604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Дальневосточный офис</a:t>
            </a:r>
          </a:p>
          <a:p>
            <a:pPr algn="ctr"/>
            <a:r>
              <a:rPr lang="ru-RU" sz="800" dirty="0" smtClean="0"/>
              <a:t>(</a:t>
            </a:r>
            <a:r>
              <a:rPr lang="ru-RU" sz="800" b="1" dirty="0" smtClean="0"/>
              <a:t>Владивосток и Хабаровск</a:t>
            </a:r>
            <a:r>
              <a:rPr lang="ru-RU" sz="800" dirty="0" smtClean="0"/>
              <a:t>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Дмитрий </a:t>
            </a:r>
            <a:r>
              <a:rPr lang="ru-RU" sz="800" dirty="0" err="1" smtClean="0"/>
              <a:t>Журмилов</a:t>
            </a:r>
            <a:endParaRPr lang="en-US" sz="800" dirty="0"/>
          </a:p>
        </p:txBody>
      </p:sp>
      <p:sp>
        <p:nvSpPr>
          <p:cNvPr id="18" name="Rounded Rectangular Callout 17"/>
          <p:cNvSpPr/>
          <p:nvPr/>
        </p:nvSpPr>
        <p:spPr>
          <a:xfrm flipH="1">
            <a:off x="1591055" y="2160954"/>
            <a:ext cx="1522183" cy="872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Северо-Западный офис</a:t>
            </a:r>
          </a:p>
          <a:p>
            <a:pPr algn="ctr"/>
            <a:r>
              <a:rPr lang="ru-RU" sz="800" b="1" dirty="0" smtClean="0"/>
              <a:t>(Санкт-Петербург)</a:t>
            </a:r>
          </a:p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Андрей </a:t>
            </a:r>
            <a:r>
              <a:rPr lang="ru-RU" sz="800" dirty="0" err="1" smtClean="0"/>
              <a:t>Ульюков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69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对象 1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标题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4888" y="478670"/>
            <a:ext cx="11305011" cy="1020287"/>
          </a:xfrm>
          <a:prstGeom prst="rect">
            <a:avLst/>
          </a:prstGeom>
        </p:spPr>
        <p:txBody>
          <a:bodyPr wrap="square" lIns="48010" tIns="48010" rIns="48010" bIns="48010">
            <a:spAutoFit/>
          </a:bodyPr>
          <a:lstStyle>
            <a:defPPr>
              <a:defRPr lang="zh-CN"/>
            </a:defPPr>
            <a:lvl1pPr marL="39688">
              <a:defRPr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defTabSz="1170751" eaLnBrk="0" hangingPunct="0">
              <a:spcBef>
                <a:spcPct val="0"/>
              </a:spcBef>
            </a:pPr>
            <a:r>
              <a:rPr lang="ru-RU" altLang="zh-CN" sz="3000" b="0" dirty="0">
                <a:latin typeface="+mj-lt"/>
              </a:rPr>
              <a:t>Huawei обслуживает </a:t>
            </a:r>
            <a:r>
              <a:rPr lang="ru-RU" altLang="zh-CN" sz="3000" b="0" dirty="0" smtClean="0">
                <a:latin typeface="+mj-lt"/>
              </a:rPr>
              <a:t>множество важных российских заказчиков</a:t>
            </a:r>
            <a:endParaRPr lang="en-US" altLang="zh-CN" sz="3000" b="0" dirty="0" smtClean="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8737" y="1497954"/>
            <a:ext cx="11101214" cy="985515"/>
            <a:chOff x="448737" y="1315074"/>
            <a:chExt cx="11101214" cy="985515"/>
          </a:xfrm>
        </p:grpSpPr>
        <p:sp>
          <p:nvSpPr>
            <p:cNvPr id="37" name="圆角矩形 36"/>
            <p:cNvSpPr/>
            <p:nvPr/>
          </p:nvSpPr>
          <p:spPr>
            <a:xfrm>
              <a:off x="6144050" y="1319602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569158" y="1319602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pic>
          <p:nvPicPr>
            <p:cNvPr id="4" name="Picture 8" descr="Z:\共享\华为\2017\4月\D-201704118-胶片美化-yin\客户资料\0414\LOGO\LOGO\SPBGU_logo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56" y="1419684"/>
              <a:ext cx="657762" cy="82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Z:\共享\华为\2017\4月\D-201704118-胶片美化-yin\客户资料\0414\LOGO\LOGO\Moscow Pedagogic University -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401" y="1398895"/>
              <a:ext cx="773404" cy="80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椭圆 5"/>
            <p:cNvSpPr/>
            <p:nvPr/>
          </p:nvSpPr>
          <p:spPr>
            <a:xfrm>
              <a:off x="2172386" y="1430538"/>
              <a:ext cx="729077" cy="729077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40636" tIns="20318" rIns="40636" bIns="20318" rtlCol="0" anchor="ctr"/>
            <a:lstStyle/>
            <a:p>
              <a:pPr algn="ctr" defTabSz="406359">
                <a:buClr>
                  <a:srgbClr val="CC9900"/>
                </a:buClr>
                <a:buSzPct val="60000"/>
              </a:pPr>
              <a:endParaRPr lang="zh-CN" altLang="en-US" sz="12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pic>
          <p:nvPicPr>
            <p:cNvPr id="12" name="Picture 3" descr="Z:\共享\华为\2017\4月\D-201704118-胶片美化-yin\客户资料\0414\LOGO\LOGO\Sberbank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207" y="1495844"/>
              <a:ext cx="960774" cy="70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Z:\共享\华为\2017\4月\D-201704118-胶片美化-yin\客户资料\0414\LOGO\LOGO\NSPK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3886" y="1481142"/>
              <a:ext cx="430699" cy="61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Z:\共享\华为\2017\4月\D-201704118-胶片美化-yin\客户资料\0414\LOGO\LOGO\Central Bank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348" y="1456501"/>
              <a:ext cx="766333" cy="72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直接连接符 30"/>
            <p:cNvCxnSpPr/>
            <p:nvPr/>
          </p:nvCxnSpPr>
          <p:spPr>
            <a:xfrm>
              <a:off x="1970128" y="1436999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143"/>
            <p:cNvSpPr>
              <a:spLocks noEditPoints="1"/>
            </p:cNvSpPr>
            <p:nvPr/>
          </p:nvSpPr>
          <p:spPr bwMode="auto">
            <a:xfrm>
              <a:off x="1015532" y="1390636"/>
              <a:ext cx="544219" cy="502637"/>
            </a:xfrm>
            <a:custGeom>
              <a:avLst/>
              <a:gdLst/>
              <a:ahLst/>
              <a:cxnLst>
                <a:cxn ang="0">
                  <a:pos x="3256" y="3251"/>
                </a:cxn>
                <a:cxn ang="0">
                  <a:pos x="2068" y="3339"/>
                </a:cxn>
                <a:cxn ang="0">
                  <a:pos x="1540" y="3778"/>
                </a:cxn>
                <a:cxn ang="0">
                  <a:pos x="1320" y="4437"/>
                </a:cxn>
                <a:cxn ang="0">
                  <a:pos x="1364" y="11643"/>
                </a:cxn>
                <a:cxn ang="0">
                  <a:pos x="1672" y="12126"/>
                </a:cxn>
                <a:cxn ang="0">
                  <a:pos x="2200" y="12390"/>
                </a:cxn>
                <a:cxn ang="0">
                  <a:pos x="16412" y="15158"/>
                </a:cxn>
                <a:cxn ang="0">
                  <a:pos x="14300" y="12346"/>
                </a:cxn>
                <a:cxn ang="0">
                  <a:pos x="14784" y="11995"/>
                </a:cxn>
                <a:cxn ang="0">
                  <a:pos x="15004" y="11468"/>
                </a:cxn>
                <a:cxn ang="0">
                  <a:pos x="15004" y="4218"/>
                </a:cxn>
                <a:cxn ang="0">
                  <a:pos x="14696" y="3602"/>
                </a:cxn>
                <a:cxn ang="0">
                  <a:pos x="14080" y="3251"/>
                </a:cxn>
                <a:cxn ang="0">
                  <a:pos x="13112" y="4525"/>
                </a:cxn>
                <a:cxn ang="0">
                  <a:pos x="2464" y="11424"/>
                </a:cxn>
                <a:cxn ang="0">
                  <a:pos x="9328" y="791"/>
                </a:cxn>
                <a:cxn ang="0">
                  <a:pos x="9900" y="1098"/>
                </a:cxn>
                <a:cxn ang="0">
                  <a:pos x="6204" y="1977"/>
                </a:cxn>
                <a:cxn ang="0">
                  <a:pos x="5852" y="2328"/>
                </a:cxn>
                <a:cxn ang="0">
                  <a:pos x="5368" y="8129"/>
                </a:cxn>
                <a:cxn ang="0">
                  <a:pos x="11660" y="3999"/>
                </a:cxn>
                <a:cxn ang="0">
                  <a:pos x="8580" y="4394"/>
                </a:cxn>
                <a:cxn ang="0">
                  <a:pos x="12012" y="2944"/>
                </a:cxn>
                <a:cxn ang="0">
                  <a:pos x="12364" y="3471"/>
                </a:cxn>
                <a:cxn ang="0">
                  <a:pos x="12188" y="9534"/>
                </a:cxn>
                <a:cxn ang="0">
                  <a:pos x="7832" y="10282"/>
                </a:cxn>
                <a:cxn ang="0">
                  <a:pos x="7260" y="3163"/>
                </a:cxn>
                <a:cxn ang="0">
                  <a:pos x="7436" y="3471"/>
                </a:cxn>
                <a:cxn ang="0">
                  <a:pos x="7436" y="10237"/>
                </a:cxn>
                <a:cxn ang="0">
                  <a:pos x="7260" y="10325"/>
                </a:cxn>
                <a:cxn ang="0">
                  <a:pos x="6424" y="9710"/>
                </a:cxn>
                <a:cxn ang="0">
                  <a:pos x="6380" y="2900"/>
                </a:cxn>
                <a:cxn ang="0">
                  <a:pos x="6468" y="2680"/>
                </a:cxn>
                <a:cxn ang="0">
                  <a:pos x="7480" y="2856"/>
                </a:cxn>
                <a:cxn ang="0">
                  <a:pos x="11220" y="2285"/>
                </a:cxn>
                <a:cxn ang="0">
                  <a:pos x="10735" y="2153"/>
                </a:cxn>
                <a:cxn ang="0">
                  <a:pos x="4841" y="1011"/>
                </a:cxn>
                <a:cxn ang="0">
                  <a:pos x="5016" y="1318"/>
                </a:cxn>
                <a:cxn ang="0">
                  <a:pos x="5016" y="8129"/>
                </a:cxn>
                <a:cxn ang="0">
                  <a:pos x="4841" y="8173"/>
                </a:cxn>
                <a:cxn ang="0">
                  <a:pos x="3960" y="7557"/>
                </a:cxn>
                <a:cxn ang="0">
                  <a:pos x="3916" y="747"/>
                </a:cxn>
                <a:cxn ang="0">
                  <a:pos x="4048" y="572"/>
                </a:cxn>
                <a:cxn ang="0">
                  <a:pos x="5016" y="747"/>
                </a:cxn>
                <a:cxn ang="0">
                  <a:pos x="8756" y="132"/>
                </a:cxn>
                <a:cxn ang="0">
                  <a:pos x="8272" y="0"/>
                </a:cxn>
                <a:cxn ang="0">
                  <a:pos x="9064" y="13268"/>
                </a:cxn>
                <a:cxn ang="0">
                  <a:pos x="7304" y="13268"/>
                </a:cxn>
              </a:cxnLst>
              <a:rect l="0" t="0" r="r" b="b"/>
              <a:pathLst>
                <a:path w="16412" h="15158">
                  <a:moveTo>
                    <a:pt x="2464" y="4525"/>
                  </a:moveTo>
                  <a:lnTo>
                    <a:pt x="3256" y="4525"/>
                  </a:lnTo>
                  <a:lnTo>
                    <a:pt x="3256" y="3251"/>
                  </a:lnTo>
                  <a:lnTo>
                    <a:pt x="2508" y="3251"/>
                  </a:lnTo>
                  <a:lnTo>
                    <a:pt x="2288" y="3251"/>
                  </a:lnTo>
                  <a:lnTo>
                    <a:pt x="2068" y="3339"/>
                  </a:lnTo>
                  <a:lnTo>
                    <a:pt x="1848" y="3427"/>
                  </a:lnTo>
                  <a:lnTo>
                    <a:pt x="1672" y="3602"/>
                  </a:lnTo>
                  <a:lnTo>
                    <a:pt x="1540" y="3778"/>
                  </a:lnTo>
                  <a:lnTo>
                    <a:pt x="1408" y="3955"/>
                  </a:lnTo>
                  <a:lnTo>
                    <a:pt x="1320" y="4218"/>
                  </a:lnTo>
                  <a:lnTo>
                    <a:pt x="1320" y="4437"/>
                  </a:lnTo>
                  <a:lnTo>
                    <a:pt x="1320" y="11247"/>
                  </a:lnTo>
                  <a:lnTo>
                    <a:pt x="1320" y="11424"/>
                  </a:lnTo>
                  <a:lnTo>
                    <a:pt x="1364" y="11643"/>
                  </a:lnTo>
                  <a:lnTo>
                    <a:pt x="1452" y="11819"/>
                  </a:lnTo>
                  <a:lnTo>
                    <a:pt x="1584" y="11951"/>
                  </a:lnTo>
                  <a:lnTo>
                    <a:pt x="1672" y="12126"/>
                  </a:lnTo>
                  <a:lnTo>
                    <a:pt x="1848" y="12214"/>
                  </a:lnTo>
                  <a:lnTo>
                    <a:pt x="2024" y="12346"/>
                  </a:lnTo>
                  <a:lnTo>
                    <a:pt x="2200" y="12390"/>
                  </a:lnTo>
                  <a:lnTo>
                    <a:pt x="0" y="14103"/>
                  </a:lnTo>
                  <a:lnTo>
                    <a:pt x="0" y="15158"/>
                  </a:lnTo>
                  <a:lnTo>
                    <a:pt x="16412" y="15158"/>
                  </a:lnTo>
                  <a:lnTo>
                    <a:pt x="16412" y="14103"/>
                  </a:lnTo>
                  <a:lnTo>
                    <a:pt x="14080" y="12433"/>
                  </a:lnTo>
                  <a:lnTo>
                    <a:pt x="14300" y="12346"/>
                  </a:lnTo>
                  <a:lnTo>
                    <a:pt x="14476" y="12258"/>
                  </a:lnTo>
                  <a:lnTo>
                    <a:pt x="14608" y="12126"/>
                  </a:lnTo>
                  <a:lnTo>
                    <a:pt x="14784" y="11995"/>
                  </a:lnTo>
                  <a:lnTo>
                    <a:pt x="14872" y="11819"/>
                  </a:lnTo>
                  <a:lnTo>
                    <a:pt x="14960" y="11643"/>
                  </a:lnTo>
                  <a:lnTo>
                    <a:pt x="15004" y="11468"/>
                  </a:lnTo>
                  <a:lnTo>
                    <a:pt x="15048" y="11247"/>
                  </a:lnTo>
                  <a:lnTo>
                    <a:pt x="15048" y="4437"/>
                  </a:lnTo>
                  <a:lnTo>
                    <a:pt x="15004" y="4218"/>
                  </a:lnTo>
                  <a:lnTo>
                    <a:pt x="14960" y="3955"/>
                  </a:lnTo>
                  <a:lnTo>
                    <a:pt x="14828" y="3778"/>
                  </a:lnTo>
                  <a:lnTo>
                    <a:pt x="14696" y="3602"/>
                  </a:lnTo>
                  <a:lnTo>
                    <a:pt x="14519" y="3427"/>
                  </a:lnTo>
                  <a:lnTo>
                    <a:pt x="14300" y="3339"/>
                  </a:lnTo>
                  <a:lnTo>
                    <a:pt x="14080" y="3251"/>
                  </a:lnTo>
                  <a:lnTo>
                    <a:pt x="13816" y="3251"/>
                  </a:lnTo>
                  <a:lnTo>
                    <a:pt x="13112" y="3251"/>
                  </a:lnTo>
                  <a:lnTo>
                    <a:pt x="13112" y="4525"/>
                  </a:lnTo>
                  <a:lnTo>
                    <a:pt x="13860" y="4525"/>
                  </a:lnTo>
                  <a:lnTo>
                    <a:pt x="13860" y="11424"/>
                  </a:lnTo>
                  <a:lnTo>
                    <a:pt x="2464" y="11424"/>
                  </a:lnTo>
                  <a:lnTo>
                    <a:pt x="2464" y="4525"/>
                  </a:lnTo>
                  <a:close/>
                  <a:moveTo>
                    <a:pt x="5368" y="1318"/>
                  </a:moveTo>
                  <a:lnTo>
                    <a:pt x="9328" y="791"/>
                  </a:lnTo>
                  <a:lnTo>
                    <a:pt x="9548" y="835"/>
                  </a:lnTo>
                  <a:lnTo>
                    <a:pt x="9768" y="923"/>
                  </a:lnTo>
                  <a:lnTo>
                    <a:pt x="9900" y="1098"/>
                  </a:lnTo>
                  <a:lnTo>
                    <a:pt x="9944" y="1318"/>
                  </a:lnTo>
                  <a:lnTo>
                    <a:pt x="9944" y="1493"/>
                  </a:lnTo>
                  <a:lnTo>
                    <a:pt x="6204" y="1977"/>
                  </a:lnTo>
                  <a:lnTo>
                    <a:pt x="6028" y="2021"/>
                  </a:lnTo>
                  <a:lnTo>
                    <a:pt x="5896" y="2153"/>
                  </a:lnTo>
                  <a:lnTo>
                    <a:pt x="5852" y="2328"/>
                  </a:lnTo>
                  <a:lnTo>
                    <a:pt x="5808" y="2548"/>
                  </a:lnTo>
                  <a:lnTo>
                    <a:pt x="5808" y="8040"/>
                  </a:lnTo>
                  <a:lnTo>
                    <a:pt x="5368" y="8129"/>
                  </a:lnTo>
                  <a:lnTo>
                    <a:pt x="5368" y="1318"/>
                  </a:lnTo>
                  <a:close/>
                  <a:moveTo>
                    <a:pt x="8580" y="4394"/>
                  </a:moveTo>
                  <a:lnTo>
                    <a:pt x="11660" y="3999"/>
                  </a:lnTo>
                  <a:lnTo>
                    <a:pt x="11660" y="5360"/>
                  </a:lnTo>
                  <a:lnTo>
                    <a:pt x="8580" y="5755"/>
                  </a:lnTo>
                  <a:lnTo>
                    <a:pt x="8580" y="4394"/>
                  </a:lnTo>
                  <a:close/>
                  <a:moveTo>
                    <a:pt x="7832" y="3471"/>
                  </a:moveTo>
                  <a:lnTo>
                    <a:pt x="11748" y="2944"/>
                  </a:lnTo>
                  <a:lnTo>
                    <a:pt x="12012" y="2944"/>
                  </a:lnTo>
                  <a:lnTo>
                    <a:pt x="12188" y="3076"/>
                  </a:lnTo>
                  <a:lnTo>
                    <a:pt x="12320" y="3251"/>
                  </a:lnTo>
                  <a:lnTo>
                    <a:pt x="12364" y="3471"/>
                  </a:lnTo>
                  <a:lnTo>
                    <a:pt x="12364" y="9094"/>
                  </a:lnTo>
                  <a:lnTo>
                    <a:pt x="12320" y="9315"/>
                  </a:lnTo>
                  <a:lnTo>
                    <a:pt x="12188" y="9534"/>
                  </a:lnTo>
                  <a:lnTo>
                    <a:pt x="12012" y="9666"/>
                  </a:lnTo>
                  <a:lnTo>
                    <a:pt x="11748" y="9754"/>
                  </a:lnTo>
                  <a:lnTo>
                    <a:pt x="7832" y="10282"/>
                  </a:lnTo>
                  <a:lnTo>
                    <a:pt x="7832" y="3471"/>
                  </a:lnTo>
                  <a:close/>
                  <a:moveTo>
                    <a:pt x="6556" y="2725"/>
                  </a:moveTo>
                  <a:lnTo>
                    <a:pt x="7260" y="3163"/>
                  </a:lnTo>
                  <a:lnTo>
                    <a:pt x="7348" y="3251"/>
                  </a:lnTo>
                  <a:lnTo>
                    <a:pt x="7392" y="3339"/>
                  </a:lnTo>
                  <a:lnTo>
                    <a:pt x="7436" y="3471"/>
                  </a:lnTo>
                  <a:lnTo>
                    <a:pt x="7480" y="3602"/>
                  </a:lnTo>
                  <a:lnTo>
                    <a:pt x="7480" y="10149"/>
                  </a:lnTo>
                  <a:lnTo>
                    <a:pt x="7436" y="10237"/>
                  </a:lnTo>
                  <a:lnTo>
                    <a:pt x="7392" y="10325"/>
                  </a:lnTo>
                  <a:lnTo>
                    <a:pt x="7348" y="10369"/>
                  </a:lnTo>
                  <a:lnTo>
                    <a:pt x="7260" y="10325"/>
                  </a:lnTo>
                  <a:lnTo>
                    <a:pt x="6556" y="9886"/>
                  </a:lnTo>
                  <a:lnTo>
                    <a:pt x="6468" y="9798"/>
                  </a:lnTo>
                  <a:lnTo>
                    <a:pt x="6424" y="9710"/>
                  </a:lnTo>
                  <a:lnTo>
                    <a:pt x="6380" y="9578"/>
                  </a:lnTo>
                  <a:lnTo>
                    <a:pt x="6380" y="9447"/>
                  </a:lnTo>
                  <a:lnTo>
                    <a:pt x="6380" y="2900"/>
                  </a:lnTo>
                  <a:lnTo>
                    <a:pt x="6380" y="2812"/>
                  </a:lnTo>
                  <a:lnTo>
                    <a:pt x="6424" y="2725"/>
                  </a:lnTo>
                  <a:lnTo>
                    <a:pt x="6468" y="2680"/>
                  </a:lnTo>
                  <a:lnTo>
                    <a:pt x="6556" y="2725"/>
                  </a:lnTo>
                  <a:close/>
                  <a:moveTo>
                    <a:pt x="7040" y="2592"/>
                  </a:moveTo>
                  <a:lnTo>
                    <a:pt x="7480" y="2856"/>
                  </a:lnTo>
                  <a:lnTo>
                    <a:pt x="7524" y="2900"/>
                  </a:lnTo>
                  <a:lnTo>
                    <a:pt x="11308" y="2416"/>
                  </a:lnTo>
                  <a:lnTo>
                    <a:pt x="11220" y="2285"/>
                  </a:lnTo>
                  <a:lnTo>
                    <a:pt x="11088" y="2197"/>
                  </a:lnTo>
                  <a:lnTo>
                    <a:pt x="10912" y="2153"/>
                  </a:lnTo>
                  <a:lnTo>
                    <a:pt x="10735" y="2153"/>
                  </a:lnTo>
                  <a:lnTo>
                    <a:pt x="7040" y="2592"/>
                  </a:lnTo>
                  <a:close/>
                  <a:moveTo>
                    <a:pt x="4092" y="572"/>
                  </a:moveTo>
                  <a:lnTo>
                    <a:pt x="4841" y="1011"/>
                  </a:lnTo>
                  <a:lnTo>
                    <a:pt x="4884" y="1098"/>
                  </a:lnTo>
                  <a:lnTo>
                    <a:pt x="4972" y="1186"/>
                  </a:lnTo>
                  <a:lnTo>
                    <a:pt x="5016" y="1318"/>
                  </a:lnTo>
                  <a:lnTo>
                    <a:pt x="5016" y="1450"/>
                  </a:lnTo>
                  <a:lnTo>
                    <a:pt x="5016" y="7996"/>
                  </a:lnTo>
                  <a:lnTo>
                    <a:pt x="5016" y="8129"/>
                  </a:lnTo>
                  <a:lnTo>
                    <a:pt x="4972" y="8173"/>
                  </a:lnTo>
                  <a:lnTo>
                    <a:pt x="4884" y="8217"/>
                  </a:lnTo>
                  <a:lnTo>
                    <a:pt x="4841" y="8173"/>
                  </a:lnTo>
                  <a:lnTo>
                    <a:pt x="4092" y="7733"/>
                  </a:lnTo>
                  <a:lnTo>
                    <a:pt x="4048" y="7645"/>
                  </a:lnTo>
                  <a:lnTo>
                    <a:pt x="3960" y="7557"/>
                  </a:lnTo>
                  <a:lnTo>
                    <a:pt x="3916" y="7425"/>
                  </a:lnTo>
                  <a:lnTo>
                    <a:pt x="3916" y="7294"/>
                  </a:lnTo>
                  <a:lnTo>
                    <a:pt x="3916" y="747"/>
                  </a:lnTo>
                  <a:lnTo>
                    <a:pt x="3916" y="659"/>
                  </a:lnTo>
                  <a:lnTo>
                    <a:pt x="3960" y="572"/>
                  </a:lnTo>
                  <a:lnTo>
                    <a:pt x="4048" y="572"/>
                  </a:lnTo>
                  <a:lnTo>
                    <a:pt x="4092" y="572"/>
                  </a:lnTo>
                  <a:close/>
                  <a:moveTo>
                    <a:pt x="4620" y="483"/>
                  </a:moveTo>
                  <a:lnTo>
                    <a:pt x="5016" y="747"/>
                  </a:lnTo>
                  <a:lnTo>
                    <a:pt x="5104" y="791"/>
                  </a:lnTo>
                  <a:lnTo>
                    <a:pt x="8888" y="307"/>
                  </a:lnTo>
                  <a:lnTo>
                    <a:pt x="8756" y="132"/>
                  </a:lnTo>
                  <a:lnTo>
                    <a:pt x="8625" y="44"/>
                  </a:lnTo>
                  <a:lnTo>
                    <a:pt x="8492" y="0"/>
                  </a:lnTo>
                  <a:lnTo>
                    <a:pt x="8272" y="0"/>
                  </a:lnTo>
                  <a:lnTo>
                    <a:pt x="4620" y="483"/>
                  </a:lnTo>
                  <a:close/>
                  <a:moveTo>
                    <a:pt x="7304" y="13268"/>
                  </a:moveTo>
                  <a:lnTo>
                    <a:pt x="9064" y="13268"/>
                  </a:lnTo>
                  <a:lnTo>
                    <a:pt x="9636" y="14279"/>
                  </a:lnTo>
                  <a:lnTo>
                    <a:pt x="6776" y="14279"/>
                  </a:lnTo>
                  <a:lnTo>
                    <a:pt x="7304" y="13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48737" y="1889532"/>
              <a:ext cx="167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Образование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7545020" y="1436999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6023629" y="1889532"/>
              <a:ext cx="167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Финансы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组合 310"/>
            <p:cNvGrpSpPr/>
            <p:nvPr/>
          </p:nvGrpSpPr>
          <p:grpSpPr>
            <a:xfrm>
              <a:off x="6580469" y="1390636"/>
              <a:ext cx="520397" cy="537510"/>
              <a:chOff x="0" y="2805113"/>
              <a:chExt cx="1062037" cy="1096962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10000"/>
                </a:prstClr>
              </a:outerShdw>
            </a:effectLst>
          </p:grpSpPr>
          <p:sp>
            <p:nvSpPr>
              <p:cNvPr id="45" name="Freeform 40"/>
              <p:cNvSpPr>
                <a:spLocks noEditPoints="1"/>
              </p:cNvSpPr>
              <p:nvPr/>
            </p:nvSpPr>
            <p:spPr bwMode="auto">
              <a:xfrm>
                <a:off x="534987" y="2805113"/>
                <a:ext cx="527050" cy="1096962"/>
              </a:xfrm>
              <a:custGeom>
                <a:avLst/>
                <a:gdLst/>
                <a:ahLst/>
                <a:cxnLst>
                  <a:cxn ang="0">
                    <a:pos x="7974" y="7861"/>
                  </a:cxn>
                  <a:cxn ang="0">
                    <a:pos x="7758" y="6246"/>
                  </a:cxn>
                  <a:cxn ang="0">
                    <a:pos x="7220" y="4631"/>
                  </a:cxn>
                  <a:cxn ang="0">
                    <a:pos x="4633" y="6246"/>
                  </a:cxn>
                  <a:cxn ang="0">
                    <a:pos x="2586" y="2262"/>
                  </a:cxn>
                  <a:cxn ang="0">
                    <a:pos x="1401" y="646"/>
                  </a:cxn>
                  <a:cxn ang="0">
                    <a:pos x="0" y="0"/>
                  </a:cxn>
                  <a:cxn ang="0">
                    <a:pos x="3341" y="3984"/>
                  </a:cxn>
                  <a:cxn ang="0">
                    <a:pos x="2586" y="2262"/>
                  </a:cxn>
                  <a:cxn ang="0">
                    <a:pos x="0" y="4631"/>
                  </a:cxn>
                  <a:cxn ang="0">
                    <a:pos x="3879" y="7861"/>
                  </a:cxn>
                  <a:cxn ang="0">
                    <a:pos x="3449" y="4631"/>
                  </a:cxn>
                  <a:cxn ang="0">
                    <a:pos x="6788" y="3984"/>
                  </a:cxn>
                  <a:cxn ang="0">
                    <a:pos x="5927" y="2800"/>
                  </a:cxn>
                  <a:cxn ang="0">
                    <a:pos x="4849" y="1723"/>
                  </a:cxn>
                  <a:cxn ang="0">
                    <a:pos x="3663" y="969"/>
                  </a:cxn>
                  <a:cxn ang="0">
                    <a:pos x="2263" y="323"/>
                  </a:cxn>
                  <a:cxn ang="0">
                    <a:pos x="3341" y="1938"/>
                  </a:cxn>
                  <a:cxn ang="0">
                    <a:pos x="4203" y="3984"/>
                  </a:cxn>
                  <a:cxn ang="0">
                    <a:pos x="2801" y="15507"/>
                  </a:cxn>
                  <a:cxn ang="0">
                    <a:pos x="2909" y="15938"/>
                  </a:cxn>
                  <a:cxn ang="0">
                    <a:pos x="4311" y="15184"/>
                  </a:cxn>
                  <a:cxn ang="0">
                    <a:pos x="5496" y="14215"/>
                  </a:cxn>
                  <a:cxn ang="0">
                    <a:pos x="6466" y="13030"/>
                  </a:cxn>
                  <a:cxn ang="0">
                    <a:pos x="4203" y="12384"/>
                  </a:cxn>
                  <a:cxn ang="0">
                    <a:pos x="3341" y="14646"/>
                  </a:cxn>
                  <a:cxn ang="0">
                    <a:pos x="4633" y="10230"/>
                  </a:cxn>
                  <a:cxn ang="0">
                    <a:pos x="7220" y="11738"/>
                  </a:cxn>
                  <a:cxn ang="0">
                    <a:pos x="7758" y="10230"/>
                  </a:cxn>
                  <a:cxn ang="0">
                    <a:pos x="7974" y="8508"/>
                  </a:cxn>
                  <a:cxn ang="0">
                    <a:pos x="3879" y="8508"/>
                  </a:cxn>
                  <a:cxn ang="0">
                    <a:pos x="0" y="11738"/>
                  </a:cxn>
                  <a:cxn ang="0">
                    <a:pos x="3771" y="10230"/>
                  </a:cxn>
                  <a:cxn ang="0">
                    <a:pos x="3341" y="12384"/>
                  </a:cxn>
                  <a:cxn ang="0">
                    <a:pos x="0" y="16584"/>
                  </a:cxn>
                  <a:cxn ang="0">
                    <a:pos x="1401" y="15938"/>
                  </a:cxn>
                  <a:cxn ang="0">
                    <a:pos x="2586" y="14322"/>
                  </a:cxn>
                  <a:cxn ang="0">
                    <a:pos x="3341" y="12384"/>
                  </a:cxn>
                </a:cxnLst>
                <a:rect l="0" t="0" r="r" b="b"/>
                <a:pathLst>
                  <a:path w="7974" h="16584">
                    <a:moveTo>
                      <a:pt x="4741" y="7861"/>
                    </a:moveTo>
                    <a:lnTo>
                      <a:pt x="7974" y="7861"/>
                    </a:lnTo>
                    <a:lnTo>
                      <a:pt x="7866" y="7107"/>
                    </a:lnTo>
                    <a:lnTo>
                      <a:pt x="7758" y="6246"/>
                    </a:lnTo>
                    <a:lnTo>
                      <a:pt x="7544" y="5492"/>
                    </a:lnTo>
                    <a:lnTo>
                      <a:pt x="7220" y="4631"/>
                    </a:lnTo>
                    <a:lnTo>
                      <a:pt x="4311" y="4631"/>
                    </a:lnTo>
                    <a:lnTo>
                      <a:pt x="4633" y="6246"/>
                    </a:lnTo>
                    <a:lnTo>
                      <a:pt x="4741" y="7861"/>
                    </a:lnTo>
                    <a:close/>
                    <a:moveTo>
                      <a:pt x="2586" y="2262"/>
                    </a:moveTo>
                    <a:lnTo>
                      <a:pt x="2047" y="1400"/>
                    </a:lnTo>
                    <a:lnTo>
                      <a:pt x="1401" y="646"/>
                    </a:lnTo>
                    <a:lnTo>
                      <a:pt x="754" y="216"/>
                    </a:lnTo>
                    <a:lnTo>
                      <a:pt x="0" y="0"/>
                    </a:lnTo>
                    <a:lnTo>
                      <a:pt x="0" y="3984"/>
                    </a:lnTo>
                    <a:lnTo>
                      <a:pt x="3341" y="3984"/>
                    </a:lnTo>
                    <a:lnTo>
                      <a:pt x="3017" y="3123"/>
                    </a:lnTo>
                    <a:lnTo>
                      <a:pt x="2586" y="2262"/>
                    </a:lnTo>
                    <a:close/>
                    <a:moveTo>
                      <a:pt x="3449" y="4631"/>
                    </a:moveTo>
                    <a:lnTo>
                      <a:pt x="0" y="4631"/>
                    </a:lnTo>
                    <a:lnTo>
                      <a:pt x="0" y="7861"/>
                    </a:lnTo>
                    <a:lnTo>
                      <a:pt x="3879" y="7861"/>
                    </a:lnTo>
                    <a:lnTo>
                      <a:pt x="3771" y="6246"/>
                    </a:lnTo>
                    <a:lnTo>
                      <a:pt x="3449" y="4631"/>
                    </a:lnTo>
                    <a:close/>
                    <a:moveTo>
                      <a:pt x="4203" y="3984"/>
                    </a:moveTo>
                    <a:lnTo>
                      <a:pt x="6788" y="3984"/>
                    </a:lnTo>
                    <a:lnTo>
                      <a:pt x="6466" y="3446"/>
                    </a:lnTo>
                    <a:lnTo>
                      <a:pt x="5927" y="2800"/>
                    </a:lnTo>
                    <a:lnTo>
                      <a:pt x="5388" y="2262"/>
                    </a:lnTo>
                    <a:lnTo>
                      <a:pt x="4849" y="1723"/>
                    </a:lnTo>
                    <a:lnTo>
                      <a:pt x="4311" y="1293"/>
                    </a:lnTo>
                    <a:lnTo>
                      <a:pt x="3663" y="969"/>
                    </a:lnTo>
                    <a:lnTo>
                      <a:pt x="2909" y="646"/>
                    </a:lnTo>
                    <a:lnTo>
                      <a:pt x="2263" y="323"/>
                    </a:lnTo>
                    <a:lnTo>
                      <a:pt x="2801" y="1077"/>
                    </a:lnTo>
                    <a:lnTo>
                      <a:pt x="3341" y="1938"/>
                    </a:lnTo>
                    <a:lnTo>
                      <a:pt x="3771" y="2907"/>
                    </a:lnTo>
                    <a:lnTo>
                      <a:pt x="4203" y="3984"/>
                    </a:lnTo>
                    <a:close/>
                    <a:moveTo>
                      <a:pt x="3341" y="14646"/>
                    </a:moveTo>
                    <a:lnTo>
                      <a:pt x="2801" y="15507"/>
                    </a:lnTo>
                    <a:lnTo>
                      <a:pt x="2263" y="16261"/>
                    </a:lnTo>
                    <a:lnTo>
                      <a:pt x="2909" y="15938"/>
                    </a:lnTo>
                    <a:lnTo>
                      <a:pt x="3663" y="15615"/>
                    </a:lnTo>
                    <a:lnTo>
                      <a:pt x="4311" y="15184"/>
                    </a:lnTo>
                    <a:lnTo>
                      <a:pt x="4957" y="14754"/>
                    </a:lnTo>
                    <a:lnTo>
                      <a:pt x="5496" y="14215"/>
                    </a:lnTo>
                    <a:lnTo>
                      <a:pt x="6034" y="13677"/>
                    </a:lnTo>
                    <a:lnTo>
                      <a:pt x="6466" y="13030"/>
                    </a:lnTo>
                    <a:lnTo>
                      <a:pt x="6896" y="12384"/>
                    </a:lnTo>
                    <a:lnTo>
                      <a:pt x="4203" y="12384"/>
                    </a:lnTo>
                    <a:lnTo>
                      <a:pt x="3771" y="13569"/>
                    </a:lnTo>
                    <a:lnTo>
                      <a:pt x="3341" y="14646"/>
                    </a:lnTo>
                    <a:close/>
                    <a:moveTo>
                      <a:pt x="4741" y="8508"/>
                    </a:moveTo>
                    <a:lnTo>
                      <a:pt x="4633" y="10230"/>
                    </a:lnTo>
                    <a:lnTo>
                      <a:pt x="4311" y="11738"/>
                    </a:lnTo>
                    <a:lnTo>
                      <a:pt x="7220" y="11738"/>
                    </a:lnTo>
                    <a:lnTo>
                      <a:pt x="7544" y="10984"/>
                    </a:lnTo>
                    <a:lnTo>
                      <a:pt x="7758" y="10230"/>
                    </a:lnTo>
                    <a:lnTo>
                      <a:pt x="7974" y="9369"/>
                    </a:lnTo>
                    <a:lnTo>
                      <a:pt x="7974" y="8508"/>
                    </a:lnTo>
                    <a:lnTo>
                      <a:pt x="4741" y="8508"/>
                    </a:lnTo>
                    <a:close/>
                    <a:moveTo>
                      <a:pt x="3879" y="8508"/>
                    </a:moveTo>
                    <a:lnTo>
                      <a:pt x="0" y="8508"/>
                    </a:lnTo>
                    <a:lnTo>
                      <a:pt x="0" y="11738"/>
                    </a:lnTo>
                    <a:lnTo>
                      <a:pt x="3555" y="11738"/>
                    </a:lnTo>
                    <a:lnTo>
                      <a:pt x="3771" y="10230"/>
                    </a:lnTo>
                    <a:lnTo>
                      <a:pt x="3879" y="8508"/>
                    </a:lnTo>
                    <a:close/>
                    <a:moveTo>
                      <a:pt x="3341" y="12384"/>
                    </a:moveTo>
                    <a:lnTo>
                      <a:pt x="0" y="12384"/>
                    </a:lnTo>
                    <a:lnTo>
                      <a:pt x="0" y="16584"/>
                    </a:lnTo>
                    <a:lnTo>
                      <a:pt x="754" y="16368"/>
                    </a:lnTo>
                    <a:lnTo>
                      <a:pt x="1401" y="15938"/>
                    </a:lnTo>
                    <a:lnTo>
                      <a:pt x="2047" y="15184"/>
                    </a:lnTo>
                    <a:lnTo>
                      <a:pt x="2586" y="14322"/>
                    </a:lnTo>
                    <a:lnTo>
                      <a:pt x="3017" y="13461"/>
                    </a:lnTo>
                    <a:lnTo>
                      <a:pt x="3341" y="123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200" dirty="0">
                  <a:solidFill>
                    <a:schemeClr val="bg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46" name="Freeform 41"/>
              <p:cNvSpPr>
                <a:spLocks noEditPoints="1"/>
              </p:cNvSpPr>
              <p:nvPr/>
            </p:nvSpPr>
            <p:spPr bwMode="auto">
              <a:xfrm>
                <a:off x="0" y="2805113"/>
                <a:ext cx="455612" cy="1096962"/>
              </a:xfrm>
              <a:custGeom>
                <a:avLst/>
                <a:gdLst/>
                <a:ahLst/>
                <a:cxnLst>
                  <a:cxn ang="0">
                    <a:pos x="6896" y="16584"/>
                  </a:cxn>
                  <a:cxn ang="0">
                    <a:pos x="6896" y="0"/>
                  </a:cxn>
                  <a:cxn ang="0">
                    <a:pos x="5496" y="0"/>
                  </a:cxn>
                  <a:cxn ang="0">
                    <a:pos x="5496" y="754"/>
                  </a:cxn>
                  <a:cxn ang="0">
                    <a:pos x="4311" y="861"/>
                  </a:cxn>
                  <a:cxn ang="0">
                    <a:pos x="3341" y="1185"/>
                  </a:cxn>
                  <a:cxn ang="0">
                    <a:pos x="2478" y="1616"/>
                  </a:cxn>
                  <a:cxn ang="0">
                    <a:pos x="1832" y="2154"/>
                  </a:cxn>
                  <a:cxn ang="0">
                    <a:pos x="1293" y="2692"/>
                  </a:cxn>
                  <a:cxn ang="0">
                    <a:pos x="862" y="3446"/>
                  </a:cxn>
                  <a:cxn ang="0">
                    <a:pos x="646" y="4200"/>
                  </a:cxn>
                  <a:cxn ang="0">
                    <a:pos x="538" y="5061"/>
                  </a:cxn>
                  <a:cxn ang="0">
                    <a:pos x="646" y="5707"/>
                  </a:cxn>
                  <a:cxn ang="0">
                    <a:pos x="754" y="6246"/>
                  </a:cxn>
                  <a:cxn ang="0">
                    <a:pos x="970" y="6784"/>
                  </a:cxn>
                  <a:cxn ang="0">
                    <a:pos x="1186" y="7215"/>
                  </a:cxn>
                  <a:cxn ang="0">
                    <a:pos x="1832" y="8076"/>
                  </a:cxn>
                  <a:cxn ang="0">
                    <a:pos x="2263" y="8292"/>
                  </a:cxn>
                  <a:cxn ang="0">
                    <a:pos x="2694" y="8508"/>
                  </a:cxn>
                  <a:cxn ang="0">
                    <a:pos x="3771" y="9046"/>
                  </a:cxn>
                  <a:cxn ang="0">
                    <a:pos x="5496" y="9477"/>
                  </a:cxn>
                  <a:cxn ang="0">
                    <a:pos x="5496" y="13030"/>
                  </a:cxn>
                  <a:cxn ang="0">
                    <a:pos x="4849" y="12707"/>
                  </a:cxn>
                  <a:cxn ang="0">
                    <a:pos x="4525" y="12276"/>
                  </a:cxn>
                  <a:cxn ang="0">
                    <a:pos x="4203" y="11738"/>
                  </a:cxn>
                  <a:cxn ang="0">
                    <a:pos x="3987" y="10877"/>
                  </a:cxn>
                  <a:cxn ang="0">
                    <a:pos x="0" y="11307"/>
                  </a:cxn>
                  <a:cxn ang="0">
                    <a:pos x="216" y="12276"/>
                  </a:cxn>
                  <a:cxn ang="0">
                    <a:pos x="538" y="13030"/>
                  </a:cxn>
                  <a:cxn ang="0">
                    <a:pos x="970" y="13677"/>
                  </a:cxn>
                  <a:cxn ang="0">
                    <a:pos x="1508" y="14322"/>
                  </a:cxn>
                  <a:cxn ang="0">
                    <a:pos x="2263" y="14861"/>
                  </a:cxn>
                  <a:cxn ang="0">
                    <a:pos x="3125" y="15291"/>
                  </a:cxn>
                  <a:cxn ang="0">
                    <a:pos x="4203" y="15507"/>
                  </a:cxn>
                  <a:cxn ang="0">
                    <a:pos x="5496" y="15723"/>
                  </a:cxn>
                  <a:cxn ang="0">
                    <a:pos x="5496" y="16584"/>
                  </a:cxn>
                  <a:cxn ang="0">
                    <a:pos x="6896" y="16584"/>
                  </a:cxn>
                  <a:cxn ang="0">
                    <a:pos x="4633" y="5385"/>
                  </a:cxn>
                  <a:cxn ang="0">
                    <a:pos x="4419" y="4953"/>
                  </a:cxn>
                  <a:cxn ang="0">
                    <a:pos x="4311" y="4631"/>
                  </a:cxn>
                  <a:cxn ang="0">
                    <a:pos x="4419" y="4200"/>
                  </a:cxn>
                  <a:cxn ang="0">
                    <a:pos x="4633" y="3877"/>
                  </a:cxn>
                  <a:cxn ang="0">
                    <a:pos x="4957" y="3554"/>
                  </a:cxn>
                  <a:cxn ang="0">
                    <a:pos x="5496" y="3339"/>
                  </a:cxn>
                  <a:cxn ang="0">
                    <a:pos x="5496" y="5923"/>
                  </a:cxn>
                  <a:cxn ang="0">
                    <a:pos x="4957" y="5707"/>
                  </a:cxn>
                  <a:cxn ang="0">
                    <a:pos x="4633" y="5385"/>
                  </a:cxn>
                </a:cxnLst>
                <a:rect l="0" t="0" r="r" b="b"/>
                <a:pathLst>
                  <a:path w="6896" h="16584">
                    <a:moveTo>
                      <a:pt x="6896" y="16584"/>
                    </a:moveTo>
                    <a:lnTo>
                      <a:pt x="6896" y="0"/>
                    </a:lnTo>
                    <a:lnTo>
                      <a:pt x="5496" y="0"/>
                    </a:lnTo>
                    <a:lnTo>
                      <a:pt x="5496" y="754"/>
                    </a:lnTo>
                    <a:lnTo>
                      <a:pt x="4311" y="861"/>
                    </a:lnTo>
                    <a:lnTo>
                      <a:pt x="3341" y="1185"/>
                    </a:lnTo>
                    <a:lnTo>
                      <a:pt x="2478" y="1616"/>
                    </a:lnTo>
                    <a:lnTo>
                      <a:pt x="1832" y="2154"/>
                    </a:lnTo>
                    <a:lnTo>
                      <a:pt x="1293" y="2692"/>
                    </a:lnTo>
                    <a:lnTo>
                      <a:pt x="862" y="3446"/>
                    </a:lnTo>
                    <a:lnTo>
                      <a:pt x="646" y="4200"/>
                    </a:lnTo>
                    <a:lnTo>
                      <a:pt x="538" y="5061"/>
                    </a:lnTo>
                    <a:lnTo>
                      <a:pt x="646" y="5707"/>
                    </a:lnTo>
                    <a:lnTo>
                      <a:pt x="754" y="6246"/>
                    </a:lnTo>
                    <a:lnTo>
                      <a:pt x="970" y="6784"/>
                    </a:lnTo>
                    <a:lnTo>
                      <a:pt x="1186" y="7215"/>
                    </a:lnTo>
                    <a:lnTo>
                      <a:pt x="1832" y="8076"/>
                    </a:lnTo>
                    <a:lnTo>
                      <a:pt x="2263" y="8292"/>
                    </a:lnTo>
                    <a:lnTo>
                      <a:pt x="2694" y="8508"/>
                    </a:lnTo>
                    <a:lnTo>
                      <a:pt x="3771" y="9046"/>
                    </a:lnTo>
                    <a:lnTo>
                      <a:pt x="5496" y="9477"/>
                    </a:lnTo>
                    <a:lnTo>
                      <a:pt x="5496" y="13030"/>
                    </a:lnTo>
                    <a:lnTo>
                      <a:pt x="4849" y="12707"/>
                    </a:lnTo>
                    <a:lnTo>
                      <a:pt x="4525" y="12276"/>
                    </a:lnTo>
                    <a:lnTo>
                      <a:pt x="4203" y="11738"/>
                    </a:lnTo>
                    <a:lnTo>
                      <a:pt x="3987" y="10877"/>
                    </a:lnTo>
                    <a:lnTo>
                      <a:pt x="0" y="11307"/>
                    </a:lnTo>
                    <a:lnTo>
                      <a:pt x="216" y="12276"/>
                    </a:lnTo>
                    <a:lnTo>
                      <a:pt x="538" y="13030"/>
                    </a:lnTo>
                    <a:lnTo>
                      <a:pt x="970" y="13677"/>
                    </a:lnTo>
                    <a:lnTo>
                      <a:pt x="1508" y="14322"/>
                    </a:lnTo>
                    <a:lnTo>
                      <a:pt x="2263" y="14861"/>
                    </a:lnTo>
                    <a:lnTo>
                      <a:pt x="3125" y="15291"/>
                    </a:lnTo>
                    <a:lnTo>
                      <a:pt x="4203" y="15507"/>
                    </a:lnTo>
                    <a:lnTo>
                      <a:pt x="5496" y="15723"/>
                    </a:lnTo>
                    <a:lnTo>
                      <a:pt x="5496" y="16584"/>
                    </a:lnTo>
                    <a:lnTo>
                      <a:pt x="6896" y="16584"/>
                    </a:lnTo>
                    <a:close/>
                    <a:moveTo>
                      <a:pt x="4633" y="5385"/>
                    </a:moveTo>
                    <a:lnTo>
                      <a:pt x="4419" y="4953"/>
                    </a:lnTo>
                    <a:lnTo>
                      <a:pt x="4311" y="4631"/>
                    </a:lnTo>
                    <a:lnTo>
                      <a:pt x="4419" y="4200"/>
                    </a:lnTo>
                    <a:lnTo>
                      <a:pt x="4633" y="3877"/>
                    </a:lnTo>
                    <a:lnTo>
                      <a:pt x="4957" y="3554"/>
                    </a:lnTo>
                    <a:lnTo>
                      <a:pt x="5496" y="3339"/>
                    </a:lnTo>
                    <a:lnTo>
                      <a:pt x="5496" y="5923"/>
                    </a:lnTo>
                    <a:lnTo>
                      <a:pt x="4957" y="5707"/>
                    </a:lnTo>
                    <a:lnTo>
                      <a:pt x="4633" y="538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200" dirty="0">
                  <a:solidFill>
                    <a:schemeClr val="bg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8363" y="1543158"/>
              <a:ext cx="1039906" cy="44508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429149" y="1814453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032232" y="1814453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77170" y="1315074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</a:rPr>
                <a:t>40+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047759" y="1315074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200" b="1" dirty="0">
                  <a:solidFill>
                    <a:schemeClr val="bg1"/>
                  </a:solidFill>
                </a:rPr>
                <a:t>4</a:t>
              </a:r>
              <a:r>
                <a:rPr lang="en-US" altLang="zh-CN" sz="1200" b="1" dirty="0" smtClean="0">
                  <a:solidFill>
                    <a:schemeClr val="bg1"/>
                  </a:solidFill>
                </a:rPr>
                <a:t>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8737" y="2634714"/>
            <a:ext cx="11101214" cy="1012014"/>
            <a:chOff x="448737" y="2592567"/>
            <a:chExt cx="11101214" cy="1012014"/>
          </a:xfrm>
        </p:grpSpPr>
        <p:sp>
          <p:nvSpPr>
            <p:cNvPr id="48" name="圆角矩形 47"/>
            <p:cNvSpPr/>
            <p:nvPr/>
          </p:nvSpPr>
          <p:spPr>
            <a:xfrm>
              <a:off x="6144050" y="2623594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69158" y="2623594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pic>
          <p:nvPicPr>
            <p:cNvPr id="7" name="Picture 3" descr="Z:\共享\华为\2017\4月\D-201704118-胶片美化-yin\客户资料\0414\LOGO\LOGO\FSK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191" y="2620604"/>
              <a:ext cx="960988" cy="79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Z:\共享\华为\2017\4月\D-201704118-胶片美化-yin\客户资料\0414\LOGO\LOGO\Transneft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916" y="3160076"/>
              <a:ext cx="631260" cy="39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Z:\共享\华为\2017\4月\D-201704118-胶片美化-yin\客户资料\0414\LOGO\LOGO\SGM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374" y="3160077"/>
              <a:ext cx="917892" cy="40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Z:\共享\华为\2017\4月\D-201704118-胶片美化-yin\客户资料\0414\LOGO\LOGO\Rosneft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072" y="2691987"/>
              <a:ext cx="681326" cy="44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Z:\共享\华为\2017\4月\D-201704118-胶片美化-yin\客户资料\0414\LOGO\LOGO\RZD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414" y="2957536"/>
              <a:ext cx="1035521" cy="45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Z:\共享\华为\2017\4月\D-201704118-胶片美化-yin\客户资料\0414\LOGO\LOGO\Spb Metro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170" y="2913929"/>
              <a:ext cx="530439" cy="43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Z:\共享\华为\2017\4月\D-201704118-胶片美化-yin\客户资料\0414\LOGO\LOGO\Moscow Metro .gif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5561" y="2924728"/>
              <a:ext cx="605708" cy="42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Z:\共享\华为\2017\4月\D-201704118-胶片美化-yin\客户资料\0414\LOGO\LOGO\Spb airport-1.pn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098" y="2789720"/>
              <a:ext cx="1358569" cy="7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直接连接符 55"/>
            <p:cNvCxnSpPr/>
            <p:nvPr/>
          </p:nvCxnSpPr>
          <p:spPr>
            <a:xfrm>
              <a:off x="1970128" y="2740991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448737" y="3193524"/>
              <a:ext cx="167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Энергетика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7545020" y="2740991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6023629" y="3193524"/>
              <a:ext cx="167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Транспорт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35"/>
            <p:cNvSpPr>
              <a:spLocks noEditPoints="1"/>
            </p:cNvSpPr>
            <p:nvPr/>
          </p:nvSpPr>
          <p:spPr bwMode="auto">
            <a:xfrm>
              <a:off x="1006461" y="2691987"/>
              <a:ext cx="505470" cy="514983"/>
            </a:xfrm>
            <a:custGeom>
              <a:avLst/>
              <a:gdLst/>
              <a:ahLst/>
              <a:cxnLst>
                <a:cxn ang="0">
                  <a:pos x="6686" y="7510"/>
                </a:cxn>
                <a:cxn ang="0">
                  <a:pos x="6388" y="7134"/>
                </a:cxn>
                <a:cxn ang="0">
                  <a:pos x="6462" y="6290"/>
                </a:cxn>
                <a:cxn ang="0">
                  <a:pos x="6874" y="6045"/>
                </a:cxn>
                <a:cxn ang="0">
                  <a:pos x="7605" y="6740"/>
                </a:cxn>
                <a:cxn ang="0">
                  <a:pos x="8260" y="7059"/>
                </a:cxn>
                <a:cxn ang="0">
                  <a:pos x="8916" y="6740"/>
                </a:cxn>
                <a:cxn ang="0">
                  <a:pos x="9047" y="5078"/>
                </a:cxn>
                <a:cxn ang="0">
                  <a:pos x="14254" y="7698"/>
                </a:cxn>
                <a:cxn ang="0">
                  <a:pos x="14123" y="8411"/>
                </a:cxn>
                <a:cxn ang="0">
                  <a:pos x="13692" y="8730"/>
                </a:cxn>
                <a:cxn ang="0">
                  <a:pos x="13879" y="12260"/>
                </a:cxn>
                <a:cxn ang="0">
                  <a:pos x="14573" y="13836"/>
                </a:cxn>
                <a:cxn ang="0">
                  <a:pos x="14704" y="15095"/>
                </a:cxn>
                <a:cxn ang="0">
                  <a:pos x="15772" y="15226"/>
                </a:cxn>
                <a:cxn ang="0">
                  <a:pos x="15940" y="16240"/>
                </a:cxn>
                <a:cxn ang="0">
                  <a:pos x="93" y="15301"/>
                </a:cxn>
                <a:cxn ang="0">
                  <a:pos x="562" y="15095"/>
                </a:cxn>
                <a:cxn ang="0">
                  <a:pos x="1049" y="6646"/>
                </a:cxn>
                <a:cxn ang="0">
                  <a:pos x="1274" y="6403"/>
                </a:cxn>
                <a:cxn ang="0">
                  <a:pos x="974" y="5238"/>
                </a:cxn>
                <a:cxn ang="0">
                  <a:pos x="824" y="4713"/>
                </a:cxn>
                <a:cxn ang="0">
                  <a:pos x="1142" y="3642"/>
                </a:cxn>
                <a:cxn ang="0">
                  <a:pos x="3371" y="168"/>
                </a:cxn>
                <a:cxn ang="0">
                  <a:pos x="4008" y="0"/>
                </a:cxn>
                <a:cxn ang="0">
                  <a:pos x="4415" y="317"/>
                </a:cxn>
                <a:cxn ang="0">
                  <a:pos x="8654" y="4262"/>
                </a:cxn>
                <a:cxn ang="0">
                  <a:pos x="8972" y="4844"/>
                </a:cxn>
                <a:cxn ang="0">
                  <a:pos x="8766" y="6777"/>
                </a:cxn>
                <a:cxn ang="0">
                  <a:pos x="8110" y="6984"/>
                </a:cxn>
                <a:cxn ang="0">
                  <a:pos x="7605" y="6553"/>
                </a:cxn>
                <a:cxn ang="0">
                  <a:pos x="7605" y="4581"/>
                </a:cxn>
                <a:cxn ang="0">
                  <a:pos x="8010" y="4178"/>
                </a:cxn>
                <a:cxn ang="0">
                  <a:pos x="4608" y="1483"/>
                </a:cxn>
                <a:cxn ang="0">
                  <a:pos x="4432" y="2915"/>
                </a:cxn>
                <a:cxn ang="0">
                  <a:pos x="7473" y="5933"/>
                </a:cxn>
                <a:cxn ang="0">
                  <a:pos x="2116" y="5238"/>
                </a:cxn>
                <a:cxn ang="0">
                  <a:pos x="1574" y="6408"/>
                </a:cxn>
                <a:cxn ang="0">
                  <a:pos x="1779" y="6646"/>
                </a:cxn>
                <a:cxn ang="0">
                  <a:pos x="5167" y="15095"/>
                </a:cxn>
                <a:cxn ang="0">
                  <a:pos x="8260" y="5727"/>
                </a:cxn>
                <a:cxn ang="0">
                  <a:pos x="8055" y="5407"/>
                </a:cxn>
                <a:cxn ang="0">
                  <a:pos x="8410" y="5351"/>
                </a:cxn>
                <a:cxn ang="0">
                  <a:pos x="8035" y="15095"/>
                </a:cxn>
                <a:cxn ang="0">
                  <a:pos x="10810" y="15095"/>
                </a:cxn>
                <a:cxn ang="0">
                  <a:pos x="11707" y="15095"/>
                </a:cxn>
                <a:cxn ang="0">
                  <a:pos x="11838" y="13836"/>
                </a:cxn>
                <a:cxn ang="0">
                  <a:pos x="12512" y="12260"/>
                </a:cxn>
                <a:cxn ang="0">
                  <a:pos x="10109" y="7161"/>
                </a:cxn>
                <a:cxn ang="0">
                  <a:pos x="9834" y="7510"/>
                </a:cxn>
                <a:cxn ang="0">
                  <a:pos x="13092" y="11953"/>
                </a:cxn>
              </a:cxnLst>
              <a:rect l="0" t="0" r="r" b="b"/>
              <a:pathLst>
                <a:path w="15940" h="16240">
                  <a:moveTo>
                    <a:pt x="5167" y="15095"/>
                  </a:moveTo>
                  <a:lnTo>
                    <a:pt x="7219" y="7548"/>
                  </a:lnTo>
                  <a:lnTo>
                    <a:pt x="6874" y="7548"/>
                  </a:lnTo>
                  <a:lnTo>
                    <a:pt x="6781" y="7548"/>
                  </a:lnTo>
                  <a:lnTo>
                    <a:pt x="6686" y="7510"/>
                  </a:lnTo>
                  <a:lnTo>
                    <a:pt x="6593" y="7472"/>
                  </a:lnTo>
                  <a:lnTo>
                    <a:pt x="6518" y="7397"/>
                  </a:lnTo>
                  <a:lnTo>
                    <a:pt x="6462" y="7322"/>
                  </a:lnTo>
                  <a:lnTo>
                    <a:pt x="6425" y="7228"/>
                  </a:lnTo>
                  <a:lnTo>
                    <a:pt x="6388" y="7134"/>
                  </a:lnTo>
                  <a:lnTo>
                    <a:pt x="6388" y="7022"/>
                  </a:lnTo>
                  <a:lnTo>
                    <a:pt x="6388" y="6571"/>
                  </a:lnTo>
                  <a:lnTo>
                    <a:pt x="6388" y="6477"/>
                  </a:lnTo>
                  <a:lnTo>
                    <a:pt x="6425" y="6365"/>
                  </a:lnTo>
                  <a:lnTo>
                    <a:pt x="6462" y="6290"/>
                  </a:lnTo>
                  <a:lnTo>
                    <a:pt x="6518" y="6215"/>
                  </a:lnTo>
                  <a:lnTo>
                    <a:pt x="6593" y="6140"/>
                  </a:lnTo>
                  <a:lnTo>
                    <a:pt x="6686" y="6102"/>
                  </a:lnTo>
                  <a:lnTo>
                    <a:pt x="6781" y="6065"/>
                  </a:lnTo>
                  <a:lnTo>
                    <a:pt x="6874" y="6045"/>
                  </a:lnTo>
                  <a:lnTo>
                    <a:pt x="7473" y="6045"/>
                  </a:lnTo>
                  <a:lnTo>
                    <a:pt x="7473" y="6308"/>
                  </a:lnTo>
                  <a:lnTo>
                    <a:pt x="7493" y="6458"/>
                  </a:lnTo>
                  <a:lnTo>
                    <a:pt x="7530" y="6609"/>
                  </a:lnTo>
                  <a:lnTo>
                    <a:pt x="7605" y="6740"/>
                  </a:lnTo>
                  <a:lnTo>
                    <a:pt x="7698" y="6852"/>
                  </a:lnTo>
                  <a:lnTo>
                    <a:pt x="7811" y="6927"/>
                  </a:lnTo>
                  <a:lnTo>
                    <a:pt x="7960" y="7002"/>
                  </a:lnTo>
                  <a:lnTo>
                    <a:pt x="8092" y="7059"/>
                  </a:lnTo>
                  <a:lnTo>
                    <a:pt x="8260" y="7059"/>
                  </a:lnTo>
                  <a:lnTo>
                    <a:pt x="8410" y="7059"/>
                  </a:lnTo>
                  <a:lnTo>
                    <a:pt x="8560" y="7002"/>
                  </a:lnTo>
                  <a:lnTo>
                    <a:pt x="8692" y="6927"/>
                  </a:lnTo>
                  <a:lnTo>
                    <a:pt x="8822" y="6852"/>
                  </a:lnTo>
                  <a:lnTo>
                    <a:pt x="8916" y="6740"/>
                  </a:lnTo>
                  <a:lnTo>
                    <a:pt x="8991" y="6609"/>
                  </a:lnTo>
                  <a:lnTo>
                    <a:pt x="9029" y="6458"/>
                  </a:lnTo>
                  <a:lnTo>
                    <a:pt x="9047" y="6308"/>
                  </a:lnTo>
                  <a:lnTo>
                    <a:pt x="9047" y="6045"/>
                  </a:lnTo>
                  <a:lnTo>
                    <a:pt x="9047" y="5078"/>
                  </a:lnTo>
                  <a:lnTo>
                    <a:pt x="13954" y="7378"/>
                  </a:lnTo>
                  <a:lnTo>
                    <a:pt x="14067" y="7435"/>
                  </a:lnTo>
                  <a:lnTo>
                    <a:pt x="14142" y="7510"/>
                  </a:lnTo>
                  <a:lnTo>
                    <a:pt x="14216" y="7603"/>
                  </a:lnTo>
                  <a:lnTo>
                    <a:pt x="14254" y="7698"/>
                  </a:lnTo>
                  <a:lnTo>
                    <a:pt x="14291" y="7810"/>
                  </a:lnTo>
                  <a:lnTo>
                    <a:pt x="14291" y="7923"/>
                  </a:lnTo>
                  <a:lnTo>
                    <a:pt x="14273" y="8036"/>
                  </a:lnTo>
                  <a:lnTo>
                    <a:pt x="14236" y="8148"/>
                  </a:lnTo>
                  <a:lnTo>
                    <a:pt x="14123" y="8411"/>
                  </a:lnTo>
                  <a:lnTo>
                    <a:pt x="14048" y="8505"/>
                  </a:lnTo>
                  <a:lnTo>
                    <a:pt x="13973" y="8580"/>
                  </a:lnTo>
                  <a:lnTo>
                    <a:pt x="13899" y="8655"/>
                  </a:lnTo>
                  <a:lnTo>
                    <a:pt x="13786" y="8692"/>
                  </a:lnTo>
                  <a:lnTo>
                    <a:pt x="13692" y="8730"/>
                  </a:lnTo>
                  <a:lnTo>
                    <a:pt x="13636" y="8730"/>
                  </a:lnTo>
                  <a:lnTo>
                    <a:pt x="13636" y="12061"/>
                  </a:lnTo>
                  <a:lnTo>
                    <a:pt x="13654" y="12072"/>
                  </a:lnTo>
                  <a:lnTo>
                    <a:pt x="13786" y="12166"/>
                  </a:lnTo>
                  <a:lnTo>
                    <a:pt x="13879" y="12260"/>
                  </a:lnTo>
                  <a:lnTo>
                    <a:pt x="13954" y="12391"/>
                  </a:lnTo>
                  <a:lnTo>
                    <a:pt x="14011" y="12541"/>
                  </a:lnTo>
                  <a:lnTo>
                    <a:pt x="14029" y="12692"/>
                  </a:lnTo>
                  <a:lnTo>
                    <a:pt x="14201" y="13836"/>
                  </a:lnTo>
                  <a:lnTo>
                    <a:pt x="14573" y="13836"/>
                  </a:lnTo>
                  <a:lnTo>
                    <a:pt x="14610" y="13836"/>
                  </a:lnTo>
                  <a:lnTo>
                    <a:pt x="14666" y="13874"/>
                  </a:lnTo>
                  <a:lnTo>
                    <a:pt x="14685" y="13912"/>
                  </a:lnTo>
                  <a:lnTo>
                    <a:pt x="14704" y="13968"/>
                  </a:lnTo>
                  <a:lnTo>
                    <a:pt x="14704" y="15095"/>
                  </a:lnTo>
                  <a:lnTo>
                    <a:pt x="15378" y="15095"/>
                  </a:lnTo>
                  <a:lnTo>
                    <a:pt x="15490" y="15095"/>
                  </a:lnTo>
                  <a:lnTo>
                    <a:pt x="15603" y="15133"/>
                  </a:lnTo>
                  <a:lnTo>
                    <a:pt x="15697" y="15170"/>
                  </a:lnTo>
                  <a:lnTo>
                    <a:pt x="15772" y="15226"/>
                  </a:lnTo>
                  <a:lnTo>
                    <a:pt x="15847" y="15301"/>
                  </a:lnTo>
                  <a:lnTo>
                    <a:pt x="15884" y="15376"/>
                  </a:lnTo>
                  <a:lnTo>
                    <a:pt x="15922" y="15471"/>
                  </a:lnTo>
                  <a:lnTo>
                    <a:pt x="15940" y="15564"/>
                  </a:lnTo>
                  <a:lnTo>
                    <a:pt x="15940" y="16240"/>
                  </a:lnTo>
                  <a:lnTo>
                    <a:pt x="0" y="16240"/>
                  </a:lnTo>
                  <a:lnTo>
                    <a:pt x="0" y="15564"/>
                  </a:lnTo>
                  <a:lnTo>
                    <a:pt x="19" y="15471"/>
                  </a:lnTo>
                  <a:lnTo>
                    <a:pt x="57" y="15376"/>
                  </a:lnTo>
                  <a:lnTo>
                    <a:pt x="93" y="15301"/>
                  </a:lnTo>
                  <a:lnTo>
                    <a:pt x="168" y="15226"/>
                  </a:lnTo>
                  <a:lnTo>
                    <a:pt x="243" y="15170"/>
                  </a:lnTo>
                  <a:lnTo>
                    <a:pt x="337" y="15133"/>
                  </a:lnTo>
                  <a:lnTo>
                    <a:pt x="450" y="15095"/>
                  </a:lnTo>
                  <a:lnTo>
                    <a:pt x="562" y="15095"/>
                  </a:lnTo>
                  <a:lnTo>
                    <a:pt x="1274" y="15095"/>
                  </a:lnTo>
                  <a:lnTo>
                    <a:pt x="1274" y="6815"/>
                  </a:lnTo>
                  <a:lnTo>
                    <a:pt x="1142" y="6759"/>
                  </a:lnTo>
                  <a:lnTo>
                    <a:pt x="1067" y="6684"/>
                  </a:lnTo>
                  <a:lnTo>
                    <a:pt x="1049" y="6646"/>
                  </a:lnTo>
                  <a:lnTo>
                    <a:pt x="1030" y="6609"/>
                  </a:lnTo>
                  <a:lnTo>
                    <a:pt x="1049" y="6553"/>
                  </a:lnTo>
                  <a:lnTo>
                    <a:pt x="1067" y="6514"/>
                  </a:lnTo>
                  <a:lnTo>
                    <a:pt x="1142" y="6439"/>
                  </a:lnTo>
                  <a:lnTo>
                    <a:pt x="1274" y="6403"/>
                  </a:lnTo>
                  <a:lnTo>
                    <a:pt x="1274" y="5433"/>
                  </a:lnTo>
                  <a:lnTo>
                    <a:pt x="1255" y="5426"/>
                  </a:lnTo>
                  <a:lnTo>
                    <a:pt x="1142" y="5369"/>
                  </a:lnTo>
                  <a:lnTo>
                    <a:pt x="1049" y="5314"/>
                  </a:lnTo>
                  <a:lnTo>
                    <a:pt x="974" y="5238"/>
                  </a:lnTo>
                  <a:lnTo>
                    <a:pt x="917" y="5144"/>
                  </a:lnTo>
                  <a:lnTo>
                    <a:pt x="880" y="5051"/>
                  </a:lnTo>
                  <a:lnTo>
                    <a:pt x="843" y="4938"/>
                  </a:lnTo>
                  <a:lnTo>
                    <a:pt x="824" y="4825"/>
                  </a:lnTo>
                  <a:lnTo>
                    <a:pt x="824" y="4713"/>
                  </a:lnTo>
                  <a:lnTo>
                    <a:pt x="824" y="4581"/>
                  </a:lnTo>
                  <a:lnTo>
                    <a:pt x="862" y="4337"/>
                  </a:lnTo>
                  <a:lnTo>
                    <a:pt x="937" y="4092"/>
                  </a:lnTo>
                  <a:lnTo>
                    <a:pt x="1030" y="3849"/>
                  </a:lnTo>
                  <a:lnTo>
                    <a:pt x="1142" y="3642"/>
                  </a:lnTo>
                  <a:lnTo>
                    <a:pt x="2716" y="901"/>
                  </a:lnTo>
                  <a:lnTo>
                    <a:pt x="2848" y="694"/>
                  </a:lnTo>
                  <a:lnTo>
                    <a:pt x="2997" y="506"/>
                  </a:lnTo>
                  <a:lnTo>
                    <a:pt x="3184" y="319"/>
                  </a:lnTo>
                  <a:lnTo>
                    <a:pt x="3371" y="168"/>
                  </a:lnTo>
                  <a:lnTo>
                    <a:pt x="3578" y="56"/>
                  </a:lnTo>
                  <a:lnTo>
                    <a:pt x="3690" y="38"/>
                  </a:lnTo>
                  <a:lnTo>
                    <a:pt x="3802" y="0"/>
                  </a:lnTo>
                  <a:lnTo>
                    <a:pt x="3915" y="0"/>
                  </a:lnTo>
                  <a:lnTo>
                    <a:pt x="4008" y="0"/>
                  </a:lnTo>
                  <a:lnTo>
                    <a:pt x="4120" y="38"/>
                  </a:lnTo>
                  <a:lnTo>
                    <a:pt x="4215" y="93"/>
                  </a:lnTo>
                  <a:lnTo>
                    <a:pt x="4308" y="168"/>
                  </a:lnTo>
                  <a:lnTo>
                    <a:pt x="4402" y="281"/>
                  </a:lnTo>
                  <a:lnTo>
                    <a:pt x="4415" y="317"/>
                  </a:lnTo>
                  <a:lnTo>
                    <a:pt x="8180" y="4140"/>
                  </a:lnTo>
                  <a:lnTo>
                    <a:pt x="8260" y="4130"/>
                  </a:lnTo>
                  <a:lnTo>
                    <a:pt x="8410" y="4149"/>
                  </a:lnTo>
                  <a:lnTo>
                    <a:pt x="8542" y="4187"/>
                  </a:lnTo>
                  <a:lnTo>
                    <a:pt x="8654" y="4262"/>
                  </a:lnTo>
                  <a:lnTo>
                    <a:pt x="8766" y="4337"/>
                  </a:lnTo>
                  <a:lnTo>
                    <a:pt x="8841" y="4450"/>
                  </a:lnTo>
                  <a:lnTo>
                    <a:pt x="8916" y="4581"/>
                  </a:lnTo>
                  <a:lnTo>
                    <a:pt x="8954" y="4713"/>
                  </a:lnTo>
                  <a:lnTo>
                    <a:pt x="8972" y="4844"/>
                  </a:lnTo>
                  <a:lnTo>
                    <a:pt x="8972" y="6271"/>
                  </a:lnTo>
                  <a:lnTo>
                    <a:pt x="8954" y="6421"/>
                  </a:lnTo>
                  <a:lnTo>
                    <a:pt x="8916" y="6553"/>
                  </a:lnTo>
                  <a:lnTo>
                    <a:pt x="8841" y="6684"/>
                  </a:lnTo>
                  <a:lnTo>
                    <a:pt x="8766" y="6777"/>
                  </a:lnTo>
                  <a:lnTo>
                    <a:pt x="8654" y="6872"/>
                  </a:lnTo>
                  <a:lnTo>
                    <a:pt x="8542" y="6927"/>
                  </a:lnTo>
                  <a:lnTo>
                    <a:pt x="8410" y="6984"/>
                  </a:lnTo>
                  <a:lnTo>
                    <a:pt x="8260" y="6984"/>
                  </a:lnTo>
                  <a:lnTo>
                    <a:pt x="8110" y="6984"/>
                  </a:lnTo>
                  <a:lnTo>
                    <a:pt x="7980" y="6927"/>
                  </a:lnTo>
                  <a:lnTo>
                    <a:pt x="7867" y="6872"/>
                  </a:lnTo>
                  <a:lnTo>
                    <a:pt x="7755" y="6777"/>
                  </a:lnTo>
                  <a:lnTo>
                    <a:pt x="7661" y="6684"/>
                  </a:lnTo>
                  <a:lnTo>
                    <a:pt x="7605" y="6553"/>
                  </a:lnTo>
                  <a:lnTo>
                    <a:pt x="7567" y="6421"/>
                  </a:lnTo>
                  <a:lnTo>
                    <a:pt x="7548" y="6271"/>
                  </a:lnTo>
                  <a:lnTo>
                    <a:pt x="7548" y="4844"/>
                  </a:lnTo>
                  <a:lnTo>
                    <a:pt x="7567" y="4713"/>
                  </a:lnTo>
                  <a:lnTo>
                    <a:pt x="7605" y="4581"/>
                  </a:lnTo>
                  <a:lnTo>
                    <a:pt x="7661" y="4450"/>
                  </a:lnTo>
                  <a:lnTo>
                    <a:pt x="7755" y="4337"/>
                  </a:lnTo>
                  <a:lnTo>
                    <a:pt x="7867" y="4262"/>
                  </a:lnTo>
                  <a:lnTo>
                    <a:pt x="7980" y="4187"/>
                  </a:lnTo>
                  <a:lnTo>
                    <a:pt x="8010" y="4178"/>
                  </a:lnTo>
                  <a:lnTo>
                    <a:pt x="4523" y="652"/>
                  </a:lnTo>
                  <a:lnTo>
                    <a:pt x="4552" y="807"/>
                  </a:lnTo>
                  <a:lnTo>
                    <a:pt x="4589" y="1014"/>
                  </a:lnTo>
                  <a:lnTo>
                    <a:pt x="4608" y="1239"/>
                  </a:lnTo>
                  <a:lnTo>
                    <a:pt x="4608" y="1483"/>
                  </a:lnTo>
                  <a:lnTo>
                    <a:pt x="4608" y="1953"/>
                  </a:lnTo>
                  <a:lnTo>
                    <a:pt x="4552" y="2422"/>
                  </a:lnTo>
                  <a:lnTo>
                    <a:pt x="4514" y="2629"/>
                  </a:lnTo>
                  <a:lnTo>
                    <a:pt x="4458" y="2797"/>
                  </a:lnTo>
                  <a:lnTo>
                    <a:pt x="4432" y="2915"/>
                  </a:lnTo>
                  <a:lnTo>
                    <a:pt x="7601" y="4400"/>
                  </a:lnTo>
                  <a:lnTo>
                    <a:pt x="7530" y="4525"/>
                  </a:lnTo>
                  <a:lnTo>
                    <a:pt x="7493" y="4656"/>
                  </a:lnTo>
                  <a:lnTo>
                    <a:pt x="7473" y="4806"/>
                  </a:lnTo>
                  <a:lnTo>
                    <a:pt x="7473" y="5933"/>
                  </a:lnTo>
                  <a:lnTo>
                    <a:pt x="3491" y="4076"/>
                  </a:lnTo>
                  <a:lnTo>
                    <a:pt x="3091" y="4430"/>
                  </a:lnTo>
                  <a:lnTo>
                    <a:pt x="2678" y="4788"/>
                  </a:lnTo>
                  <a:lnTo>
                    <a:pt x="2304" y="5088"/>
                  </a:lnTo>
                  <a:lnTo>
                    <a:pt x="2116" y="5238"/>
                  </a:lnTo>
                  <a:lnTo>
                    <a:pt x="1929" y="5351"/>
                  </a:lnTo>
                  <a:lnTo>
                    <a:pt x="1742" y="5426"/>
                  </a:lnTo>
                  <a:lnTo>
                    <a:pt x="1649" y="5464"/>
                  </a:lnTo>
                  <a:lnTo>
                    <a:pt x="1574" y="5464"/>
                  </a:lnTo>
                  <a:lnTo>
                    <a:pt x="1574" y="6408"/>
                  </a:lnTo>
                  <a:lnTo>
                    <a:pt x="1686" y="6439"/>
                  </a:lnTo>
                  <a:lnTo>
                    <a:pt x="1761" y="6514"/>
                  </a:lnTo>
                  <a:lnTo>
                    <a:pt x="1779" y="6553"/>
                  </a:lnTo>
                  <a:lnTo>
                    <a:pt x="1779" y="6609"/>
                  </a:lnTo>
                  <a:lnTo>
                    <a:pt x="1779" y="6646"/>
                  </a:lnTo>
                  <a:lnTo>
                    <a:pt x="1761" y="6684"/>
                  </a:lnTo>
                  <a:lnTo>
                    <a:pt x="1686" y="6759"/>
                  </a:lnTo>
                  <a:lnTo>
                    <a:pt x="1574" y="6808"/>
                  </a:lnTo>
                  <a:lnTo>
                    <a:pt x="1574" y="15095"/>
                  </a:lnTo>
                  <a:lnTo>
                    <a:pt x="5167" y="15095"/>
                  </a:lnTo>
                  <a:close/>
                  <a:moveTo>
                    <a:pt x="8485" y="5501"/>
                  </a:moveTo>
                  <a:lnTo>
                    <a:pt x="8467" y="5595"/>
                  </a:lnTo>
                  <a:lnTo>
                    <a:pt x="8410" y="5670"/>
                  </a:lnTo>
                  <a:lnTo>
                    <a:pt x="8354" y="5707"/>
                  </a:lnTo>
                  <a:lnTo>
                    <a:pt x="8260" y="5727"/>
                  </a:lnTo>
                  <a:lnTo>
                    <a:pt x="8167" y="5707"/>
                  </a:lnTo>
                  <a:lnTo>
                    <a:pt x="8092" y="5670"/>
                  </a:lnTo>
                  <a:lnTo>
                    <a:pt x="8055" y="5595"/>
                  </a:lnTo>
                  <a:lnTo>
                    <a:pt x="8035" y="5501"/>
                  </a:lnTo>
                  <a:lnTo>
                    <a:pt x="8055" y="5407"/>
                  </a:lnTo>
                  <a:lnTo>
                    <a:pt x="8092" y="5351"/>
                  </a:lnTo>
                  <a:lnTo>
                    <a:pt x="8167" y="5294"/>
                  </a:lnTo>
                  <a:lnTo>
                    <a:pt x="8260" y="5276"/>
                  </a:lnTo>
                  <a:lnTo>
                    <a:pt x="8354" y="5294"/>
                  </a:lnTo>
                  <a:lnTo>
                    <a:pt x="8410" y="5351"/>
                  </a:lnTo>
                  <a:lnTo>
                    <a:pt x="8467" y="5407"/>
                  </a:lnTo>
                  <a:lnTo>
                    <a:pt x="8485" y="5501"/>
                  </a:lnTo>
                  <a:close/>
                  <a:moveTo>
                    <a:pt x="7742" y="7548"/>
                  </a:moveTo>
                  <a:lnTo>
                    <a:pt x="5689" y="15095"/>
                  </a:lnTo>
                  <a:lnTo>
                    <a:pt x="8035" y="15095"/>
                  </a:lnTo>
                  <a:lnTo>
                    <a:pt x="8035" y="7548"/>
                  </a:lnTo>
                  <a:lnTo>
                    <a:pt x="7742" y="7548"/>
                  </a:lnTo>
                  <a:close/>
                  <a:moveTo>
                    <a:pt x="8485" y="7548"/>
                  </a:moveTo>
                  <a:lnTo>
                    <a:pt x="8485" y="15095"/>
                  </a:lnTo>
                  <a:lnTo>
                    <a:pt x="10810" y="15095"/>
                  </a:lnTo>
                  <a:lnTo>
                    <a:pt x="8819" y="7548"/>
                  </a:lnTo>
                  <a:lnTo>
                    <a:pt x="8485" y="7548"/>
                  </a:lnTo>
                  <a:close/>
                  <a:moveTo>
                    <a:pt x="9359" y="7548"/>
                  </a:moveTo>
                  <a:lnTo>
                    <a:pt x="11331" y="15095"/>
                  </a:lnTo>
                  <a:lnTo>
                    <a:pt x="11707" y="15095"/>
                  </a:lnTo>
                  <a:lnTo>
                    <a:pt x="11707" y="13968"/>
                  </a:lnTo>
                  <a:lnTo>
                    <a:pt x="11707" y="13912"/>
                  </a:lnTo>
                  <a:lnTo>
                    <a:pt x="11745" y="13874"/>
                  </a:lnTo>
                  <a:lnTo>
                    <a:pt x="11782" y="13836"/>
                  </a:lnTo>
                  <a:lnTo>
                    <a:pt x="11838" y="13836"/>
                  </a:lnTo>
                  <a:lnTo>
                    <a:pt x="12209" y="13836"/>
                  </a:lnTo>
                  <a:lnTo>
                    <a:pt x="12382" y="12692"/>
                  </a:lnTo>
                  <a:lnTo>
                    <a:pt x="12400" y="12541"/>
                  </a:lnTo>
                  <a:lnTo>
                    <a:pt x="12437" y="12391"/>
                  </a:lnTo>
                  <a:lnTo>
                    <a:pt x="12512" y="12260"/>
                  </a:lnTo>
                  <a:lnTo>
                    <a:pt x="12625" y="12166"/>
                  </a:lnTo>
                  <a:lnTo>
                    <a:pt x="12737" y="12072"/>
                  </a:lnTo>
                  <a:lnTo>
                    <a:pt x="12794" y="12044"/>
                  </a:lnTo>
                  <a:lnTo>
                    <a:pt x="12794" y="8412"/>
                  </a:lnTo>
                  <a:lnTo>
                    <a:pt x="10109" y="7161"/>
                  </a:lnTo>
                  <a:lnTo>
                    <a:pt x="10096" y="7228"/>
                  </a:lnTo>
                  <a:lnTo>
                    <a:pt x="10039" y="7322"/>
                  </a:lnTo>
                  <a:lnTo>
                    <a:pt x="9984" y="7397"/>
                  </a:lnTo>
                  <a:lnTo>
                    <a:pt x="9909" y="7472"/>
                  </a:lnTo>
                  <a:lnTo>
                    <a:pt x="9834" y="7510"/>
                  </a:lnTo>
                  <a:lnTo>
                    <a:pt x="9741" y="7548"/>
                  </a:lnTo>
                  <a:lnTo>
                    <a:pt x="9646" y="7548"/>
                  </a:lnTo>
                  <a:lnTo>
                    <a:pt x="9359" y="7548"/>
                  </a:lnTo>
                  <a:close/>
                  <a:moveTo>
                    <a:pt x="13092" y="8551"/>
                  </a:moveTo>
                  <a:lnTo>
                    <a:pt x="13092" y="11953"/>
                  </a:lnTo>
                  <a:lnTo>
                    <a:pt x="13205" y="11940"/>
                  </a:lnTo>
                  <a:lnTo>
                    <a:pt x="13336" y="11956"/>
                  </a:lnTo>
                  <a:lnTo>
                    <a:pt x="13336" y="8665"/>
                  </a:lnTo>
                  <a:lnTo>
                    <a:pt x="13092" y="85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pic>
          <p:nvPicPr>
            <p:cNvPr id="9" name="Picture 2" descr="Z:\共享\华为\2017\4月\D-201704118-胶片美化-yin\客户资料\0414\LOGO\LOGO\Gazprom.pn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682" y="2678932"/>
              <a:ext cx="921645" cy="44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6591009" y="2695511"/>
              <a:ext cx="559874" cy="559874"/>
            </a:xfrm>
            <a:custGeom>
              <a:avLst/>
              <a:gdLst/>
              <a:ahLst/>
              <a:cxnLst>
                <a:cxn ang="0">
                  <a:pos x="244" y="98"/>
                </a:cxn>
                <a:cxn ang="0">
                  <a:pos x="210" y="36"/>
                </a:cxn>
                <a:cxn ang="0">
                  <a:pos x="148" y="2"/>
                </a:cxn>
                <a:cxn ang="0">
                  <a:pos x="110" y="2"/>
                </a:cxn>
                <a:cxn ang="0">
                  <a:pos x="54" y="22"/>
                </a:cxn>
                <a:cxn ang="0">
                  <a:pos x="6" y="86"/>
                </a:cxn>
                <a:cxn ang="0">
                  <a:pos x="0" y="124"/>
                </a:cxn>
                <a:cxn ang="0">
                  <a:pos x="10" y="170"/>
                </a:cxn>
                <a:cxn ang="0">
                  <a:pos x="76" y="236"/>
                </a:cxn>
                <a:cxn ang="0">
                  <a:pos x="124" y="246"/>
                </a:cxn>
                <a:cxn ang="0">
                  <a:pos x="160" y="240"/>
                </a:cxn>
                <a:cxn ang="0">
                  <a:pos x="226" y="192"/>
                </a:cxn>
                <a:cxn ang="0">
                  <a:pos x="246" y="136"/>
                </a:cxn>
                <a:cxn ang="0">
                  <a:pos x="56" y="132"/>
                </a:cxn>
                <a:cxn ang="0">
                  <a:pos x="28" y="170"/>
                </a:cxn>
                <a:cxn ang="0">
                  <a:pos x="18" y="132"/>
                </a:cxn>
                <a:cxn ang="0">
                  <a:pos x="190" y="94"/>
                </a:cxn>
                <a:cxn ang="0">
                  <a:pos x="224" y="94"/>
                </a:cxn>
                <a:cxn ang="0">
                  <a:pos x="132" y="114"/>
                </a:cxn>
                <a:cxn ang="0">
                  <a:pos x="172" y="94"/>
                </a:cxn>
                <a:cxn ang="0">
                  <a:pos x="132" y="18"/>
                </a:cxn>
                <a:cxn ang="0">
                  <a:pos x="148" y="38"/>
                </a:cxn>
                <a:cxn ang="0">
                  <a:pos x="114" y="58"/>
                </a:cxn>
                <a:cxn ang="0">
                  <a:pos x="114" y="18"/>
                </a:cxn>
                <a:cxn ang="0">
                  <a:pos x="114" y="76"/>
                </a:cxn>
                <a:cxn ang="0">
                  <a:pos x="74" y="94"/>
                </a:cxn>
                <a:cxn ang="0">
                  <a:pos x="18" y="114"/>
                </a:cxn>
                <a:cxn ang="0">
                  <a:pos x="62" y="76"/>
                </a:cxn>
                <a:cxn ang="0">
                  <a:pos x="56" y="114"/>
                </a:cxn>
                <a:cxn ang="0">
                  <a:pos x="80" y="170"/>
                </a:cxn>
                <a:cxn ang="0">
                  <a:pos x="72" y="132"/>
                </a:cxn>
                <a:cxn ang="0">
                  <a:pos x="100" y="206"/>
                </a:cxn>
                <a:cxn ang="0">
                  <a:pos x="158" y="186"/>
                </a:cxn>
                <a:cxn ang="0">
                  <a:pos x="132" y="186"/>
                </a:cxn>
                <a:cxn ang="0">
                  <a:pos x="174" y="132"/>
                </a:cxn>
                <a:cxn ang="0">
                  <a:pos x="192" y="132"/>
                </a:cxn>
                <a:cxn ang="0">
                  <a:pos x="218" y="170"/>
                </a:cxn>
                <a:cxn ang="0">
                  <a:pos x="192" y="132"/>
                </a:cxn>
                <a:cxn ang="0">
                  <a:pos x="180" y="58"/>
                </a:cxn>
                <a:cxn ang="0">
                  <a:pos x="174" y="30"/>
                </a:cxn>
                <a:cxn ang="0">
                  <a:pos x="206" y="58"/>
                </a:cxn>
                <a:cxn ang="0">
                  <a:pos x="68" y="58"/>
                </a:cxn>
                <a:cxn ang="0">
                  <a:pos x="62" y="38"/>
                </a:cxn>
                <a:cxn ang="0">
                  <a:pos x="40" y="186"/>
                </a:cxn>
                <a:cxn ang="0">
                  <a:pos x="90" y="222"/>
                </a:cxn>
                <a:cxn ang="0">
                  <a:pos x="50" y="198"/>
                </a:cxn>
                <a:cxn ang="0">
                  <a:pos x="156" y="222"/>
                </a:cxn>
                <a:cxn ang="0">
                  <a:pos x="208" y="186"/>
                </a:cxn>
                <a:cxn ang="0">
                  <a:pos x="156" y="222"/>
                </a:cxn>
              </a:cxnLst>
              <a:rect l="0" t="0" r="r" b="b"/>
              <a:pathLst>
                <a:path w="246" h="246">
                  <a:moveTo>
                    <a:pt x="246" y="124"/>
                  </a:moveTo>
                  <a:lnTo>
                    <a:pt x="246" y="124"/>
                  </a:lnTo>
                  <a:lnTo>
                    <a:pt x="246" y="110"/>
                  </a:lnTo>
                  <a:lnTo>
                    <a:pt x="244" y="98"/>
                  </a:lnTo>
                  <a:lnTo>
                    <a:pt x="240" y="86"/>
                  </a:lnTo>
                  <a:lnTo>
                    <a:pt x="236" y="76"/>
                  </a:lnTo>
                  <a:lnTo>
                    <a:pt x="226" y="54"/>
                  </a:lnTo>
                  <a:lnTo>
                    <a:pt x="210" y="36"/>
                  </a:lnTo>
                  <a:lnTo>
                    <a:pt x="192" y="22"/>
                  </a:lnTo>
                  <a:lnTo>
                    <a:pt x="172" y="10"/>
                  </a:lnTo>
                  <a:lnTo>
                    <a:pt x="160" y="6"/>
                  </a:lnTo>
                  <a:lnTo>
                    <a:pt x="148" y="2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0" y="2"/>
                  </a:lnTo>
                  <a:lnTo>
                    <a:pt x="98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54" y="22"/>
                  </a:lnTo>
                  <a:lnTo>
                    <a:pt x="36" y="36"/>
                  </a:lnTo>
                  <a:lnTo>
                    <a:pt x="22" y="54"/>
                  </a:lnTo>
                  <a:lnTo>
                    <a:pt x="10" y="76"/>
                  </a:lnTo>
                  <a:lnTo>
                    <a:pt x="6" y="86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8"/>
                  </a:lnTo>
                  <a:lnTo>
                    <a:pt x="6" y="160"/>
                  </a:lnTo>
                  <a:lnTo>
                    <a:pt x="10" y="170"/>
                  </a:lnTo>
                  <a:lnTo>
                    <a:pt x="22" y="192"/>
                  </a:lnTo>
                  <a:lnTo>
                    <a:pt x="36" y="210"/>
                  </a:lnTo>
                  <a:lnTo>
                    <a:pt x="54" y="224"/>
                  </a:lnTo>
                  <a:lnTo>
                    <a:pt x="76" y="236"/>
                  </a:lnTo>
                  <a:lnTo>
                    <a:pt x="88" y="240"/>
                  </a:lnTo>
                  <a:lnTo>
                    <a:pt x="98" y="244"/>
                  </a:lnTo>
                  <a:lnTo>
                    <a:pt x="110" y="246"/>
                  </a:lnTo>
                  <a:lnTo>
                    <a:pt x="124" y="246"/>
                  </a:lnTo>
                  <a:lnTo>
                    <a:pt x="124" y="246"/>
                  </a:lnTo>
                  <a:lnTo>
                    <a:pt x="136" y="246"/>
                  </a:lnTo>
                  <a:lnTo>
                    <a:pt x="148" y="244"/>
                  </a:lnTo>
                  <a:lnTo>
                    <a:pt x="160" y="240"/>
                  </a:lnTo>
                  <a:lnTo>
                    <a:pt x="172" y="236"/>
                  </a:lnTo>
                  <a:lnTo>
                    <a:pt x="192" y="224"/>
                  </a:lnTo>
                  <a:lnTo>
                    <a:pt x="210" y="210"/>
                  </a:lnTo>
                  <a:lnTo>
                    <a:pt x="226" y="192"/>
                  </a:lnTo>
                  <a:lnTo>
                    <a:pt x="236" y="170"/>
                  </a:lnTo>
                  <a:lnTo>
                    <a:pt x="240" y="160"/>
                  </a:lnTo>
                  <a:lnTo>
                    <a:pt x="244" y="148"/>
                  </a:lnTo>
                  <a:lnTo>
                    <a:pt x="246" y="136"/>
                  </a:lnTo>
                  <a:lnTo>
                    <a:pt x="246" y="124"/>
                  </a:lnTo>
                  <a:lnTo>
                    <a:pt x="246" y="124"/>
                  </a:lnTo>
                  <a:close/>
                  <a:moveTo>
                    <a:pt x="18" y="132"/>
                  </a:moveTo>
                  <a:lnTo>
                    <a:pt x="56" y="132"/>
                  </a:lnTo>
                  <a:lnTo>
                    <a:pt x="56" y="132"/>
                  </a:lnTo>
                  <a:lnTo>
                    <a:pt x="58" y="150"/>
                  </a:lnTo>
                  <a:lnTo>
                    <a:pt x="62" y="170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2" y="152"/>
                  </a:lnTo>
                  <a:lnTo>
                    <a:pt x="18" y="132"/>
                  </a:lnTo>
                  <a:lnTo>
                    <a:pt x="18" y="132"/>
                  </a:lnTo>
                  <a:close/>
                  <a:moveTo>
                    <a:pt x="228" y="114"/>
                  </a:moveTo>
                  <a:lnTo>
                    <a:pt x="192" y="114"/>
                  </a:lnTo>
                  <a:lnTo>
                    <a:pt x="192" y="114"/>
                  </a:lnTo>
                  <a:lnTo>
                    <a:pt x="190" y="94"/>
                  </a:lnTo>
                  <a:lnTo>
                    <a:pt x="186" y="76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24" y="94"/>
                  </a:lnTo>
                  <a:lnTo>
                    <a:pt x="228" y="114"/>
                  </a:lnTo>
                  <a:lnTo>
                    <a:pt x="228" y="114"/>
                  </a:lnTo>
                  <a:close/>
                  <a:moveTo>
                    <a:pt x="174" y="114"/>
                  </a:moveTo>
                  <a:lnTo>
                    <a:pt x="132" y="114"/>
                  </a:lnTo>
                  <a:lnTo>
                    <a:pt x="132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2" y="94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58"/>
                  </a:move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48" y="38"/>
                  </a:lnTo>
                  <a:lnTo>
                    <a:pt x="160" y="58"/>
                  </a:lnTo>
                  <a:lnTo>
                    <a:pt x="132" y="58"/>
                  </a:lnTo>
                  <a:close/>
                  <a:moveTo>
                    <a:pt x="114" y="18"/>
                  </a:moveTo>
                  <a:lnTo>
                    <a:pt x="114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8" y="3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close/>
                  <a:moveTo>
                    <a:pt x="114" y="76"/>
                  </a:moveTo>
                  <a:lnTo>
                    <a:pt x="114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4" y="94"/>
                  </a:lnTo>
                  <a:lnTo>
                    <a:pt x="80" y="76"/>
                  </a:lnTo>
                  <a:lnTo>
                    <a:pt x="114" y="76"/>
                  </a:lnTo>
                  <a:close/>
                  <a:moveTo>
                    <a:pt x="56" y="114"/>
                  </a:moveTo>
                  <a:lnTo>
                    <a:pt x="18" y="114"/>
                  </a:lnTo>
                  <a:lnTo>
                    <a:pt x="18" y="114"/>
                  </a:lnTo>
                  <a:lnTo>
                    <a:pt x="22" y="94"/>
                  </a:lnTo>
                  <a:lnTo>
                    <a:pt x="30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58" y="94"/>
                  </a:lnTo>
                  <a:lnTo>
                    <a:pt x="56" y="114"/>
                  </a:lnTo>
                  <a:lnTo>
                    <a:pt x="56" y="114"/>
                  </a:lnTo>
                  <a:close/>
                  <a:moveTo>
                    <a:pt x="72" y="132"/>
                  </a:moveTo>
                  <a:lnTo>
                    <a:pt x="114" y="132"/>
                  </a:lnTo>
                  <a:lnTo>
                    <a:pt x="114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6" y="150"/>
                  </a:lnTo>
                  <a:lnTo>
                    <a:pt x="72" y="132"/>
                  </a:lnTo>
                  <a:lnTo>
                    <a:pt x="72" y="132"/>
                  </a:lnTo>
                  <a:close/>
                  <a:moveTo>
                    <a:pt x="114" y="186"/>
                  </a:moveTo>
                  <a:lnTo>
                    <a:pt x="114" y="224"/>
                  </a:lnTo>
                  <a:lnTo>
                    <a:pt x="114" y="224"/>
                  </a:lnTo>
                  <a:lnTo>
                    <a:pt x="100" y="206"/>
                  </a:lnTo>
                  <a:lnTo>
                    <a:pt x="88" y="186"/>
                  </a:lnTo>
                  <a:lnTo>
                    <a:pt x="114" y="186"/>
                  </a:lnTo>
                  <a:close/>
                  <a:moveTo>
                    <a:pt x="132" y="186"/>
                  </a:moveTo>
                  <a:lnTo>
                    <a:pt x="158" y="186"/>
                  </a:lnTo>
                  <a:lnTo>
                    <a:pt x="158" y="186"/>
                  </a:lnTo>
                  <a:lnTo>
                    <a:pt x="148" y="206"/>
                  </a:lnTo>
                  <a:lnTo>
                    <a:pt x="132" y="224"/>
                  </a:lnTo>
                  <a:lnTo>
                    <a:pt x="132" y="186"/>
                  </a:lnTo>
                  <a:close/>
                  <a:moveTo>
                    <a:pt x="132" y="170"/>
                  </a:moveTo>
                  <a:lnTo>
                    <a:pt x="132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2" y="150"/>
                  </a:lnTo>
                  <a:lnTo>
                    <a:pt x="166" y="170"/>
                  </a:lnTo>
                  <a:lnTo>
                    <a:pt x="132" y="170"/>
                  </a:lnTo>
                  <a:close/>
                  <a:moveTo>
                    <a:pt x="192" y="132"/>
                  </a:moveTo>
                  <a:lnTo>
                    <a:pt x="228" y="132"/>
                  </a:lnTo>
                  <a:lnTo>
                    <a:pt x="228" y="132"/>
                  </a:lnTo>
                  <a:lnTo>
                    <a:pt x="224" y="152"/>
                  </a:lnTo>
                  <a:lnTo>
                    <a:pt x="218" y="170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8" y="150"/>
                  </a:lnTo>
                  <a:lnTo>
                    <a:pt x="192" y="132"/>
                  </a:lnTo>
                  <a:lnTo>
                    <a:pt x="192" y="132"/>
                  </a:lnTo>
                  <a:close/>
                  <a:moveTo>
                    <a:pt x="206" y="58"/>
                  </a:moveTo>
                  <a:lnTo>
                    <a:pt x="180" y="58"/>
                  </a:lnTo>
                  <a:lnTo>
                    <a:pt x="180" y="58"/>
                  </a:lnTo>
                  <a:lnTo>
                    <a:pt x="172" y="40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74" y="30"/>
                  </a:lnTo>
                  <a:lnTo>
                    <a:pt x="186" y="38"/>
                  </a:lnTo>
                  <a:lnTo>
                    <a:pt x="196" y="48"/>
                  </a:lnTo>
                  <a:lnTo>
                    <a:pt x="206" y="58"/>
                  </a:lnTo>
                  <a:lnTo>
                    <a:pt x="206" y="58"/>
                  </a:lnTo>
                  <a:close/>
                  <a:moveTo>
                    <a:pt x="86" y="24"/>
                  </a:moveTo>
                  <a:lnTo>
                    <a:pt x="86" y="24"/>
                  </a:lnTo>
                  <a:lnTo>
                    <a:pt x="76" y="40"/>
                  </a:lnTo>
                  <a:lnTo>
                    <a:pt x="6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50" y="48"/>
                  </a:lnTo>
                  <a:lnTo>
                    <a:pt x="62" y="38"/>
                  </a:lnTo>
                  <a:lnTo>
                    <a:pt x="72" y="30"/>
                  </a:lnTo>
                  <a:lnTo>
                    <a:pt x="86" y="24"/>
                  </a:lnTo>
                  <a:lnTo>
                    <a:pt x="86" y="24"/>
                  </a:lnTo>
                  <a:close/>
                  <a:moveTo>
                    <a:pt x="40" y="186"/>
                  </a:moveTo>
                  <a:lnTo>
                    <a:pt x="68" y="186"/>
                  </a:lnTo>
                  <a:lnTo>
                    <a:pt x="68" y="186"/>
                  </a:lnTo>
                  <a:lnTo>
                    <a:pt x="78" y="20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76" y="216"/>
                  </a:lnTo>
                  <a:lnTo>
                    <a:pt x="62" y="208"/>
                  </a:lnTo>
                  <a:lnTo>
                    <a:pt x="50" y="198"/>
                  </a:lnTo>
                  <a:lnTo>
                    <a:pt x="40" y="186"/>
                  </a:lnTo>
                  <a:lnTo>
                    <a:pt x="40" y="186"/>
                  </a:lnTo>
                  <a:close/>
                  <a:moveTo>
                    <a:pt x="156" y="222"/>
                  </a:moveTo>
                  <a:lnTo>
                    <a:pt x="156" y="222"/>
                  </a:lnTo>
                  <a:lnTo>
                    <a:pt x="168" y="206"/>
                  </a:lnTo>
                  <a:lnTo>
                    <a:pt x="178" y="186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196" y="198"/>
                  </a:lnTo>
                  <a:lnTo>
                    <a:pt x="184" y="208"/>
                  </a:lnTo>
                  <a:lnTo>
                    <a:pt x="172" y="216"/>
                  </a:lnTo>
                  <a:lnTo>
                    <a:pt x="156" y="222"/>
                  </a:lnTo>
                  <a:lnTo>
                    <a:pt x="156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5429149" y="3185713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1032232" y="3185713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477170" y="2592567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</a:rPr>
                <a:t>10+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046166" y="2592567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</a:rPr>
                <a:t>10+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37871" y="5101333"/>
            <a:ext cx="11112080" cy="1023753"/>
            <a:chOff x="437871" y="5101333"/>
            <a:chExt cx="11112080" cy="1023753"/>
          </a:xfrm>
        </p:grpSpPr>
        <p:sp>
          <p:nvSpPr>
            <p:cNvPr id="92" name="圆角矩形 91"/>
            <p:cNvSpPr/>
            <p:nvPr/>
          </p:nvSpPr>
          <p:spPr>
            <a:xfrm>
              <a:off x="569158" y="5144099"/>
              <a:ext cx="10952602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pic>
          <p:nvPicPr>
            <p:cNvPr id="15" name="Picture 3" descr="Z:\共享\华为\2017\4月\D-201704118-胶片美化-yin\客户资料\0414\LOGO\LOGO\Federal Migration Service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867" y="5261900"/>
              <a:ext cx="1220138" cy="74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Z:\共享\华为\2017\4月\D-201704118-胶片美化-yin\客户资料\0414\LOGO\LOGO\SPB Gov.pn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828" y="5261496"/>
              <a:ext cx="928463" cy="69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Z:\共享\华为\2017\4月\D-201704118-胶片美化-yin\客户资料\0414\LOGO\LOGO\MOE.pn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66" y="5235735"/>
              <a:ext cx="567558" cy="74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Z:\共享\华为\2017\4月\D-201704118-胶片美化-yin\客户资料\0414\LOGO\LOGO\The Federal Treasury of the Russian Federal Ministry of Finance.pn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981" y="5206883"/>
              <a:ext cx="735407" cy="8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Z:\共享\华为\2017\4月\D-201704118-胶片美化-yin\客户资料\0414\LOGO\LOGO\Pension fund-1.png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757" y="5356446"/>
              <a:ext cx="589774" cy="60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Z:\共享\华为\2017\4月\D-201704118-胶片美化-yin\客户资料\0414\LOGO\LOGO\Russian_Post.png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114" y="5333634"/>
              <a:ext cx="1239134" cy="59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Z:\共享\华为\2017\4月\D-201704118-胶片美化-yin\客户资料\0414\LOGO\LOGO\moscow goverment.png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932" y="5309293"/>
              <a:ext cx="614554" cy="73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Z:\共享\华为\2017\4月\D-201704118-胶片美化-yin\客户资料\0414\LOGO\LOGO\Ministry_of_transport-1.png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827" y="5176399"/>
              <a:ext cx="762354" cy="86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直接连接符 92"/>
            <p:cNvCxnSpPr/>
            <p:nvPr/>
          </p:nvCxnSpPr>
          <p:spPr>
            <a:xfrm>
              <a:off x="1970128" y="5261496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437871" y="5767174"/>
              <a:ext cx="167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Гос. организации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1032232" y="5684302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51"/>
            <p:cNvSpPr>
              <a:spLocks noEditPoints="1"/>
            </p:cNvSpPr>
            <p:nvPr/>
          </p:nvSpPr>
          <p:spPr bwMode="auto">
            <a:xfrm>
              <a:off x="856839" y="5302291"/>
              <a:ext cx="715369" cy="483983"/>
            </a:xfrm>
            <a:custGeom>
              <a:avLst/>
              <a:gdLst/>
              <a:ahLst/>
              <a:cxnLst>
                <a:cxn ang="0">
                  <a:pos x="2904" y="8008"/>
                </a:cxn>
                <a:cxn ang="0">
                  <a:pos x="12144" y="8008"/>
                </a:cxn>
                <a:cxn ang="0">
                  <a:pos x="12144" y="9196"/>
                </a:cxn>
                <a:cxn ang="0">
                  <a:pos x="13992" y="9196"/>
                </a:cxn>
                <a:cxn ang="0">
                  <a:pos x="13992" y="11044"/>
                </a:cxn>
                <a:cxn ang="0">
                  <a:pos x="1276" y="11044"/>
                </a:cxn>
                <a:cxn ang="0">
                  <a:pos x="1276" y="9196"/>
                </a:cxn>
                <a:cxn ang="0">
                  <a:pos x="2904" y="9196"/>
                </a:cxn>
                <a:cxn ang="0">
                  <a:pos x="2904" y="8008"/>
                </a:cxn>
                <a:cxn ang="0">
                  <a:pos x="132" y="5500"/>
                </a:cxn>
                <a:cxn ang="0">
                  <a:pos x="3388" y="7524"/>
                </a:cxn>
                <a:cxn ang="0">
                  <a:pos x="0" y="6556"/>
                </a:cxn>
                <a:cxn ang="0">
                  <a:pos x="132" y="5500"/>
                </a:cxn>
                <a:cxn ang="0">
                  <a:pos x="9856" y="7260"/>
                </a:cxn>
                <a:cxn ang="0">
                  <a:pos x="13552" y="4796"/>
                </a:cxn>
                <a:cxn ang="0">
                  <a:pos x="14080" y="5896"/>
                </a:cxn>
                <a:cxn ang="0">
                  <a:pos x="9856" y="7260"/>
                </a:cxn>
                <a:cxn ang="0">
                  <a:pos x="2024" y="4048"/>
                </a:cxn>
                <a:cxn ang="0">
                  <a:pos x="1408" y="4884"/>
                </a:cxn>
                <a:cxn ang="0">
                  <a:pos x="3960" y="7348"/>
                </a:cxn>
                <a:cxn ang="0">
                  <a:pos x="2024" y="4048"/>
                </a:cxn>
                <a:cxn ang="0">
                  <a:pos x="7656" y="2772"/>
                </a:cxn>
                <a:cxn ang="0">
                  <a:pos x="7392" y="1716"/>
                </a:cxn>
                <a:cxn ang="0">
                  <a:pos x="8536" y="1408"/>
                </a:cxn>
                <a:cxn ang="0">
                  <a:pos x="8184" y="88"/>
                </a:cxn>
                <a:cxn ang="0">
                  <a:pos x="3124" y="1408"/>
                </a:cxn>
                <a:cxn ang="0">
                  <a:pos x="3476" y="2728"/>
                </a:cxn>
                <a:cxn ang="0">
                  <a:pos x="4444" y="2464"/>
                </a:cxn>
                <a:cxn ang="0">
                  <a:pos x="5368" y="5896"/>
                </a:cxn>
                <a:cxn ang="0">
                  <a:pos x="4400" y="6160"/>
                </a:cxn>
                <a:cxn ang="0">
                  <a:pos x="4752" y="7480"/>
                </a:cxn>
                <a:cxn ang="0">
                  <a:pos x="9812" y="6116"/>
                </a:cxn>
                <a:cxn ang="0">
                  <a:pos x="9460" y="4796"/>
                </a:cxn>
                <a:cxn ang="0">
                  <a:pos x="8316" y="5104"/>
                </a:cxn>
                <a:cxn ang="0">
                  <a:pos x="8052" y="4180"/>
                </a:cxn>
                <a:cxn ang="0">
                  <a:pos x="16192" y="2640"/>
                </a:cxn>
                <a:cxn ang="0">
                  <a:pos x="16280" y="2243"/>
                </a:cxn>
                <a:cxn ang="0">
                  <a:pos x="16324" y="1893"/>
                </a:cxn>
                <a:cxn ang="0">
                  <a:pos x="16324" y="1540"/>
                </a:cxn>
                <a:cxn ang="0">
                  <a:pos x="16280" y="1232"/>
                </a:cxn>
                <a:cxn ang="0">
                  <a:pos x="16147" y="880"/>
                </a:cxn>
                <a:cxn ang="0">
                  <a:pos x="15972" y="572"/>
                </a:cxn>
                <a:cxn ang="0">
                  <a:pos x="15752" y="264"/>
                </a:cxn>
                <a:cxn ang="0">
                  <a:pos x="15488" y="0"/>
                </a:cxn>
                <a:cxn ang="0">
                  <a:pos x="7656" y="2772"/>
                </a:cxn>
              </a:cxnLst>
              <a:rect l="0" t="0" r="r" b="b"/>
              <a:pathLst>
                <a:path w="16324" h="11044">
                  <a:moveTo>
                    <a:pt x="2904" y="8008"/>
                  </a:moveTo>
                  <a:lnTo>
                    <a:pt x="12144" y="8008"/>
                  </a:lnTo>
                  <a:lnTo>
                    <a:pt x="12144" y="9196"/>
                  </a:lnTo>
                  <a:lnTo>
                    <a:pt x="13992" y="9196"/>
                  </a:lnTo>
                  <a:lnTo>
                    <a:pt x="13992" y="11044"/>
                  </a:lnTo>
                  <a:lnTo>
                    <a:pt x="1276" y="11044"/>
                  </a:lnTo>
                  <a:lnTo>
                    <a:pt x="1276" y="9196"/>
                  </a:lnTo>
                  <a:lnTo>
                    <a:pt x="2904" y="9196"/>
                  </a:lnTo>
                  <a:lnTo>
                    <a:pt x="2904" y="8008"/>
                  </a:lnTo>
                  <a:close/>
                  <a:moveTo>
                    <a:pt x="132" y="5500"/>
                  </a:moveTo>
                  <a:lnTo>
                    <a:pt x="3388" y="7524"/>
                  </a:lnTo>
                  <a:lnTo>
                    <a:pt x="0" y="6556"/>
                  </a:lnTo>
                  <a:lnTo>
                    <a:pt x="132" y="5500"/>
                  </a:lnTo>
                  <a:close/>
                  <a:moveTo>
                    <a:pt x="9856" y="7260"/>
                  </a:moveTo>
                  <a:lnTo>
                    <a:pt x="13552" y="4796"/>
                  </a:lnTo>
                  <a:lnTo>
                    <a:pt x="14080" y="5896"/>
                  </a:lnTo>
                  <a:lnTo>
                    <a:pt x="9856" y="7260"/>
                  </a:lnTo>
                  <a:close/>
                  <a:moveTo>
                    <a:pt x="2024" y="4048"/>
                  </a:moveTo>
                  <a:lnTo>
                    <a:pt x="1408" y="4884"/>
                  </a:lnTo>
                  <a:lnTo>
                    <a:pt x="3960" y="7348"/>
                  </a:lnTo>
                  <a:lnTo>
                    <a:pt x="2024" y="4048"/>
                  </a:lnTo>
                  <a:close/>
                  <a:moveTo>
                    <a:pt x="7656" y="2772"/>
                  </a:moveTo>
                  <a:lnTo>
                    <a:pt x="7392" y="1716"/>
                  </a:lnTo>
                  <a:lnTo>
                    <a:pt x="8536" y="1408"/>
                  </a:lnTo>
                  <a:lnTo>
                    <a:pt x="8184" y="88"/>
                  </a:lnTo>
                  <a:lnTo>
                    <a:pt x="3124" y="1408"/>
                  </a:lnTo>
                  <a:lnTo>
                    <a:pt x="3476" y="2728"/>
                  </a:lnTo>
                  <a:lnTo>
                    <a:pt x="4444" y="2464"/>
                  </a:lnTo>
                  <a:lnTo>
                    <a:pt x="5368" y="5896"/>
                  </a:lnTo>
                  <a:lnTo>
                    <a:pt x="4400" y="6160"/>
                  </a:lnTo>
                  <a:lnTo>
                    <a:pt x="4752" y="7480"/>
                  </a:lnTo>
                  <a:lnTo>
                    <a:pt x="9812" y="6116"/>
                  </a:lnTo>
                  <a:lnTo>
                    <a:pt x="9460" y="4796"/>
                  </a:lnTo>
                  <a:lnTo>
                    <a:pt x="8316" y="5104"/>
                  </a:lnTo>
                  <a:lnTo>
                    <a:pt x="8052" y="4180"/>
                  </a:lnTo>
                  <a:lnTo>
                    <a:pt x="16192" y="2640"/>
                  </a:lnTo>
                  <a:lnTo>
                    <a:pt x="16280" y="2243"/>
                  </a:lnTo>
                  <a:lnTo>
                    <a:pt x="16324" y="1893"/>
                  </a:lnTo>
                  <a:lnTo>
                    <a:pt x="16324" y="1540"/>
                  </a:lnTo>
                  <a:lnTo>
                    <a:pt x="16280" y="1232"/>
                  </a:lnTo>
                  <a:lnTo>
                    <a:pt x="16147" y="880"/>
                  </a:lnTo>
                  <a:lnTo>
                    <a:pt x="15972" y="572"/>
                  </a:lnTo>
                  <a:lnTo>
                    <a:pt x="15752" y="264"/>
                  </a:lnTo>
                  <a:lnTo>
                    <a:pt x="15488" y="0"/>
                  </a:lnTo>
                  <a:lnTo>
                    <a:pt x="7656" y="27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 smtClean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487624" y="5101333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4</a:t>
              </a:r>
              <a:r>
                <a:rPr lang="en-US" altLang="zh-CN" sz="1200" b="1" dirty="0" smtClean="0">
                  <a:solidFill>
                    <a:schemeClr val="bg1"/>
                  </a:solidFill>
                </a:rPr>
                <a:t>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8202" y="3840770"/>
            <a:ext cx="11141749" cy="1084340"/>
            <a:chOff x="408202" y="3869692"/>
            <a:chExt cx="11141749" cy="1084340"/>
          </a:xfrm>
        </p:grpSpPr>
        <p:sp>
          <p:nvSpPr>
            <p:cNvPr id="71" name="圆角矩形 70"/>
            <p:cNvSpPr/>
            <p:nvPr/>
          </p:nvSpPr>
          <p:spPr>
            <a:xfrm>
              <a:off x="6144050" y="3914139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pic>
          <p:nvPicPr>
            <p:cNvPr id="23" name="Picture 2" descr="Z:\共享\华为\2017\4月\D-201704118-胶片美化-yin\客户资料\0414\LOGO\LOGO\VK.png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121" y="4203786"/>
              <a:ext cx="535439" cy="535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Z:\共享\华为\2017\4月\D-201704118-胶片美化-yin\客户资料\0414\LOGO\LOGO\photo.png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6157" y="4140966"/>
              <a:ext cx="608602" cy="60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Z:\共享\华为\2017\4月\D-201704118-胶片美化-yin\客户资料\0414\LOGO\LOGO\Mail_Ru.png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080" y="4330843"/>
              <a:ext cx="1129018" cy="28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Z:\共享\华为\2017\4月\D-201704118-胶片美化-yin\客户资料\0414\LOGO\LOGO\vgtrk-1.png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4562" y="4306232"/>
              <a:ext cx="963707" cy="33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圆角矩形 71"/>
            <p:cNvSpPr/>
            <p:nvPr/>
          </p:nvSpPr>
          <p:spPr>
            <a:xfrm>
              <a:off x="569158" y="3914139"/>
              <a:ext cx="5377710" cy="98098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1970128" y="4031536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408202" y="4256194"/>
              <a:ext cx="1677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Розница и производство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7545020" y="4031536"/>
              <a:ext cx="0" cy="7439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6133464" y="4492367"/>
              <a:ext cx="1405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bg1"/>
                  </a:solidFill>
                </a:rPr>
                <a:t>Интернет- компании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78"/>
            <p:cNvSpPr>
              <a:spLocks noEditPoints="1"/>
            </p:cNvSpPr>
            <p:nvPr/>
          </p:nvSpPr>
          <p:spPr bwMode="auto">
            <a:xfrm>
              <a:off x="6559340" y="4052602"/>
              <a:ext cx="537755" cy="509055"/>
            </a:xfrm>
            <a:custGeom>
              <a:avLst/>
              <a:gdLst/>
              <a:ahLst/>
              <a:cxnLst>
                <a:cxn ang="0">
                  <a:pos x="15502" y="92"/>
                </a:cxn>
                <a:cxn ang="0">
                  <a:pos x="16238" y="874"/>
                </a:cxn>
                <a:cxn ang="0">
                  <a:pos x="16330" y="10258"/>
                </a:cxn>
                <a:cxn ang="0">
                  <a:pos x="15732" y="11132"/>
                </a:cxn>
                <a:cxn ang="0">
                  <a:pos x="1426" y="11362"/>
                </a:cxn>
                <a:cxn ang="0">
                  <a:pos x="413" y="10948"/>
                </a:cxn>
                <a:cxn ang="0">
                  <a:pos x="0" y="9936"/>
                </a:cxn>
                <a:cxn ang="0">
                  <a:pos x="276" y="644"/>
                </a:cxn>
                <a:cxn ang="0">
                  <a:pos x="1150" y="46"/>
                </a:cxn>
                <a:cxn ang="0">
                  <a:pos x="11592" y="7406"/>
                </a:cxn>
                <a:cxn ang="0">
                  <a:pos x="12788" y="6256"/>
                </a:cxn>
                <a:cxn ang="0">
                  <a:pos x="6486" y="5290"/>
                </a:cxn>
                <a:cxn ang="0">
                  <a:pos x="5520" y="4692"/>
                </a:cxn>
                <a:cxn ang="0">
                  <a:pos x="5520" y="3726"/>
                </a:cxn>
                <a:cxn ang="0">
                  <a:pos x="5520" y="3726"/>
                </a:cxn>
                <a:cxn ang="0">
                  <a:pos x="5934" y="3128"/>
                </a:cxn>
                <a:cxn ang="0">
                  <a:pos x="6532" y="3220"/>
                </a:cxn>
                <a:cxn ang="0">
                  <a:pos x="6440" y="2668"/>
                </a:cxn>
                <a:cxn ang="0">
                  <a:pos x="6072" y="3082"/>
                </a:cxn>
                <a:cxn ang="0">
                  <a:pos x="6670" y="3220"/>
                </a:cxn>
                <a:cxn ang="0">
                  <a:pos x="7866" y="2806"/>
                </a:cxn>
                <a:cxn ang="0">
                  <a:pos x="7314" y="2806"/>
                </a:cxn>
                <a:cxn ang="0">
                  <a:pos x="7590" y="3082"/>
                </a:cxn>
                <a:cxn ang="0">
                  <a:pos x="7866" y="2806"/>
                </a:cxn>
                <a:cxn ang="0">
                  <a:pos x="8372" y="1978"/>
                </a:cxn>
                <a:cxn ang="0">
                  <a:pos x="2024" y="6348"/>
                </a:cxn>
                <a:cxn ang="0">
                  <a:pos x="3588" y="7268"/>
                </a:cxn>
                <a:cxn ang="0">
                  <a:pos x="10212" y="7544"/>
                </a:cxn>
                <a:cxn ang="0">
                  <a:pos x="9936" y="2851"/>
                </a:cxn>
                <a:cxn ang="0">
                  <a:pos x="9660" y="6992"/>
                </a:cxn>
                <a:cxn ang="0">
                  <a:pos x="8601" y="6624"/>
                </a:cxn>
                <a:cxn ang="0">
                  <a:pos x="2530" y="2484"/>
                </a:cxn>
                <a:cxn ang="0">
                  <a:pos x="2990" y="4922"/>
                </a:cxn>
                <a:cxn ang="0">
                  <a:pos x="4507" y="4646"/>
                </a:cxn>
                <a:cxn ang="0">
                  <a:pos x="4140" y="4646"/>
                </a:cxn>
                <a:cxn ang="0">
                  <a:pos x="3910" y="5014"/>
                </a:cxn>
                <a:cxn ang="0">
                  <a:pos x="4507" y="3128"/>
                </a:cxn>
                <a:cxn ang="0">
                  <a:pos x="3588" y="3082"/>
                </a:cxn>
                <a:cxn ang="0">
                  <a:pos x="3679" y="4324"/>
                </a:cxn>
                <a:cxn ang="0">
                  <a:pos x="4324" y="4462"/>
                </a:cxn>
                <a:cxn ang="0">
                  <a:pos x="4646" y="3864"/>
                </a:cxn>
                <a:cxn ang="0">
                  <a:pos x="4830" y="5244"/>
                </a:cxn>
                <a:cxn ang="0">
                  <a:pos x="5382" y="14260"/>
                </a:cxn>
                <a:cxn ang="0">
                  <a:pos x="10028" y="14168"/>
                </a:cxn>
                <a:cxn ang="0">
                  <a:pos x="4048" y="15502"/>
                </a:cxn>
                <a:cxn ang="0">
                  <a:pos x="15042" y="8832"/>
                </a:cxn>
                <a:cxn ang="0">
                  <a:pos x="13432" y="9568"/>
                </a:cxn>
                <a:cxn ang="0">
                  <a:pos x="13110" y="10304"/>
                </a:cxn>
                <a:cxn ang="0">
                  <a:pos x="13892" y="10626"/>
                </a:cxn>
                <a:cxn ang="0">
                  <a:pos x="14168" y="9844"/>
                </a:cxn>
              </a:cxnLst>
              <a:rect l="0" t="0" r="r" b="b"/>
              <a:pathLst>
                <a:path w="16376" h="15502">
                  <a:moveTo>
                    <a:pt x="1426" y="0"/>
                  </a:moveTo>
                  <a:lnTo>
                    <a:pt x="14950" y="0"/>
                  </a:lnTo>
                  <a:lnTo>
                    <a:pt x="15226" y="46"/>
                  </a:lnTo>
                  <a:lnTo>
                    <a:pt x="15502" y="92"/>
                  </a:lnTo>
                  <a:lnTo>
                    <a:pt x="15732" y="230"/>
                  </a:lnTo>
                  <a:lnTo>
                    <a:pt x="15916" y="413"/>
                  </a:lnTo>
                  <a:lnTo>
                    <a:pt x="16100" y="644"/>
                  </a:lnTo>
                  <a:lnTo>
                    <a:pt x="16238" y="874"/>
                  </a:lnTo>
                  <a:lnTo>
                    <a:pt x="16330" y="1150"/>
                  </a:lnTo>
                  <a:lnTo>
                    <a:pt x="16376" y="1426"/>
                  </a:lnTo>
                  <a:lnTo>
                    <a:pt x="16376" y="9936"/>
                  </a:lnTo>
                  <a:lnTo>
                    <a:pt x="16330" y="10258"/>
                  </a:lnTo>
                  <a:lnTo>
                    <a:pt x="16238" y="10488"/>
                  </a:lnTo>
                  <a:lnTo>
                    <a:pt x="16100" y="10764"/>
                  </a:lnTo>
                  <a:lnTo>
                    <a:pt x="15916" y="10948"/>
                  </a:lnTo>
                  <a:lnTo>
                    <a:pt x="15732" y="11132"/>
                  </a:lnTo>
                  <a:lnTo>
                    <a:pt x="15502" y="11270"/>
                  </a:lnTo>
                  <a:lnTo>
                    <a:pt x="15226" y="11316"/>
                  </a:lnTo>
                  <a:lnTo>
                    <a:pt x="14950" y="11362"/>
                  </a:lnTo>
                  <a:lnTo>
                    <a:pt x="1426" y="11362"/>
                  </a:lnTo>
                  <a:lnTo>
                    <a:pt x="1150" y="11316"/>
                  </a:lnTo>
                  <a:lnTo>
                    <a:pt x="874" y="11270"/>
                  </a:lnTo>
                  <a:lnTo>
                    <a:pt x="644" y="11132"/>
                  </a:lnTo>
                  <a:lnTo>
                    <a:pt x="413" y="10948"/>
                  </a:lnTo>
                  <a:lnTo>
                    <a:pt x="276" y="10764"/>
                  </a:lnTo>
                  <a:lnTo>
                    <a:pt x="138" y="10488"/>
                  </a:lnTo>
                  <a:lnTo>
                    <a:pt x="46" y="10258"/>
                  </a:lnTo>
                  <a:lnTo>
                    <a:pt x="0" y="9936"/>
                  </a:lnTo>
                  <a:lnTo>
                    <a:pt x="0" y="1426"/>
                  </a:lnTo>
                  <a:lnTo>
                    <a:pt x="46" y="1150"/>
                  </a:lnTo>
                  <a:lnTo>
                    <a:pt x="138" y="874"/>
                  </a:lnTo>
                  <a:lnTo>
                    <a:pt x="276" y="644"/>
                  </a:lnTo>
                  <a:lnTo>
                    <a:pt x="413" y="413"/>
                  </a:lnTo>
                  <a:lnTo>
                    <a:pt x="644" y="230"/>
                  </a:lnTo>
                  <a:lnTo>
                    <a:pt x="874" y="92"/>
                  </a:lnTo>
                  <a:lnTo>
                    <a:pt x="1150" y="46"/>
                  </a:lnTo>
                  <a:lnTo>
                    <a:pt x="1426" y="0"/>
                  </a:lnTo>
                  <a:close/>
                  <a:moveTo>
                    <a:pt x="10304" y="5520"/>
                  </a:moveTo>
                  <a:lnTo>
                    <a:pt x="11086" y="7912"/>
                  </a:lnTo>
                  <a:lnTo>
                    <a:pt x="11592" y="7406"/>
                  </a:lnTo>
                  <a:lnTo>
                    <a:pt x="12604" y="8372"/>
                  </a:lnTo>
                  <a:lnTo>
                    <a:pt x="13248" y="7728"/>
                  </a:lnTo>
                  <a:lnTo>
                    <a:pt x="12282" y="6762"/>
                  </a:lnTo>
                  <a:lnTo>
                    <a:pt x="12788" y="6256"/>
                  </a:lnTo>
                  <a:lnTo>
                    <a:pt x="10304" y="5520"/>
                  </a:lnTo>
                  <a:close/>
                  <a:moveTo>
                    <a:pt x="5520" y="4922"/>
                  </a:moveTo>
                  <a:lnTo>
                    <a:pt x="5520" y="5290"/>
                  </a:lnTo>
                  <a:lnTo>
                    <a:pt x="6486" y="5290"/>
                  </a:lnTo>
                  <a:lnTo>
                    <a:pt x="6486" y="4922"/>
                  </a:lnTo>
                  <a:lnTo>
                    <a:pt x="5520" y="4922"/>
                  </a:lnTo>
                  <a:close/>
                  <a:moveTo>
                    <a:pt x="5520" y="4324"/>
                  </a:moveTo>
                  <a:lnTo>
                    <a:pt x="5520" y="4692"/>
                  </a:lnTo>
                  <a:lnTo>
                    <a:pt x="7452" y="4692"/>
                  </a:lnTo>
                  <a:lnTo>
                    <a:pt x="7452" y="4324"/>
                  </a:lnTo>
                  <a:lnTo>
                    <a:pt x="5520" y="4324"/>
                  </a:lnTo>
                  <a:close/>
                  <a:moveTo>
                    <a:pt x="5520" y="3726"/>
                  </a:moveTo>
                  <a:lnTo>
                    <a:pt x="5520" y="4094"/>
                  </a:lnTo>
                  <a:lnTo>
                    <a:pt x="7452" y="4094"/>
                  </a:lnTo>
                  <a:lnTo>
                    <a:pt x="7452" y="3726"/>
                  </a:lnTo>
                  <a:lnTo>
                    <a:pt x="5520" y="3726"/>
                  </a:lnTo>
                  <a:close/>
                  <a:moveTo>
                    <a:pt x="5980" y="2668"/>
                  </a:moveTo>
                  <a:lnTo>
                    <a:pt x="5934" y="2668"/>
                  </a:lnTo>
                  <a:lnTo>
                    <a:pt x="5934" y="2714"/>
                  </a:lnTo>
                  <a:lnTo>
                    <a:pt x="5934" y="3128"/>
                  </a:lnTo>
                  <a:lnTo>
                    <a:pt x="5934" y="3220"/>
                  </a:lnTo>
                  <a:lnTo>
                    <a:pt x="5980" y="3220"/>
                  </a:lnTo>
                  <a:lnTo>
                    <a:pt x="6440" y="3220"/>
                  </a:lnTo>
                  <a:lnTo>
                    <a:pt x="6532" y="3220"/>
                  </a:lnTo>
                  <a:lnTo>
                    <a:pt x="6532" y="3128"/>
                  </a:lnTo>
                  <a:lnTo>
                    <a:pt x="6532" y="2714"/>
                  </a:lnTo>
                  <a:lnTo>
                    <a:pt x="6532" y="2668"/>
                  </a:lnTo>
                  <a:lnTo>
                    <a:pt x="6440" y="2668"/>
                  </a:lnTo>
                  <a:lnTo>
                    <a:pt x="5980" y="2668"/>
                  </a:lnTo>
                  <a:close/>
                  <a:moveTo>
                    <a:pt x="6348" y="2806"/>
                  </a:moveTo>
                  <a:lnTo>
                    <a:pt x="6072" y="2806"/>
                  </a:lnTo>
                  <a:lnTo>
                    <a:pt x="6072" y="3082"/>
                  </a:lnTo>
                  <a:lnTo>
                    <a:pt x="6348" y="3082"/>
                  </a:lnTo>
                  <a:lnTo>
                    <a:pt x="6348" y="2806"/>
                  </a:lnTo>
                  <a:close/>
                  <a:moveTo>
                    <a:pt x="6670" y="3036"/>
                  </a:moveTo>
                  <a:lnTo>
                    <a:pt x="6670" y="3220"/>
                  </a:lnTo>
                  <a:lnTo>
                    <a:pt x="7176" y="3220"/>
                  </a:lnTo>
                  <a:lnTo>
                    <a:pt x="7176" y="3036"/>
                  </a:lnTo>
                  <a:lnTo>
                    <a:pt x="6670" y="3036"/>
                  </a:lnTo>
                  <a:close/>
                  <a:moveTo>
                    <a:pt x="7866" y="2806"/>
                  </a:moveTo>
                  <a:lnTo>
                    <a:pt x="7682" y="2668"/>
                  </a:lnTo>
                  <a:lnTo>
                    <a:pt x="7590" y="2760"/>
                  </a:lnTo>
                  <a:lnTo>
                    <a:pt x="7452" y="2668"/>
                  </a:lnTo>
                  <a:lnTo>
                    <a:pt x="7314" y="2806"/>
                  </a:lnTo>
                  <a:lnTo>
                    <a:pt x="7452" y="2898"/>
                  </a:lnTo>
                  <a:lnTo>
                    <a:pt x="7314" y="3082"/>
                  </a:lnTo>
                  <a:lnTo>
                    <a:pt x="7452" y="3220"/>
                  </a:lnTo>
                  <a:lnTo>
                    <a:pt x="7590" y="3082"/>
                  </a:lnTo>
                  <a:lnTo>
                    <a:pt x="7728" y="3220"/>
                  </a:lnTo>
                  <a:lnTo>
                    <a:pt x="7866" y="3082"/>
                  </a:lnTo>
                  <a:lnTo>
                    <a:pt x="7728" y="2898"/>
                  </a:lnTo>
                  <a:lnTo>
                    <a:pt x="7866" y="2806"/>
                  </a:lnTo>
                  <a:close/>
                  <a:moveTo>
                    <a:pt x="8601" y="2851"/>
                  </a:moveTo>
                  <a:lnTo>
                    <a:pt x="8601" y="2208"/>
                  </a:lnTo>
                  <a:lnTo>
                    <a:pt x="8601" y="1978"/>
                  </a:lnTo>
                  <a:lnTo>
                    <a:pt x="8372" y="1978"/>
                  </a:lnTo>
                  <a:lnTo>
                    <a:pt x="2300" y="1978"/>
                  </a:lnTo>
                  <a:lnTo>
                    <a:pt x="2024" y="1978"/>
                  </a:lnTo>
                  <a:lnTo>
                    <a:pt x="2024" y="2208"/>
                  </a:lnTo>
                  <a:lnTo>
                    <a:pt x="2024" y="6348"/>
                  </a:lnTo>
                  <a:lnTo>
                    <a:pt x="2024" y="6624"/>
                  </a:lnTo>
                  <a:lnTo>
                    <a:pt x="2300" y="6624"/>
                  </a:lnTo>
                  <a:lnTo>
                    <a:pt x="3588" y="6624"/>
                  </a:lnTo>
                  <a:lnTo>
                    <a:pt x="3588" y="7268"/>
                  </a:lnTo>
                  <a:lnTo>
                    <a:pt x="3588" y="7544"/>
                  </a:lnTo>
                  <a:lnTo>
                    <a:pt x="3864" y="7544"/>
                  </a:lnTo>
                  <a:lnTo>
                    <a:pt x="9936" y="7544"/>
                  </a:lnTo>
                  <a:lnTo>
                    <a:pt x="10212" y="7544"/>
                  </a:lnTo>
                  <a:lnTo>
                    <a:pt x="10212" y="7268"/>
                  </a:lnTo>
                  <a:lnTo>
                    <a:pt x="10212" y="3128"/>
                  </a:lnTo>
                  <a:lnTo>
                    <a:pt x="10212" y="2851"/>
                  </a:lnTo>
                  <a:lnTo>
                    <a:pt x="9936" y="2851"/>
                  </a:lnTo>
                  <a:lnTo>
                    <a:pt x="8601" y="2851"/>
                  </a:lnTo>
                  <a:close/>
                  <a:moveTo>
                    <a:pt x="4140" y="6624"/>
                  </a:moveTo>
                  <a:lnTo>
                    <a:pt x="4140" y="6992"/>
                  </a:lnTo>
                  <a:lnTo>
                    <a:pt x="9660" y="6992"/>
                  </a:lnTo>
                  <a:lnTo>
                    <a:pt x="9660" y="3404"/>
                  </a:lnTo>
                  <a:lnTo>
                    <a:pt x="8601" y="3404"/>
                  </a:lnTo>
                  <a:lnTo>
                    <a:pt x="8601" y="6348"/>
                  </a:lnTo>
                  <a:lnTo>
                    <a:pt x="8601" y="6624"/>
                  </a:lnTo>
                  <a:lnTo>
                    <a:pt x="8372" y="6624"/>
                  </a:lnTo>
                  <a:lnTo>
                    <a:pt x="4140" y="6624"/>
                  </a:lnTo>
                  <a:close/>
                  <a:moveTo>
                    <a:pt x="8096" y="2484"/>
                  </a:moveTo>
                  <a:lnTo>
                    <a:pt x="2530" y="2484"/>
                  </a:lnTo>
                  <a:lnTo>
                    <a:pt x="2530" y="6119"/>
                  </a:lnTo>
                  <a:lnTo>
                    <a:pt x="8096" y="6119"/>
                  </a:lnTo>
                  <a:lnTo>
                    <a:pt x="8096" y="2484"/>
                  </a:lnTo>
                  <a:close/>
                  <a:moveTo>
                    <a:pt x="2990" y="4922"/>
                  </a:moveTo>
                  <a:lnTo>
                    <a:pt x="2990" y="5520"/>
                  </a:lnTo>
                  <a:lnTo>
                    <a:pt x="5060" y="5520"/>
                  </a:lnTo>
                  <a:lnTo>
                    <a:pt x="5060" y="4922"/>
                  </a:lnTo>
                  <a:lnTo>
                    <a:pt x="4507" y="4646"/>
                  </a:lnTo>
                  <a:lnTo>
                    <a:pt x="4232" y="5014"/>
                  </a:lnTo>
                  <a:lnTo>
                    <a:pt x="4140" y="4784"/>
                  </a:lnTo>
                  <a:lnTo>
                    <a:pt x="4186" y="4692"/>
                  </a:lnTo>
                  <a:lnTo>
                    <a:pt x="4140" y="4646"/>
                  </a:lnTo>
                  <a:lnTo>
                    <a:pt x="4002" y="4646"/>
                  </a:lnTo>
                  <a:lnTo>
                    <a:pt x="3910" y="4692"/>
                  </a:lnTo>
                  <a:lnTo>
                    <a:pt x="4002" y="4784"/>
                  </a:lnTo>
                  <a:lnTo>
                    <a:pt x="3910" y="5014"/>
                  </a:lnTo>
                  <a:lnTo>
                    <a:pt x="3588" y="4646"/>
                  </a:lnTo>
                  <a:lnTo>
                    <a:pt x="2990" y="4922"/>
                  </a:lnTo>
                  <a:close/>
                  <a:moveTo>
                    <a:pt x="4784" y="3220"/>
                  </a:moveTo>
                  <a:lnTo>
                    <a:pt x="4507" y="3128"/>
                  </a:lnTo>
                  <a:lnTo>
                    <a:pt x="4186" y="2990"/>
                  </a:lnTo>
                  <a:lnTo>
                    <a:pt x="4002" y="2990"/>
                  </a:lnTo>
                  <a:lnTo>
                    <a:pt x="3818" y="2990"/>
                  </a:lnTo>
                  <a:lnTo>
                    <a:pt x="3588" y="3082"/>
                  </a:lnTo>
                  <a:lnTo>
                    <a:pt x="3404" y="3220"/>
                  </a:lnTo>
                  <a:lnTo>
                    <a:pt x="3496" y="3864"/>
                  </a:lnTo>
                  <a:lnTo>
                    <a:pt x="3588" y="4186"/>
                  </a:lnTo>
                  <a:lnTo>
                    <a:pt x="3679" y="4324"/>
                  </a:lnTo>
                  <a:lnTo>
                    <a:pt x="3772" y="4462"/>
                  </a:lnTo>
                  <a:lnTo>
                    <a:pt x="3818" y="4462"/>
                  </a:lnTo>
                  <a:lnTo>
                    <a:pt x="4048" y="4508"/>
                  </a:lnTo>
                  <a:lnTo>
                    <a:pt x="4324" y="4462"/>
                  </a:lnTo>
                  <a:lnTo>
                    <a:pt x="4370" y="4462"/>
                  </a:lnTo>
                  <a:lnTo>
                    <a:pt x="4462" y="4324"/>
                  </a:lnTo>
                  <a:lnTo>
                    <a:pt x="4507" y="4186"/>
                  </a:lnTo>
                  <a:lnTo>
                    <a:pt x="4646" y="3864"/>
                  </a:lnTo>
                  <a:lnTo>
                    <a:pt x="4784" y="3220"/>
                  </a:lnTo>
                  <a:close/>
                  <a:moveTo>
                    <a:pt x="4416" y="5152"/>
                  </a:moveTo>
                  <a:lnTo>
                    <a:pt x="4416" y="5244"/>
                  </a:lnTo>
                  <a:lnTo>
                    <a:pt x="4830" y="5244"/>
                  </a:lnTo>
                  <a:lnTo>
                    <a:pt x="4830" y="5152"/>
                  </a:lnTo>
                  <a:lnTo>
                    <a:pt x="4416" y="5152"/>
                  </a:lnTo>
                  <a:close/>
                  <a:moveTo>
                    <a:pt x="4048" y="14490"/>
                  </a:moveTo>
                  <a:lnTo>
                    <a:pt x="5382" y="14260"/>
                  </a:lnTo>
                  <a:lnTo>
                    <a:pt x="6762" y="14122"/>
                  </a:lnTo>
                  <a:lnTo>
                    <a:pt x="6762" y="12190"/>
                  </a:lnTo>
                  <a:lnTo>
                    <a:pt x="10028" y="12190"/>
                  </a:lnTo>
                  <a:lnTo>
                    <a:pt x="10028" y="14168"/>
                  </a:lnTo>
                  <a:lnTo>
                    <a:pt x="11316" y="14306"/>
                  </a:lnTo>
                  <a:lnTo>
                    <a:pt x="12604" y="14490"/>
                  </a:lnTo>
                  <a:lnTo>
                    <a:pt x="12604" y="15502"/>
                  </a:lnTo>
                  <a:lnTo>
                    <a:pt x="4048" y="15502"/>
                  </a:lnTo>
                  <a:lnTo>
                    <a:pt x="4048" y="14490"/>
                  </a:lnTo>
                  <a:close/>
                  <a:moveTo>
                    <a:pt x="1242" y="1334"/>
                  </a:moveTo>
                  <a:lnTo>
                    <a:pt x="1242" y="8832"/>
                  </a:lnTo>
                  <a:lnTo>
                    <a:pt x="15042" y="8832"/>
                  </a:lnTo>
                  <a:lnTo>
                    <a:pt x="15042" y="1334"/>
                  </a:lnTo>
                  <a:lnTo>
                    <a:pt x="1242" y="1334"/>
                  </a:lnTo>
                  <a:close/>
                  <a:moveTo>
                    <a:pt x="13662" y="9522"/>
                  </a:moveTo>
                  <a:lnTo>
                    <a:pt x="13432" y="9568"/>
                  </a:lnTo>
                  <a:lnTo>
                    <a:pt x="13248" y="9660"/>
                  </a:lnTo>
                  <a:lnTo>
                    <a:pt x="13110" y="9844"/>
                  </a:lnTo>
                  <a:lnTo>
                    <a:pt x="13064" y="10074"/>
                  </a:lnTo>
                  <a:lnTo>
                    <a:pt x="13110" y="10304"/>
                  </a:lnTo>
                  <a:lnTo>
                    <a:pt x="13248" y="10488"/>
                  </a:lnTo>
                  <a:lnTo>
                    <a:pt x="13432" y="10626"/>
                  </a:lnTo>
                  <a:lnTo>
                    <a:pt x="13662" y="10672"/>
                  </a:lnTo>
                  <a:lnTo>
                    <a:pt x="13892" y="10626"/>
                  </a:lnTo>
                  <a:lnTo>
                    <a:pt x="14076" y="10488"/>
                  </a:lnTo>
                  <a:lnTo>
                    <a:pt x="14168" y="10304"/>
                  </a:lnTo>
                  <a:lnTo>
                    <a:pt x="14214" y="10074"/>
                  </a:lnTo>
                  <a:lnTo>
                    <a:pt x="14168" y="9844"/>
                  </a:lnTo>
                  <a:lnTo>
                    <a:pt x="14076" y="9660"/>
                  </a:lnTo>
                  <a:lnTo>
                    <a:pt x="13892" y="9568"/>
                  </a:lnTo>
                  <a:lnTo>
                    <a:pt x="13662" y="95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429149" y="4463229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1032232" y="4463229"/>
              <a:ext cx="517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477170" y="3869692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</a:rPr>
                <a:t>40+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7046166" y="3869692"/>
              <a:ext cx="67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/>
                  </a:solidFill>
                </a:rPr>
                <a:t>60+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80" name="图片 46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403" y="4113654"/>
              <a:ext cx="661808" cy="661808"/>
            </a:xfrm>
            <a:prstGeom prst="rect">
              <a:avLst/>
            </a:prstGeom>
          </p:spPr>
        </p:pic>
        <p:pic>
          <p:nvPicPr>
            <p:cNvPr id="81" name="图片 104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1916" y="4163354"/>
              <a:ext cx="984214" cy="562408"/>
            </a:xfrm>
            <a:prstGeom prst="rect">
              <a:avLst/>
            </a:prstGeom>
          </p:spPr>
        </p:pic>
        <p:pic>
          <p:nvPicPr>
            <p:cNvPr id="86" name="图片 107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7961" y="4117388"/>
              <a:ext cx="602415" cy="601238"/>
            </a:xfrm>
            <a:prstGeom prst="rect">
              <a:avLst/>
            </a:prstGeom>
          </p:spPr>
        </p:pic>
        <p:pic>
          <p:nvPicPr>
            <p:cNvPr id="91" name="图片 2"/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6435" y="4328576"/>
              <a:ext cx="887449" cy="231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7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对象 3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矩形 50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white"/>
                </a:solidFill>
                <a:latin typeface="Arial"/>
                <a:sym typeface="+mn-lt"/>
              </a:rPr>
              <a:t>%</a:t>
            </a:r>
            <a:endParaRPr lang="en-US" altLang="zh-CN" sz="1400" dirty="0">
              <a:solidFill>
                <a:prstClr val="white"/>
              </a:solidFill>
              <a:latin typeface="Arial"/>
              <a:sym typeface="+mn-lt"/>
            </a:endParaRPr>
          </a:p>
        </p:txBody>
      </p:sp>
      <p:sp>
        <p:nvSpPr>
          <p:cNvPr id="245" name="矩形 244"/>
          <p:cNvSpPr/>
          <p:nvPr>
            <p:custDataLst>
              <p:tags r:id="rId4"/>
            </p:custDataLst>
          </p:nvPr>
        </p:nvSpPr>
        <p:spPr>
          <a:xfrm>
            <a:off x="1488484" y="1510174"/>
            <a:ext cx="4935112" cy="461665"/>
          </a:xfrm>
          <a:prstGeom prst="rect">
            <a:avLst/>
          </a:prstGeom>
        </p:spPr>
        <p:txBody>
          <a:bodyPr wrap="square" lIns="91431" tIns="45715" rIns="91431" bIns="45715">
            <a:noAutofit/>
          </a:bodyPr>
          <a:lstStyle/>
          <a:p>
            <a:pPr algn="ctr" fontAlgn="ctr"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bg1"/>
                </a:solidFill>
                <a:cs typeface="Calibri" pitchFamily="34" charset="0"/>
              </a:rPr>
              <a:t>Old model</a:t>
            </a:r>
            <a:endParaRPr lang="en-US" altLang="zh-CN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46" name="矩形 245"/>
          <p:cNvSpPr/>
          <p:nvPr>
            <p:custDataLst>
              <p:tags r:id="rId5"/>
            </p:custDataLst>
          </p:nvPr>
        </p:nvSpPr>
        <p:spPr>
          <a:xfrm>
            <a:off x="6867728" y="1510741"/>
            <a:ext cx="4610910" cy="461665"/>
          </a:xfrm>
          <a:prstGeom prst="rect">
            <a:avLst/>
          </a:prstGeom>
        </p:spPr>
        <p:txBody>
          <a:bodyPr wrap="square" lIns="91431" tIns="45715" rIns="91431" bIns="45715">
            <a:noAutofit/>
          </a:bodyPr>
          <a:lstStyle/>
          <a:p>
            <a:pPr algn="ctr" fontAlgn="ctr"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Arial"/>
                <a:cs typeface="Calibri" pitchFamily="34" charset="0"/>
              </a:rPr>
              <a:t>New model</a:t>
            </a:r>
            <a:endParaRPr lang="en-US" altLang="zh-CN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48" name="矩形 247"/>
          <p:cNvSpPr/>
          <p:nvPr>
            <p:custDataLst>
              <p:tags r:id="rId6"/>
            </p:custDataLst>
          </p:nvPr>
        </p:nvSpPr>
        <p:spPr>
          <a:xfrm>
            <a:off x="6579909" y="5602081"/>
            <a:ext cx="4806845" cy="369332"/>
          </a:xfrm>
          <a:prstGeom prst="rect">
            <a:avLst/>
          </a:prstGeom>
        </p:spPr>
        <p:txBody>
          <a:bodyPr wrap="square" lIns="91431" tIns="45715" rIns="91431" bIns="45715">
            <a:noAutofit/>
          </a:bodyPr>
          <a:lstStyle/>
          <a:p>
            <a:pPr algn="ctr" fontAlgn="ctr">
              <a:spcBef>
                <a:spcPct val="20000"/>
              </a:spcBef>
              <a:defRPr/>
            </a:pPr>
            <a:r>
              <a:rPr lang="en-US" altLang="zh-CN" sz="1800" dirty="0" smtClean="0">
                <a:solidFill>
                  <a:prstClr val="white"/>
                </a:solidFill>
                <a:cs typeface="Calibri" pitchFamily="34" charset="0"/>
              </a:rPr>
              <a:t>New IT opens new </a:t>
            </a:r>
            <a:r>
              <a:rPr lang="en-US" altLang="zh-CN" sz="1800" dirty="0" err="1" smtClean="0">
                <a:solidFill>
                  <a:prstClr val="white"/>
                </a:solidFill>
                <a:cs typeface="Calibri" pitchFamily="34" charset="0"/>
              </a:rPr>
              <a:t>opportunuties</a:t>
            </a:r>
            <a:endParaRPr lang="en-US" altLang="zh-CN" sz="1800" dirty="0" smtClean="0">
              <a:solidFill>
                <a:srgbClr val="FF9900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49" name="标题 1"/>
          <p:cNvSpPr txBox="1">
            <a:spLocks/>
          </p:cNvSpPr>
          <p:nvPr/>
        </p:nvSpPr>
        <p:spPr>
          <a:xfrm>
            <a:off x="486542" y="475025"/>
            <a:ext cx="11376025" cy="558247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sz="3200" dirty="0" smtClean="0">
                <a:solidFill>
                  <a:prstClr val="white"/>
                </a:solidFill>
              </a:rPr>
              <a:t>IT changing 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cxnSp>
        <p:nvCxnSpPr>
          <p:cNvPr id="250" name="直接连接符 249"/>
          <p:cNvCxnSpPr/>
          <p:nvPr/>
        </p:nvCxnSpPr>
        <p:spPr>
          <a:xfrm>
            <a:off x="2791190" y="2455101"/>
            <a:ext cx="0" cy="27306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1488484" y="3690300"/>
            <a:ext cx="1199961" cy="3180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/>
            <a:r>
              <a:rPr lang="en-US" altLang="zh-CN" sz="1400" dirty="0" smtClean="0">
                <a:solidFill>
                  <a:prstClr val="white"/>
                </a:solidFill>
              </a:rPr>
              <a:t>IP-traffic</a:t>
            </a:r>
            <a:endParaRPr lang="en-US" altLang="zh-CN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76656" y="4141236"/>
            <a:ext cx="2011789" cy="5232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>
              <a:lnSpc>
                <a:spcPct val="80000"/>
              </a:lnSpc>
            </a:pPr>
            <a:r>
              <a:rPr lang="en-US" altLang="zh-CN" sz="1400" dirty="0" smtClean="0">
                <a:solidFill>
                  <a:prstClr val="white"/>
                </a:solidFill>
              </a:rPr>
              <a:t>Connection to corporate networks</a:t>
            </a:r>
            <a:endParaRPr lang="en-US" altLang="zh-CN" sz="140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187778" y="4667329"/>
            <a:ext cx="1500668" cy="5232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>
              <a:lnSpc>
                <a:spcPct val="80000"/>
              </a:lnSpc>
            </a:pPr>
            <a:r>
              <a:rPr lang="en-US" altLang="zh-CN" sz="1400" dirty="0" smtClean="0">
                <a:solidFill>
                  <a:prstClr val="white"/>
                </a:solidFill>
              </a:rPr>
              <a:t>Corporate storage</a:t>
            </a:r>
            <a:endParaRPr lang="en-US" altLang="zh-CN" sz="140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4" name="圆角矩形 83"/>
          <p:cNvSpPr/>
          <p:nvPr/>
        </p:nvSpPr>
        <p:spPr bwMode="auto">
          <a:xfrm rot="5400000">
            <a:off x="3289630" y="3211496"/>
            <a:ext cx="311510" cy="127887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24000"/>
                </a:srgbClr>
              </a:gs>
              <a:gs pos="21000">
                <a:srgbClr val="00B0F0">
                  <a:alpha val="50000"/>
                </a:srgbClr>
              </a:gs>
              <a:gs pos="44000">
                <a:srgbClr val="00B0F0">
                  <a:alpha val="39000"/>
                </a:srgbClr>
              </a:gs>
              <a:gs pos="100000">
                <a:srgbClr val="1F3267">
                  <a:alpha val="14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extLst/>
        </p:spPr>
        <p:txBody>
          <a:bodyPr lIns="91431" tIns="45715" rIns="91431" bIns="45715" rtlCol="0" anchor="ctr">
            <a:noAutofit/>
          </a:bodyPr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en-US" altLang="zh-CN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55" name="圆角矩形 83"/>
          <p:cNvSpPr/>
          <p:nvPr/>
        </p:nvSpPr>
        <p:spPr bwMode="auto">
          <a:xfrm rot="5400000">
            <a:off x="3264513" y="3747730"/>
            <a:ext cx="311510" cy="1228636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24000"/>
                </a:srgbClr>
              </a:gs>
              <a:gs pos="21000">
                <a:srgbClr val="00B0F0">
                  <a:alpha val="50000"/>
                </a:srgbClr>
              </a:gs>
              <a:gs pos="44000">
                <a:srgbClr val="00B0F0">
                  <a:alpha val="39000"/>
                </a:srgbClr>
              </a:gs>
              <a:gs pos="100000">
                <a:srgbClr val="1F3267">
                  <a:alpha val="14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extLst/>
        </p:spPr>
        <p:txBody>
          <a:bodyPr lIns="91431" tIns="45715" rIns="91431" bIns="45715" rtlCol="0" anchor="ctr">
            <a:noAutofit/>
          </a:bodyPr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en-US" altLang="zh-CN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56" name="圆角矩形 83"/>
          <p:cNvSpPr/>
          <p:nvPr/>
        </p:nvSpPr>
        <p:spPr bwMode="auto">
          <a:xfrm rot="5400000">
            <a:off x="3413164" y="4123427"/>
            <a:ext cx="311510" cy="1525943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24000"/>
                </a:srgbClr>
              </a:gs>
              <a:gs pos="21000">
                <a:srgbClr val="00B0F0">
                  <a:alpha val="50000"/>
                </a:srgbClr>
              </a:gs>
              <a:gs pos="44000">
                <a:srgbClr val="00B0F0">
                  <a:alpha val="39000"/>
                </a:srgbClr>
              </a:gs>
              <a:gs pos="100000">
                <a:srgbClr val="1F3267">
                  <a:alpha val="14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extLst/>
        </p:spPr>
        <p:txBody>
          <a:bodyPr lIns="91431" tIns="45715" rIns="91431" bIns="45715" rtlCol="0" anchor="ctr">
            <a:noAutofit/>
          </a:bodyPr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en-US" altLang="zh-CN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319752" y="2525379"/>
            <a:ext cx="1368693" cy="5232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>
              <a:lnSpc>
                <a:spcPct val="80000"/>
              </a:lnSpc>
            </a:pPr>
            <a:r>
              <a:rPr lang="en-US" altLang="zh-CN" sz="1400" b="1" dirty="0" smtClean="0">
                <a:solidFill>
                  <a:srgbClr val="FF9900"/>
                </a:solidFill>
              </a:rPr>
              <a:t>Investment</a:t>
            </a:r>
            <a:endParaRPr lang="en-US" altLang="zh-CN" sz="1400" b="1" dirty="0" smtClean="0">
              <a:solidFill>
                <a:srgbClr val="FF9900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511481" y="3635355"/>
            <a:ext cx="981626" cy="40011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2800" dirty="0" smtClean="0">
                <a:solidFill>
                  <a:prstClr val="white"/>
                </a:solidFill>
                <a:latin typeface="Arial"/>
              </a:rPr>
              <a:t>23</a:t>
            </a:r>
            <a:r>
              <a:rPr lang="en-US" altLang="zh-CN" sz="1800" dirty="0" smtClean="0">
                <a:solidFill>
                  <a:prstClr val="white"/>
                </a:solidFill>
                <a:latin typeface="Arial"/>
              </a:rPr>
              <a:t>%</a:t>
            </a:r>
            <a:endParaRPr lang="en-US" altLang="zh-CN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511481" y="4136396"/>
            <a:ext cx="981626" cy="40011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2800" dirty="0" smtClean="0">
                <a:solidFill>
                  <a:prstClr val="white"/>
                </a:solidFill>
                <a:latin typeface="Arial"/>
              </a:rPr>
              <a:t>22</a:t>
            </a:r>
            <a:r>
              <a:rPr lang="en-US" altLang="zh-CN" sz="1800" dirty="0" smtClean="0">
                <a:solidFill>
                  <a:prstClr val="white"/>
                </a:solidFill>
                <a:latin typeface="Arial"/>
              </a:rPr>
              <a:t>%</a:t>
            </a:r>
            <a:endParaRPr lang="en-US" altLang="zh-CN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11481" y="4662489"/>
            <a:ext cx="981626" cy="40011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2800" dirty="0" smtClean="0">
                <a:solidFill>
                  <a:prstClr val="white"/>
                </a:solidFill>
                <a:latin typeface="Arial"/>
              </a:rPr>
              <a:t>25</a:t>
            </a:r>
            <a:r>
              <a:rPr lang="en-US" altLang="zh-CN" sz="1800" dirty="0" smtClean="0">
                <a:solidFill>
                  <a:prstClr val="white"/>
                </a:solidFill>
                <a:latin typeface="Arial"/>
              </a:rPr>
              <a:t>%</a:t>
            </a:r>
            <a:endParaRPr lang="en-US" altLang="zh-CN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1" name="圆角矩形 83"/>
          <p:cNvSpPr/>
          <p:nvPr/>
        </p:nvSpPr>
        <p:spPr bwMode="auto">
          <a:xfrm rot="5400000">
            <a:off x="2824443" y="2574394"/>
            <a:ext cx="311510" cy="348494"/>
          </a:xfrm>
          <a:prstGeom prst="rect">
            <a:avLst/>
          </a:prstGeom>
          <a:solidFill>
            <a:srgbClr val="FF99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extLst/>
        </p:spPr>
        <p:txBody>
          <a:bodyPr lIns="91431" tIns="45715" rIns="91431" bIns="45715" rtlCol="0" anchor="ctr"/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spcAft>
                <a:spcPct val="0"/>
              </a:spcAft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Arial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110647" y="2533064"/>
            <a:ext cx="1311007" cy="40011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4400" b="1" dirty="0" smtClean="0">
                <a:solidFill>
                  <a:srgbClr val="FF9900"/>
                </a:solidFill>
                <a:latin typeface="Arial"/>
              </a:rPr>
              <a:t>3</a:t>
            </a:r>
            <a:r>
              <a:rPr lang="ru-RU" altLang="zh-CN" sz="4400" b="1" dirty="0" smtClean="0">
                <a:solidFill>
                  <a:srgbClr val="FF9900"/>
                </a:solidFill>
                <a:latin typeface="Arial"/>
              </a:rPr>
              <a:t>,</a:t>
            </a:r>
            <a:r>
              <a:rPr lang="en-US" altLang="zh-CN" sz="4400" b="1" dirty="0" smtClean="0">
                <a:solidFill>
                  <a:srgbClr val="FF9900"/>
                </a:solidFill>
                <a:latin typeface="Arial"/>
              </a:rPr>
              <a:t>7</a:t>
            </a:r>
            <a:r>
              <a:rPr lang="en-US" altLang="zh-CN" b="1" dirty="0" smtClean="0">
                <a:solidFill>
                  <a:srgbClr val="FF9900"/>
                </a:solidFill>
                <a:latin typeface="Arial"/>
              </a:rPr>
              <a:t>%</a:t>
            </a:r>
            <a:endParaRPr lang="en-US" altLang="zh-CN" sz="4400" b="1" dirty="0">
              <a:solidFill>
                <a:srgbClr val="FF9900"/>
              </a:solidFill>
              <a:latin typeface="Arial"/>
            </a:endParaRPr>
          </a:p>
        </p:txBody>
      </p:sp>
      <p:sp>
        <p:nvSpPr>
          <p:cNvPr id="263" name="TextBox 262"/>
          <p:cNvSpPr txBox="1"/>
          <p:nvPr>
            <p:custDataLst>
              <p:tags r:id="rId7"/>
            </p:custDataLst>
          </p:nvPr>
        </p:nvSpPr>
        <p:spPr>
          <a:xfrm>
            <a:off x="3251237" y="3023418"/>
            <a:ext cx="885371" cy="5847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ctr" fontAlgn="ctr"/>
            <a:r>
              <a:rPr lang="en-US" altLang="zh-CN" sz="3200" b="1" dirty="0" smtClean="0">
                <a:solidFill>
                  <a:prstClr val="white"/>
                </a:solidFill>
                <a:latin typeface="Arial"/>
              </a:rPr>
              <a:t>VS</a:t>
            </a:r>
            <a:endParaRPr lang="en-US" altLang="zh-CN" sz="3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094679" y="5200818"/>
            <a:ext cx="1718444" cy="2769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/>
            <a:r>
              <a:rPr lang="ru-RU" altLang="zh-CN" sz="120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Источник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: Gartner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cxnSp>
        <p:nvCxnSpPr>
          <p:cNvPr id="265" name="直接连接符 264"/>
          <p:cNvCxnSpPr/>
          <p:nvPr/>
        </p:nvCxnSpPr>
        <p:spPr>
          <a:xfrm>
            <a:off x="2778665" y="5185775"/>
            <a:ext cx="295614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7413369" y="3031175"/>
            <a:ext cx="1603190" cy="92333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5400" b="1" dirty="0" smtClean="0">
                <a:solidFill>
                  <a:prstClr val="white"/>
                </a:solidFill>
                <a:latin typeface="Arial"/>
                <a:ea typeface="微软雅黑" pitchFamily="34" charset="-122"/>
              </a:rPr>
              <a:t>49</a:t>
            </a:r>
            <a:r>
              <a:rPr lang="en-US" altLang="zh-CN" sz="3200" dirty="0" smtClean="0">
                <a:solidFill>
                  <a:prstClr val="white"/>
                </a:solidFill>
                <a:latin typeface="Arial"/>
                <a:ea typeface="微软雅黑" pitchFamily="34" charset="-122"/>
              </a:rPr>
              <a:t>%</a:t>
            </a:r>
            <a:endParaRPr lang="en-US" altLang="zh-CN" sz="5400" dirty="0">
              <a:solidFill>
                <a:prstClr val="white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493567" y="2742739"/>
            <a:ext cx="1593926" cy="923330"/>
          </a:xfrm>
          <a:prstGeom prst="rect">
            <a:avLst/>
          </a:prstGeom>
          <a:noFill/>
        </p:spPr>
        <p:txBody>
          <a:bodyPr wrap="square" lIns="0" tIns="45715" rIns="0" bIns="45715" rtlCol="0" anchor="ctr">
            <a:noAutofit/>
          </a:bodyPr>
          <a:lstStyle/>
          <a:p>
            <a:pPr algn="ctr" fontAlgn="ctr"/>
            <a:r>
              <a:rPr lang="en-US" altLang="zh-CN" sz="5400" b="1" dirty="0" smtClean="0">
                <a:solidFill>
                  <a:prstClr val="white"/>
                </a:solidFill>
                <a:latin typeface="Arial"/>
                <a:ea typeface="微软雅黑" pitchFamily="34" charset="-122"/>
              </a:rPr>
              <a:t>71</a:t>
            </a:r>
            <a:r>
              <a:rPr lang="en-US" altLang="zh-CN" sz="3200" dirty="0" smtClean="0">
                <a:solidFill>
                  <a:prstClr val="white"/>
                </a:solidFill>
                <a:latin typeface="Arial"/>
                <a:ea typeface="微软雅黑" pitchFamily="34" charset="-122"/>
              </a:rPr>
              <a:t>%</a:t>
            </a:r>
            <a:endParaRPr lang="en-US" altLang="zh-CN" sz="5400" dirty="0">
              <a:solidFill>
                <a:prstClr val="white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7508382" y="2730322"/>
            <a:ext cx="1326524" cy="2459864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69" name="矩形 268"/>
          <p:cNvSpPr/>
          <p:nvPr/>
        </p:nvSpPr>
        <p:spPr>
          <a:xfrm>
            <a:off x="7585656" y="3992452"/>
            <a:ext cx="1184856" cy="114621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24000"/>
                </a:srgbClr>
              </a:gs>
              <a:gs pos="21000">
                <a:srgbClr val="00B0F0">
                  <a:alpha val="50000"/>
                </a:srgbClr>
              </a:gs>
              <a:gs pos="44000">
                <a:srgbClr val="00B0F0">
                  <a:alpha val="39000"/>
                </a:srgbClr>
              </a:gs>
              <a:gs pos="100000">
                <a:srgbClr val="1F3267">
                  <a:alpha val="14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lIns="91431" tIns="45715" rIns="91431" bIns="45715" rtlCol="0" anchor="ctr">
            <a:noAutofit/>
          </a:bodyPr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70" name="矩形 269"/>
          <p:cNvSpPr/>
          <p:nvPr/>
        </p:nvSpPr>
        <p:spPr>
          <a:xfrm>
            <a:off x="9517487" y="2730322"/>
            <a:ext cx="1570006" cy="2459864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71" name="矩形 270"/>
          <p:cNvSpPr/>
          <p:nvPr/>
        </p:nvSpPr>
        <p:spPr>
          <a:xfrm>
            <a:off x="9594760" y="3541692"/>
            <a:ext cx="1437074" cy="1596979"/>
          </a:xfrm>
          <a:prstGeom prst="rect">
            <a:avLst/>
          </a:prstGeom>
          <a:gradFill flip="none" rotWithShape="1">
            <a:gsLst>
              <a:gs pos="21000">
                <a:srgbClr val="F9B407">
                  <a:alpha val="75000"/>
                </a:srgbClr>
              </a:gs>
              <a:gs pos="44000">
                <a:srgbClr val="F9B407">
                  <a:alpha val="54000"/>
                </a:srgbClr>
              </a:gs>
              <a:gs pos="100000">
                <a:srgbClr val="F9B407">
                  <a:alpha val="23000"/>
                </a:srgbClr>
              </a:gs>
            </a:gsLst>
            <a:lin ang="36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lIns="91431" tIns="45715" rIns="91431" bIns="45715" rtlCol="0" anchor="ctr"/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spcAft>
                <a:spcPct val="0"/>
              </a:spcAft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Arial"/>
            </a:endParaRPr>
          </a:p>
        </p:txBody>
      </p:sp>
      <p:grpSp>
        <p:nvGrpSpPr>
          <p:cNvPr id="272" name="组合 103"/>
          <p:cNvGrpSpPr/>
          <p:nvPr/>
        </p:nvGrpSpPr>
        <p:grpSpPr>
          <a:xfrm>
            <a:off x="9037567" y="3809994"/>
            <a:ext cx="306303" cy="166553"/>
            <a:chOff x="7746386" y="2931576"/>
            <a:chExt cx="431750" cy="234764"/>
          </a:xfrm>
          <a:solidFill>
            <a:srgbClr val="77D4F9"/>
          </a:solidFill>
        </p:grpSpPr>
        <p:sp>
          <p:nvSpPr>
            <p:cNvPr id="273" name="Freeform 11"/>
            <p:cNvSpPr>
              <a:spLocks/>
            </p:cNvSpPr>
            <p:nvPr/>
          </p:nvSpPr>
          <p:spPr bwMode="auto">
            <a:xfrm rot="10800000" flipH="1">
              <a:off x="8020706" y="2931576"/>
              <a:ext cx="157430" cy="23476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8" y="78"/>
                </a:cxn>
                <a:cxn ang="0">
                  <a:pos x="158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4" y="95"/>
                </a:cxn>
                <a:cxn ang="0">
                  <a:pos x="0" y="38"/>
                </a:cxn>
              </a:cxnLst>
              <a:rect l="0" t="0" r="r" b="b"/>
              <a:pathLst>
                <a:path w="158" h="189">
                  <a:moveTo>
                    <a:pt x="0" y="38"/>
                  </a:moveTo>
                  <a:lnTo>
                    <a:pt x="0" y="0"/>
                  </a:lnTo>
                  <a:lnTo>
                    <a:pt x="158" y="78"/>
                  </a:lnTo>
                  <a:lnTo>
                    <a:pt x="158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4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marL="0" lvl="4" indent="-228577" algn="ctr" eaLnBrk="0" fontAlgn="ctr" hangingPunct="0">
                <a:lnSpc>
                  <a:spcPct val="120000"/>
                </a:lnSpc>
                <a:spcBef>
                  <a:spcPts val="1134"/>
                </a:spcBef>
                <a:buClr>
                  <a:srgbClr val="CC9900"/>
                </a:buClr>
                <a:buSzPct val="60000"/>
                <a:buFont typeface="Wingdings" pitchFamily="2" charset="2"/>
                <a:buChar char="n"/>
                <a:defRPr/>
              </a:pPr>
              <a:endParaRPr lang="zh-CN" altLang="en-US" sz="1200" b="1" dirty="0">
                <a:solidFill>
                  <a:srgbClr val="FFFFFF"/>
                </a:solidFill>
                <a:latin typeface="Arial"/>
                <a:ea typeface="方正兰亭黑简体" pitchFamily="2" charset="-122"/>
                <a:sym typeface="Arial"/>
              </a:endParaRPr>
            </a:p>
          </p:txBody>
        </p:sp>
        <p:sp>
          <p:nvSpPr>
            <p:cNvPr id="274" name="Freeform 11"/>
            <p:cNvSpPr>
              <a:spLocks/>
            </p:cNvSpPr>
            <p:nvPr/>
          </p:nvSpPr>
          <p:spPr bwMode="auto">
            <a:xfrm rot="10800000" flipH="1">
              <a:off x="7746386" y="2931576"/>
              <a:ext cx="157430" cy="23476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8" y="78"/>
                </a:cxn>
                <a:cxn ang="0">
                  <a:pos x="158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4" y="95"/>
                </a:cxn>
                <a:cxn ang="0">
                  <a:pos x="0" y="38"/>
                </a:cxn>
              </a:cxnLst>
              <a:rect l="0" t="0" r="r" b="b"/>
              <a:pathLst>
                <a:path w="158" h="189">
                  <a:moveTo>
                    <a:pt x="0" y="38"/>
                  </a:moveTo>
                  <a:lnTo>
                    <a:pt x="0" y="0"/>
                  </a:lnTo>
                  <a:lnTo>
                    <a:pt x="158" y="78"/>
                  </a:lnTo>
                  <a:lnTo>
                    <a:pt x="158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4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marL="0" lvl="4" indent="-228577" algn="ctr" eaLnBrk="0" fontAlgn="ctr" hangingPunct="0">
                <a:lnSpc>
                  <a:spcPct val="120000"/>
                </a:lnSpc>
                <a:spcBef>
                  <a:spcPts val="1134"/>
                </a:spcBef>
                <a:buClr>
                  <a:srgbClr val="CC9900"/>
                </a:buClr>
                <a:buSzPct val="60000"/>
                <a:buFont typeface="Wingdings" pitchFamily="2" charset="2"/>
                <a:buChar char="n"/>
                <a:defRPr/>
              </a:pPr>
              <a:endParaRPr lang="zh-CN" altLang="en-US" sz="1200" b="1" dirty="0">
                <a:solidFill>
                  <a:srgbClr val="FFFFFF"/>
                </a:solidFill>
                <a:latin typeface="Arial"/>
                <a:ea typeface="方正兰亭黑简体" pitchFamily="2" charset="-122"/>
                <a:sym typeface="Arial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9557322" y="3679095"/>
            <a:ext cx="1305951" cy="1509593"/>
            <a:chOff x="10664905" y="2764693"/>
            <a:chExt cx="1305951" cy="1509593"/>
          </a:xfrm>
        </p:grpSpPr>
        <p:sp>
          <p:nvSpPr>
            <p:cNvPr id="276" name="矩形 275"/>
            <p:cNvSpPr/>
            <p:nvPr>
              <p:custDataLst>
                <p:tags r:id="rId9"/>
              </p:custDataLst>
            </p:nvPr>
          </p:nvSpPr>
          <p:spPr>
            <a:xfrm>
              <a:off x="10669444" y="3092284"/>
              <a:ext cx="910827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Open Sans" panose="020B0606030504020204" pitchFamily="34" charset="0"/>
                </a:rPr>
                <a:t>Big data</a:t>
              </a:r>
              <a:endParaRPr lang="en-US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10664905" y="2764693"/>
              <a:ext cx="1305951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Open Sans" panose="020B0606030504020204" pitchFamily="34" charset="0"/>
                </a:rPr>
                <a:t>Cloud calculation</a:t>
              </a:r>
              <a:endParaRPr lang="ru-RU" altLang="zh-CN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278" name="矩形 277"/>
            <p:cNvSpPr/>
            <p:nvPr>
              <p:custDataLst>
                <p:tags r:id="rId10"/>
              </p:custDataLst>
            </p:nvPr>
          </p:nvSpPr>
          <p:spPr>
            <a:xfrm>
              <a:off x="10683075" y="3297650"/>
              <a:ext cx="452368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Open Sans" panose="020B0606030504020204" pitchFamily="34" charset="0"/>
                </a:rPr>
                <a:t>Machine internet</a:t>
              </a:r>
              <a:endParaRPr lang="en-US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279" name="矩形 278"/>
            <p:cNvSpPr/>
            <p:nvPr>
              <p:custDataLst>
                <p:tags r:id="rId11"/>
              </p:custDataLst>
            </p:nvPr>
          </p:nvSpPr>
          <p:spPr>
            <a:xfrm>
              <a:off x="10694254" y="3553417"/>
              <a:ext cx="937386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Open Sans" panose="020B0606030504020204" pitchFamily="34" charset="0"/>
                </a:rPr>
                <a:t>II</a:t>
              </a:r>
              <a:endParaRPr lang="en-US" alt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280" name="矩形 279"/>
            <p:cNvSpPr/>
            <p:nvPr>
              <p:custDataLst>
                <p:tags r:id="rId12"/>
              </p:custDataLst>
            </p:nvPr>
          </p:nvSpPr>
          <p:spPr>
            <a:xfrm>
              <a:off x="10715045" y="3874176"/>
              <a:ext cx="441146" cy="40011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Open Sans" panose="020B0606030504020204" pitchFamily="34" charset="0"/>
                </a:rPr>
                <a:t>…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Open Sans" panose="020B0606030504020204" pitchFamily="34" charset="0"/>
              </a:endParaRPr>
            </a:p>
          </p:txBody>
        </p:sp>
      </p:grpSp>
      <p:cxnSp>
        <p:nvCxnSpPr>
          <p:cNvPr id="281" name="直接连接符 280"/>
          <p:cNvCxnSpPr/>
          <p:nvPr/>
        </p:nvCxnSpPr>
        <p:spPr>
          <a:xfrm>
            <a:off x="7160654" y="5185775"/>
            <a:ext cx="405684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>
            <p:custDataLst>
              <p:tags r:id="rId8"/>
            </p:custDataLst>
          </p:nvPr>
        </p:nvSpPr>
        <p:spPr>
          <a:xfrm>
            <a:off x="7538952" y="2110446"/>
            <a:ext cx="3255826" cy="5232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ctr" fontAlgn="ctr"/>
            <a:r>
              <a:rPr lang="en-US" altLang="zh-CN" sz="1400" b="1" dirty="0" smtClean="0">
                <a:solidFill>
                  <a:srgbClr val="FF9900"/>
                </a:solidFill>
              </a:rPr>
              <a:t>Investment of 3</a:t>
            </a:r>
            <a:r>
              <a:rPr lang="en-US" altLang="zh-CN" sz="1400" b="1" baseline="30000" dirty="0" smtClean="0">
                <a:solidFill>
                  <a:srgbClr val="FF9900"/>
                </a:solidFill>
              </a:rPr>
              <a:t>rd</a:t>
            </a:r>
            <a:r>
              <a:rPr lang="en-US" altLang="zh-CN" sz="1400" b="1" dirty="0" smtClean="0">
                <a:solidFill>
                  <a:srgbClr val="FF9900"/>
                </a:solidFill>
              </a:rPr>
              <a:t> wave </a:t>
            </a:r>
            <a:r>
              <a:rPr lang="en-US" altLang="zh-CN" sz="1400" b="1" dirty="0" smtClean="0">
                <a:solidFill>
                  <a:srgbClr val="FF9900"/>
                </a:solidFill>
                <a:latin typeface="Arial"/>
              </a:rPr>
              <a:t>(2015-2020</a:t>
            </a:r>
            <a:r>
              <a:rPr lang="en-US" altLang="zh-CN" sz="1400" b="1" dirty="0" smtClean="0">
                <a:solidFill>
                  <a:srgbClr val="FF9900"/>
                </a:solidFill>
                <a:latin typeface="Arial"/>
              </a:rPr>
              <a:t>)</a:t>
            </a:r>
            <a:endParaRPr lang="en-US" altLang="zh-CN" sz="1400" b="1" dirty="0">
              <a:solidFill>
                <a:srgbClr val="FF9900"/>
              </a:solidFill>
              <a:latin typeface="Arial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529564" y="5200818"/>
            <a:ext cx="1718444" cy="2769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r" fontAlgn="ctr"/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</a:rPr>
              <a:t>Source: IDC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Rectangle 5"/>
          <p:cNvSpPr>
            <a:spLocks noChangeArrowheads="1"/>
          </p:cNvSpPr>
          <p:nvPr/>
        </p:nvSpPr>
        <p:spPr bwMode="auto">
          <a:xfrm>
            <a:off x="11651160" y="6539308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000" smtClean="0">
                <a:solidFill>
                  <a:schemeClr val="bg1">
                    <a:lumMod val="75000"/>
                  </a:schemeClr>
                </a:solidFill>
              </a:rPr>
              <a:pPr algn="ctr" eaLnBrk="0" hangingPunct="0">
                <a:lnSpc>
                  <a:spcPct val="85000"/>
                </a:lnSpc>
                <a:defRPr/>
              </a:pPr>
              <a:t>14</a:t>
            </a:fld>
            <a:endParaRPr lang="en-GB" altLang="zh-CN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6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420277" y="1757341"/>
            <a:ext cx="8750139" cy="1811867"/>
            <a:chOff x="520861" y="1693333"/>
            <a:chExt cx="11175839" cy="1811867"/>
          </a:xfrm>
        </p:grpSpPr>
        <p:sp>
          <p:nvSpPr>
            <p:cNvPr id="43" name="矩形 42"/>
            <p:cNvSpPr/>
            <p:nvPr/>
          </p:nvSpPr>
          <p:spPr>
            <a:xfrm>
              <a:off x="5208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2800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0392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pic>
        <p:nvPicPr>
          <p:cNvPr id="253961" name="Picture 9" descr="C:\Users\z00124665\Downloads\371155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91" y="1739999"/>
            <a:ext cx="2857499" cy="1813306"/>
          </a:xfrm>
          <a:prstGeom prst="rect">
            <a:avLst/>
          </a:prstGeom>
          <a:noFill/>
        </p:spPr>
      </p:pic>
      <p:sp>
        <p:nvSpPr>
          <p:cNvPr id="2" name="1272338511"/>
          <p:cNvSpPr>
            <a:spLocks noGrp="1"/>
          </p:cNvSpPr>
          <p:nvPr>
            <p:ph type="subTitle" idx="1"/>
          </p:nvPr>
        </p:nvSpPr>
        <p:spPr>
          <a:xfrm>
            <a:off x="582614" y="478539"/>
            <a:ext cx="11345079" cy="545589"/>
          </a:xfrm>
        </p:spPr>
        <p:txBody>
          <a:bodyPr lIns="0">
            <a:normAutofit lnSpcReduction="10000"/>
          </a:bodyPr>
          <a:lstStyle/>
          <a:p>
            <a:r>
              <a:rPr lang="en-US" dirty="0" smtClean="0"/>
              <a:t>Digitalization speedup</a:t>
            </a:r>
            <a:endParaRPr lang="ru-RU" altLang="en-US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1550576" y="6374716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000" smtClean="0">
                <a:solidFill>
                  <a:schemeClr val="bg1">
                    <a:lumMod val="75000"/>
                  </a:schemeClr>
                </a:solidFill>
              </a:rPr>
              <a:pPr algn="ctr" eaLnBrk="0" hangingPunct="0">
                <a:lnSpc>
                  <a:spcPct val="85000"/>
                </a:lnSpc>
                <a:defRPr/>
              </a:pPr>
              <a:t>15</a:t>
            </a:fld>
            <a:endParaRPr lang="ru-RU" altLang="zh-CN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20277" y="3662341"/>
            <a:ext cx="8750139" cy="1811867"/>
            <a:chOff x="520861" y="1693333"/>
            <a:chExt cx="11175839" cy="1811867"/>
          </a:xfrm>
        </p:grpSpPr>
        <p:sp>
          <p:nvSpPr>
            <p:cNvPr id="56" name="矩形 55"/>
            <p:cNvSpPr/>
            <p:nvPr/>
          </p:nvSpPr>
          <p:spPr>
            <a:xfrm>
              <a:off x="5208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2800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039261" y="1693333"/>
              <a:ext cx="3657439" cy="181186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7000"/>
                  </a:srgbClr>
                </a:gs>
                <a:gs pos="21000">
                  <a:srgbClr val="00B0F0">
                    <a:alpha val="12000"/>
                  </a:srgbClr>
                </a:gs>
                <a:gs pos="44000">
                  <a:srgbClr val="00B0F0">
                    <a:alpha val="7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lIns="91431" tIns="45715" rIns="91431" bIns="45715" rtlCol="0" anchor="ctr"/>
            <a:lstStyle/>
            <a:p>
              <a:pPr marL="0" lvl="4" indent="-240003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28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9230586" y="1757341"/>
            <a:ext cx="2302030" cy="3716867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7000"/>
                </a:srgbClr>
              </a:gs>
              <a:gs pos="21000">
                <a:srgbClr val="00B0F0">
                  <a:alpha val="12000"/>
                </a:srgbClr>
              </a:gs>
              <a:gs pos="44000">
                <a:srgbClr val="00B0F0">
                  <a:alpha val="7000"/>
                </a:srgbClr>
              </a:gs>
              <a:gs pos="100000">
                <a:srgbClr val="1F3267">
                  <a:alpha val="14000"/>
                </a:srgbClr>
              </a:gs>
            </a:gsLst>
            <a:lin ang="27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</p:spPr>
        <p:txBody>
          <a:bodyPr lIns="91431" tIns="45715" rIns="91431" bIns="45715" rtlCol="0" anchor="ctr"/>
          <a:lstStyle/>
          <a:p>
            <a:pPr marL="0" lvl="4" indent="-240003" algn="ctr" fontAlgn="ctr">
              <a:lnSpc>
                <a:spcPts val="3733"/>
              </a:lnSpc>
              <a:spcBef>
                <a:spcPts val="1134"/>
              </a:spcBef>
              <a:spcAft>
                <a:spcPct val="0"/>
              </a:spcAft>
              <a:buClr>
                <a:srgbClr val="CC9900"/>
              </a:buClr>
              <a:buSzPct val="60000"/>
              <a:buFont typeface="Arial" pitchFamily="34" charset="0"/>
              <a:buChar char="•"/>
              <a:defRPr/>
            </a:pPr>
            <a:endParaRPr lang="zh-CN" altLang="en-US" sz="2800" dirty="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61" name="副标题 1"/>
          <p:cNvSpPr txBox="1">
            <a:spLocks/>
          </p:cNvSpPr>
          <p:nvPr/>
        </p:nvSpPr>
        <p:spPr>
          <a:xfrm>
            <a:off x="3363548" y="1322356"/>
            <a:ext cx="2863597" cy="36933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800" b="1" dirty="0" smtClean="0">
                <a:solidFill>
                  <a:srgbClr val="FF9900"/>
                </a:solidFill>
                <a:latin typeface="Arial" pitchFamily="34" charset="0"/>
              </a:rPr>
              <a:t>Banking</a:t>
            </a:r>
            <a:r>
              <a:rPr lang="ru-RU" altLang="zh-CN" sz="1800" b="1" dirty="0" smtClean="0">
                <a:solidFill>
                  <a:srgbClr val="FF9900"/>
                </a:solidFill>
                <a:latin typeface="Arial" pitchFamily="34" charset="0"/>
              </a:rPr>
              <a:t> </a:t>
            </a:r>
            <a:r>
              <a:rPr lang="ru-RU" altLang="zh-CN" sz="1800" b="1" dirty="0" smtClean="0">
                <a:solidFill>
                  <a:srgbClr val="FF9900"/>
                </a:solidFill>
                <a:latin typeface="Arial" pitchFamily="34" charset="0"/>
              </a:rPr>
              <a:t>3.0</a:t>
            </a:r>
            <a:endParaRPr lang="ru-RU" altLang="en-US" sz="1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副标题 1"/>
          <p:cNvSpPr txBox="1">
            <a:spLocks/>
          </p:cNvSpPr>
          <p:nvPr/>
        </p:nvSpPr>
        <p:spPr>
          <a:xfrm>
            <a:off x="407417" y="1322361"/>
            <a:ext cx="2858710" cy="36932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800" b="1" dirty="0" smtClean="0">
                <a:solidFill>
                  <a:srgbClr val="FF9900"/>
                </a:solidFill>
                <a:latin typeface="Arial" pitchFamily="34" charset="0"/>
              </a:rPr>
              <a:t>Smart city</a:t>
            </a:r>
            <a:endParaRPr lang="ru-RU" altLang="en-US" sz="1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副标题 1"/>
          <p:cNvSpPr txBox="1">
            <a:spLocks/>
          </p:cNvSpPr>
          <p:nvPr/>
        </p:nvSpPr>
        <p:spPr>
          <a:xfrm>
            <a:off x="6310376" y="1322361"/>
            <a:ext cx="2860040" cy="36932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800" b="1" dirty="0" smtClean="0">
                <a:solidFill>
                  <a:srgbClr val="FF9900"/>
                </a:solidFill>
                <a:latin typeface="Arial" pitchFamily="34" charset="0"/>
              </a:rPr>
              <a:t>Smart transport</a:t>
            </a:r>
            <a:endParaRPr lang="ru-RU" altLang="en-US" sz="1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副标题 1"/>
          <p:cNvSpPr txBox="1">
            <a:spLocks/>
          </p:cNvSpPr>
          <p:nvPr/>
        </p:nvSpPr>
        <p:spPr>
          <a:xfrm>
            <a:off x="3363548" y="5514511"/>
            <a:ext cx="2863597" cy="34162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 b="1" dirty="0" smtClean="0">
                <a:solidFill>
                  <a:srgbClr val="FF9900"/>
                </a:solidFill>
                <a:sym typeface="Akkurat Pro"/>
              </a:rPr>
              <a:t>Smart production</a:t>
            </a:r>
            <a:endParaRPr lang="ru-RU" altLang="zh-CN" sz="1800" b="1" dirty="0">
              <a:solidFill>
                <a:srgbClr val="FF9900"/>
              </a:solidFill>
              <a:ea typeface="Akkurat Pro"/>
              <a:cs typeface="Akkurat Pro"/>
              <a:sym typeface="Akkurat Pro"/>
            </a:endParaRPr>
          </a:p>
        </p:txBody>
      </p:sp>
      <p:sp>
        <p:nvSpPr>
          <p:cNvPr id="72" name="副标题 1"/>
          <p:cNvSpPr txBox="1">
            <a:spLocks/>
          </p:cNvSpPr>
          <p:nvPr/>
        </p:nvSpPr>
        <p:spPr>
          <a:xfrm>
            <a:off x="423291" y="5500661"/>
            <a:ext cx="2842836" cy="36932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1800" b="1" dirty="0" smtClean="0">
                <a:solidFill>
                  <a:srgbClr val="FF9900"/>
                </a:solidFill>
                <a:latin typeface="Arial" pitchFamily="34" charset="0"/>
              </a:rPr>
              <a:t>Smart energy network</a:t>
            </a:r>
            <a:endParaRPr lang="ru-RU" altLang="en-US" sz="1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副标题 1"/>
          <p:cNvSpPr txBox="1">
            <a:spLocks/>
          </p:cNvSpPr>
          <p:nvPr/>
        </p:nvSpPr>
        <p:spPr>
          <a:xfrm>
            <a:off x="6310376" y="5514511"/>
            <a:ext cx="2820126" cy="341622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 b="1" dirty="0" smtClean="0">
                <a:solidFill>
                  <a:srgbClr val="FF9900"/>
                </a:solidFill>
                <a:sym typeface="Akkurat Pro"/>
              </a:rPr>
              <a:t>Smart education</a:t>
            </a:r>
            <a:endParaRPr lang="ru-RU" altLang="zh-CN" sz="1800" b="1" dirty="0">
              <a:solidFill>
                <a:srgbClr val="FF9900"/>
              </a:solidFill>
              <a:ea typeface="Akkurat Pro"/>
              <a:cs typeface="Akkurat Pro"/>
              <a:sym typeface="Akkurat Pro"/>
            </a:endParaRPr>
          </a:p>
        </p:txBody>
      </p:sp>
      <p:sp>
        <p:nvSpPr>
          <p:cNvPr id="74" name="副标题 1"/>
          <p:cNvSpPr txBox="1">
            <a:spLocks/>
          </p:cNvSpPr>
          <p:nvPr/>
        </p:nvSpPr>
        <p:spPr>
          <a:xfrm>
            <a:off x="9230741" y="5462745"/>
            <a:ext cx="2591890" cy="646321"/>
          </a:xfrm>
          <a:prstGeom prst="rect">
            <a:avLst/>
          </a:prstGeom>
        </p:spPr>
        <p:txBody>
          <a:bodyPr wrap="square" lIns="91431" tIns="45715" rIns="91431" bIns="45715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1800" b="1" dirty="0" smtClean="0">
                <a:solidFill>
                  <a:srgbClr val="FF9900"/>
                </a:solidFill>
                <a:latin typeface="Arial" pitchFamily="34" charset="0"/>
              </a:rPr>
              <a:t>New </a:t>
            </a:r>
            <a:r>
              <a:rPr lang="en-US" altLang="en-US" sz="1800" b="1" dirty="0" err="1" smtClean="0">
                <a:solidFill>
                  <a:srgbClr val="FF9900"/>
                </a:solidFill>
                <a:latin typeface="Arial" pitchFamily="34" charset="0"/>
              </a:rPr>
              <a:t>interenet</a:t>
            </a:r>
            <a:r>
              <a:rPr lang="en-US" altLang="en-US" sz="1800" b="1" dirty="0" smtClean="0">
                <a:solidFill>
                  <a:srgbClr val="FF9900"/>
                </a:solidFill>
                <a:latin typeface="Arial" pitchFamily="34" charset="0"/>
              </a:rPr>
              <a:t> providing</a:t>
            </a:r>
            <a:endParaRPr lang="ru-RU" altLang="en-US" sz="18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3955" name="Picture 3" descr="C:\Users\z00124665\Downloads\d4e4b29b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40" y="1740408"/>
            <a:ext cx="2873375" cy="1828800"/>
          </a:xfrm>
          <a:prstGeom prst="rect">
            <a:avLst/>
          </a:prstGeom>
          <a:noFill/>
        </p:spPr>
      </p:pic>
      <p:pic>
        <p:nvPicPr>
          <p:cNvPr id="253957" name="Picture 5" descr="C:\Users\z00124665\Downloads\157392007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460" y="3651052"/>
            <a:ext cx="2869312" cy="1817512"/>
          </a:xfrm>
          <a:prstGeom prst="rect">
            <a:avLst/>
          </a:prstGeom>
          <a:noFill/>
        </p:spPr>
      </p:pic>
      <p:pic>
        <p:nvPicPr>
          <p:cNvPr id="253958" name="Picture 6" descr="C:\Users\z00124665\Downloads\ngs8_04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16" y="3655304"/>
            <a:ext cx="2858711" cy="1818904"/>
          </a:xfrm>
          <a:prstGeom prst="rect">
            <a:avLst/>
          </a:prstGeom>
          <a:noFill/>
        </p:spPr>
      </p:pic>
      <p:pic>
        <p:nvPicPr>
          <p:cNvPr id="253960" name="Picture 8" descr="G:\华为图库\交通\Img201107270032_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76" y="1744037"/>
            <a:ext cx="2862580" cy="1828032"/>
          </a:xfrm>
          <a:prstGeom prst="rect">
            <a:avLst/>
          </a:prstGeom>
          <a:noFill/>
        </p:spPr>
      </p:pic>
      <p:pic>
        <p:nvPicPr>
          <p:cNvPr id="253962" name="Picture 10" descr="C:\Users\z00124665\Downloads\4835638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216" y="3652665"/>
            <a:ext cx="2830286" cy="1809450"/>
          </a:xfrm>
          <a:prstGeom prst="rect">
            <a:avLst/>
          </a:prstGeom>
          <a:noFill/>
        </p:spPr>
      </p:pic>
      <p:pic>
        <p:nvPicPr>
          <p:cNvPr id="253963" name="Picture 11" descr="C:\Users\z00124665\Downloads\gic1780878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0741" y="1740408"/>
            <a:ext cx="2591890" cy="372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5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7422242" y="1927337"/>
            <a:ext cx="3528000" cy="393151"/>
          </a:xfrm>
          <a:prstGeom prst="rect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22242" y="2353162"/>
            <a:ext cx="3528000" cy="45363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22242" y="2918145"/>
            <a:ext cx="3528000" cy="393151"/>
          </a:xfrm>
          <a:prstGeom prst="rect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22242" y="3343970"/>
            <a:ext cx="3528000" cy="45363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22242" y="3893832"/>
            <a:ext cx="3528000" cy="393151"/>
          </a:xfrm>
          <a:prstGeom prst="rect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22242" y="4319657"/>
            <a:ext cx="3528000" cy="45363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22242" y="4871940"/>
            <a:ext cx="3528000" cy="393151"/>
          </a:xfrm>
          <a:prstGeom prst="rect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22242" y="5297765"/>
            <a:ext cx="3528000" cy="45363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52450" y="479423"/>
            <a:ext cx="11345079" cy="544705"/>
          </a:xfrm>
        </p:spPr>
        <p:txBody>
          <a:bodyPr lIns="0">
            <a:normAutofit lnSpcReduction="10000"/>
          </a:bodyPr>
          <a:lstStyle/>
          <a:p>
            <a:r>
              <a:rPr lang="en-US" altLang="zh-CN" dirty="0" smtClean="0">
                <a:latin typeface="+mn-lt"/>
              </a:rPr>
              <a:t>New technologies </a:t>
            </a:r>
            <a:r>
              <a:rPr lang="ru-RU" altLang="zh-CN" dirty="0" smtClean="0">
                <a:latin typeface="+mn-lt"/>
              </a:rPr>
              <a:t>– </a:t>
            </a:r>
            <a:r>
              <a:rPr lang="en-US" altLang="zh-CN" dirty="0" smtClean="0">
                <a:latin typeface="+mn-lt"/>
              </a:rPr>
              <a:t>base of business</a:t>
            </a:r>
            <a:endParaRPr lang="en-US" altLang="zh-CN" dirty="0">
              <a:latin typeface="+mn-lt"/>
            </a:endParaRPr>
          </a:p>
        </p:txBody>
      </p:sp>
      <p:sp>
        <p:nvSpPr>
          <p:cNvPr id="22" name="422713622"/>
          <p:cNvSpPr/>
          <p:nvPr/>
        </p:nvSpPr>
        <p:spPr>
          <a:xfrm>
            <a:off x="7674693" y="4813096"/>
            <a:ext cx="2836543" cy="866198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Smart devices</a:t>
            </a:r>
            <a:endParaRPr lang="ru-RU" altLang="zh-CN" sz="1800" b="1" dirty="0" smtClean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6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Intelligent Edge</a:t>
            </a:r>
            <a:r>
              <a:rPr lang="en-US" altLang="zh-CN" sz="16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sz="16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LiteOS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4692" y="1806528"/>
            <a:ext cx="313314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800" b="1" dirty="0" err="1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Clou</a:t>
            </a: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 d calculating</a:t>
            </a:r>
            <a:endParaRPr lang="ru-RU" altLang="zh-CN" sz="1800" b="1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600" dirty="0" err="1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OpenStack</a:t>
            </a:r>
            <a:r>
              <a:rPr lang="en-US" altLang="zh-CN" sz="16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 base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74693" y="2799397"/>
            <a:ext cx="288069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Big data</a:t>
            </a:r>
            <a:endParaRPr lang="ru-RU" altLang="zh-CN" sz="1800" b="1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6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Algorithms and analytics</a:t>
            </a:r>
            <a:endParaRPr lang="en-US" altLang="zh-CN" sz="16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4693" y="3782402"/>
            <a:ext cx="323580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Networking</a:t>
            </a:r>
            <a:endParaRPr lang="en-US" altLang="zh-CN" sz="1800" b="1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0" lvl="4" eaLnBrk="0" hangingPunct="0">
              <a:lnSpc>
                <a:spcPts val="3500"/>
              </a:lnSpc>
              <a:buClr>
                <a:srgbClr val="CC9900"/>
              </a:buClr>
              <a:defRPr/>
            </a:pPr>
            <a:r>
              <a:rPr lang="en-US" altLang="zh-CN" sz="16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NB-IoT, 5G/4.5G/eLTE, SDN</a:t>
            </a:r>
          </a:p>
        </p:txBody>
      </p:sp>
      <p:sp>
        <p:nvSpPr>
          <p:cNvPr id="43" name="460198444"/>
          <p:cNvSpPr/>
          <p:nvPr/>
        </p:nvSpPr>
        <p:spPr>
          <a:xfrm>
            <a:off x="1721524" y="1970220"/>
            <a:ext cx="3304230" cy="3304230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5000"/>
                </a:schemeClr>
              </a:gs>
              <a:gs pos="100000">
                <a:schemeClr val="accent1">
                  <a:shade val="100000"/>
                  <a:satMod val="115000"/>
                  <a:alpha val="4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354700118"/>
          <p:cNvSpPr/>
          <p:nvPr/>
        </p:nvSpPr>
        <p:spPr>
          <a:xfrm>
            <a:off x="2527691" y="2712160"/>
            <a:ext cx="1713761" cy="1713761"/>
          </a:xfrm>
          <a:prstGeom prst="ellipse">
            <a:avLst/>
          </a:prstGeom>
          <a:solidFill>
            <a:srgbClr val="3399F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2123530222"/>
          <p:cNvSpPr txBox="1"/>
          <p:nvPr/>
        </p:nvSpPr>
        <p:spPr>
          <a:xfrm>
            <a:off x="2894855" y="3410049"/>
            <a:ext cx="1011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rgbClr val="990000"/>
              </a:buClr>
              <a:buSzPct val="75000"/>
            </a:pPr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Network</a:t>
            </a:r>
            <a:endParaRPr lang="en-US" altLang="zh-CN" sz="2000" b="1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8" name="293627678"/>
          <p:cNvSpPr/>
          <p:nvPr/>
        </p:nvSpPr>
        <p:spPr>
          <a:xfrm>
            <a:off x="2864165" y="4602417"/>
            <a:ext cx="1047892" cy="1047892"/>
          </a:xfrm>
          <a:prstGeom prst="ellipse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L="0" lvl="4" algn="ctr" eaLnBrk="0" hangingPunct="0">
              <a:buClr>
                <a:srgbClr val="CC9900"/>
              </a:buClr>
            </a:pPr>
            <a:endParaRPr lang="zh-CN" altLang="en-US" sz="1900" b="1">
              <a:solidFill>
                <a:srgbClr val="FFFFFF"/>
              </a:solidFill>
            </a:endParaRPr>
          </a:p>
        </p:txBody>
      </p:sp>
      <p:sp>
        <p:nvSpPr>
          <p:cNvPr id="49" name="2051208103"/>
          <p:cNvSpPr/>
          <p:nvPr/>
        </p:nvSpPr>
        <p:spPr>
          <a:xfrm>
            <a:off x="4506176" y="2494177"/>
            <a:ext cx="1047892" cy="1047892"/>
          </a:xfrm>
          <a:prstGeom prst="ellipse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L="0" lvl="4" algn="ctr" eaLnBrk="0" hangingPunct="0">
              <a:lnSpc>
                <a:spcPct val="120000"/>
              </a:lnSpc>
              <a:spcBef>
                <a:spcPts val="1134"/>
              </a:spcBef>
              <a:buClr>
                <a:srgbClr val="CC9900"/>
              </a:buClr>
              <a:defRPr/>
            </a:pPr>
            <a:endParaRPr lang="zh-CN" altLang="en-US" sz="1900" b="1">
              <a:solidFill>
                <a:srgbClr val="FFFFFF"/>
              </a:solidFill>
            </a:endParaRPr>
          </a:p>
        </p:txBody>
      </p:sp>
      <p:sp>
        <p:nvSpPr>
          <p:cNvPr id="50" name="694220864"/>
          <p:cNvSpPr/>
          <p:nvPr/>
        </p:nvSpPr>
        <p:spPr>
          <a:xfrm>
            <a:off x="1323457" y="2450764"/>
            <a:ext cx="1047892" cy="1047892"/>
          </a:xfrm>
          <a:prstGeom prst="ellipse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L="0" lvl="4" algn="ctr" eaLnBrk="0" hangingPunct="0">
              <a:lnSpc>
                <a:spcPct val="120000"/>
              </a:lnSpc>
              <a:spcBef>
                <a:spcPts val="1134"/>
              </a:spcBef>
              <a:buClr>
                <a:srgbClr val="CC9900"/>
              </a:buClr>
              <a:defRPr/>
            </a:pPr>
            <a:endParaRPr lang="zh-CN" altLang="en-US" sz="1900" b="1">
              <a:solidFill>
                <a:srgbClr val="FFFFFF"/>
              </a:solidFill>
            </a:endParaRPr>
          </a:p>
        </p:txBody>
      </p:sp>
      <p:pic>
        <p:nvPicPr>
          <p:cNvPr id="51" name="1037852427" descr="C:\Users\z00124665\Desktop\未标题-1副本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6677" y="2704286"/>
            <a:ext cx="671642" cy="563627"/>
          </a:xfrm>
          <a:prstGeom prst="rect">
            <a:avLst/>
          </a:prstGeom>
          <a:noFill/>
        </p:spPr>
      </p:pic>
      <p:sp>
        <p:nvSpPr>
          <p:cNvPr id="52" name="2085858515"/>
          <p:cNvSpPr>
            <a:spLocks noEditPoints="1"/>
          </p:cNvSpPr>
          <p:nvPr/>
        </p:nvSpPr>
        <p:spPr bwMode="auto">
          <a:xfrm>
            <a:off x="1495743" y="2718853"/>
            <a:ext cx="713180" cy="444173"/>
          </a:xfrm>
          <a:custGeom>
            <a:avLst/>
            <a:gdLst/>
            <a:ahLst/>
            <a:cxnLst>
              <a:cxn ang="0">
                <a:pos x="149" y="32"/>
              </a:cxn>
              <a:cxn ang="0">
                <a:pos x="146" y="32"/>
              </a:cxn>
              <a:cxn ang="0">
                <a:pos x="92" y="0"/>
              </a:cxn>
              <a:cxn ang="0">
                <a:pos x="34" y="48"/>
              </a:cxn>
              <a:cxn ang="0">
                <a:pos x="0" y="84"/>
              </a:cxn>
              <a:cxn ang="0">
                <a:pos x="36" y="120"/>
              </a:cxn>
              <a:cxn ang="0">
                <a:pos x="60" y="110"/>
              </a:cxn>
              <a:cxn ang="0">
                <a:pos x="92" y="120"/>
              </a:cxn>
              <a:cxn ang="0">
                <a:pos x="123" y="111"/>
              </a:cxn>
              <a:cxn ang="0">
                <a:pos x="149" y="120"/>
              </a:cxn>
              <a:cxn ang="0">
                <a:pos x="193" y="76"/>
              </a:cxn>
              <a:cxn ang="0">
                <a:pos x="149" y="32"/>
              </a:cxn>
              <a:cxn ang="0">
                <a:pos x="149" y="112"/>
              </a:cxn>
              <a:cxn ang="0">
                <a:pos x="127" y="105"/>
              </a:cxn>
              <a:cxn ang="0">
                <a:pos x="127" y="104"/>
              </a:cxn>
              <a:cxn ang="0">
                <a:pos x="122" y="103"/>
              </a:cxn>
              <a:cxn ang="0">
                <a:pos x="62" y="102"/>
              </a:cxn>
              <a:cxn ang="0">
                <a:pos x="56" y="103"/>
              </a:cxn>
              <a:cxn ang="0">
                <a:pos x="56" y="104"/>
              </a:cxn>
              <a:cxn ang="0">
                <a:pos x="36" y="112"/>
              </a:cxn>
              <a:cxn ang="0">
                <a:pos x="8" y="84"/>
              </a:cxn>
              <a:cxn ang="0">
                <a:pos x="36" y="56"/>
              </a:cxn>
              <a:cxn ang="0">
                <a:pos x="56" y="64"/>
              </a:cxn>
              <a:cxn ang="0">
                <a:pos x="62" y="64"/>
              </a:cxn>
              <a:cxn ang="0">
                <a:pos x="62" y="58"/>
              </a:cxn>
              <a:cxn ang="0">
                <a:pos x="42" y="48"/>
              </a:cxn>
              <a:cxn ang="0">
                <a:pos x="92" y="8"/>
              </a:cxn>
              <a:cxn ang="0">
                <a:pos x="137" y="33"/>
              </a:cxn>
              <a:cxn ang="0">
                <a:pos x="122" y="41"/>
              </a:cxn>
              <a:cxn ang="0">
                <a:pos x="121" y="46"/>
              </a:cxn>
              <a:cxn ang="0">
                <a:pos x="127" y="47"/>
              </a:cxn>
              <a:cxn ang="0">
                <a:pos x="144" y="40"/>
              </a:cxn>
              <a:cxn ang="0">
                <a:pos x="149" y="40"/>
              </a:cxn>
              <a:cxn ang="0">
                <a:pos x="185" y="76"/>
              </a:cxn>
              <a:cxn ang="0">
                <a:pos x="149" y="112"/>
              </a:cxn>
            </a:cxnLst>
            <a:rect l="0" t="0" r="r" b="b"/>
            <a:pathLst>
              <a:path w="193" h="120">
                <a:moveTo>
                  <a:pt x="149" y="32"/>
                </a:moveTo>
                <a:cubicBezTo>
                  <a:pt x="147" y="32"/>
                  <a:pt x="147" y="32"/>
                  <a:pt x="146" y="32"/>
                </a:cubicBezTo>
                <a:cubicBezTo>
                  <a:pt x="135" y="12"/>
                  <a:pt x="115" y="0"/>
                  <a:pt x="92" y="0"/>
                </a:cubicBezTo>
                <a:cubicBezTo>
                  <a:pt x="64" y="0"/>
                  <a:pt x="39" y="20"/>
                  <a:pt x="34" y="48"/>
                </a:cubicBezTo>
                <a:cubicBezTo>
                  <a:pt x="15" y="50"/>
                  <a:pt x="0" y="65"/>
                  <a:pt x="0" y="84"/>
                </a:cubicBezTo>
                <a:cubicBezTo>
                  <a:pt x="0" y="104"/>
                  <a:pt x="17" y="120"/>
                  <a:pt x="36" y="120"/>
                </a:cubicBezTo>
                <a:cubicBezTo>
                  <a:pt x="45" y="120"/>
                  <a:pt x="54" y="116"/>
                  <a:pt x="60" y="110"/>
                </a:cubicBezTo>
                <a:cubicBezTo>
                  <a:pt x="70" y="117"/>
                  <a:pt x="81" y="120"/>
                  <a:pt x="92" y="120"/>
                </a:cubicBezTo>
                <a:cubicBezTo>
                  <a:pt x="103" y="120"/>
                  <a:pt x="114" y="117"/>
                  <a:pt x="123" y="111"/>
                </a:cubicBezTo>
                <a:cubicBezTo>
                  <a:pt x="130" y="117"/>
                  <a:pt x="139" y="120"/>
                  <a:pt x="149" y="120"/>
                </a:cubicBezTo>
                <a:cubicBezTo>
                  <a:pt x="173" y="120"/>
                  <a:pt x="193" y="100"/>
                  <a:pt x="193" y="76"/>
                </a:cubicBezTo>
                <a:cubicBezTo>
                  <a:pt x="193" y="52"/>
                  <a:pt x="173" y="32"/>
                  <a:pt x="149" y="32"/>
                </a:cubicBezTo>
                <a:close/>
                <a:moveTo>
                  <a:pt x="149" y="112"/>
                </a:moveTo>
                <a:cubicBezTo>
                  <a:pt x="141" y="112"/>
                  <a:pt x="134" y="109"/>
                  <a:pt x="127" y="105"/>
                </a:cubicBezTo>
                <a:cubicBezTo>
                  <a:pt x="127" y="105"/>
                  <a:pt x="127" y="104"/>
                  <a:pt x="127" y="104"/>
                </a:cubicBezTo>
                <a:cubicBezTo>
                  <a:pt x="126" y="102"/>
                  <a:pt x="123" y="102"/>
                  <a:pt x="122" y="103"/>
                </a:cubicBezTo>
                <a:cubicBezTo>
                  <a:pt x="104" y="115"/>
                  <a:pt x="79" y="115"/>
                  <a:pt x="62" y="102"/>
                </a:cubicBezTo>
                <a:cubicBezTo>
                  <a:pt x="60" y="101"/>
                  <a:pt x="58" y="101"/>
                  <a:pt x="56" y="103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51" y="109"/>
                  <a:pt x="44" y="112"/>
                  <a:pt x="36" y="112"/>
                </a:cubicBezTo>
                <a:cubicBezTo>
                  <a:pt x="21" y="112"/>
                  <a:pt x="8" y="99"/>
                  <a:pt x="8" y="84"/>
                </a:cubicBezTo>
                <a:cubicBezTo>
                  <a:pt x="8" y="68"/>
                  <a:pt x="21" y="56"/>
                  <a:pt x="36" y="56"/>
                </a:cubicBezTo>
                <a:cubicBezTo>
                  <a:pt x="44" y="56"/>
                  <a:pt x="51" y="59"/>
                  <a:pt x="56" y="64"/>
                </a:cubicBezTo>
                <a:cubicBezTo>
                  <a:pt x="58" y="66"/>
                  <a:pt x="60" y="66"/>
                  <a:pt x="62" y="64"/>
                </a:cubicBezTo>
                <a:cubicBezTo>
                  <a:pt x="63" y="62"/>
                  <a:pt x="63" y="60"/>
                  <a:pt x="62" y="58"/>
                </a:cubicBezTo>
                <a:cubicBezTo>
                  <a:pt x="56" y="53"/>
                  <a:pt x="49" y="49"/>
                  <a:pt x="42" y="48"/>
                </a:cubicBezTo>
                <a:cubicBezTo>
                  <a:pt x="47" y="25"/>
                  <a:pt x="68" y="8"/>
                  <a:pt x="92" y="8"/>
                </a:cubicBezTo>
                <a:cubicBezTo>
                  <a:pt x="111" y="8"/>
                  <a:pt x="128" y="18"/>
                  <a:pt x="137" y="33"/>
                </a:cubicBezTo>
                <a:cubicBezTo>
                  <a:pt x="132" y="35"/>
                  <a:pt x="127" y="37"/>
                  <a:pt x="122" y="41"/>
                </a:cubicBezTo>
                <a:cubicBezTo>
                  <a:pt x="120" y="42"/>
                  <a:pt x="120" y="44"/>
                  <a:pt x="121" y="46"/>
                </a:cubicBezTo>
                <a:cubicBezTo>
                  <a:pt x="123" y="48"/>
                  <a:pt x="125" y="48"/>
                  <a:pt x="127" y="47"/>
                </a:cubicBezTo>
                <a:cubicBezTo>
                  <a:pt x="132" y="43"/>
                  <a:pt x="138" y="41"/>
                  <a:pt x="144" y="40"/>
                </a:cubicBezTo>
                <a:cubicBezTo>
                  <a:pt x="145" y="40"/>
                  <a:pt x="147" y="40"/>
                  <a:pt x="149" y="40"/>
                </a:cubicBezTo>
                <a:cubicBezTo>
                  <a:pt x="168" y="40"/>
                  <a:pt x="185" y="56"/>
                  <a:pt x="185" y="76"/>
                </a:cubicBezTo>
                <a:cubicBezTo>
                  <a:pt x="185" y="96"/>
                  <a:pt x="168" y="112"/>
                  <a:pt x="149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1017716139"/>
          <p:cNvSpPr>
            <a:spLocks/>
          </p:cNvSpPr>
          <p:nvPr/>
        </p:nvSpPr>
        <p:spPr bwMode="auto">
          <a:xfrm>
            <a:off x="3154039" y="4861560"/>
            <a:ext cx="497174" cy="527005"/>
          </a:xfrm>
          <a:custGeom>
            <a:avLst/>
            <a:gdLst/>
            <a:ahLst/>
            <a:cxnLst>
              <a:cxn ang="0">
                <a:pos x="132" y="124"/>
              </a:cxn>
              <a:cxn ang="0">
                <a:pos x="124" y="126"/>
              </a:cxn>
              <a:cxn ang="0">
                <a:pos x="88" y="91"/>
              </a:cxn>
              <a:cxn ang="0">
                <a:pos x="91" y="82"/>
              </a:cxn>
              <a:cxn ang="0">
                <a:pos x="91" y="80"/>
              </a:cxn>
              <a:cxn ang="0">
                <a:pos x="119" y="68"/>
              </a:cxn>
              <a:cxn ang="0">
                <a:pos x="132" y="74"/>
              </a:cxn>
              <a:cxn ang="0">
                <a:pos x="148" y="58"/>
              </a:cxn>
              <a:cxn ang="0">
                <a:pos x="132" y="41"/>
              </a:cxn>
              <a:cxn ang="0">
                <a:pos x="115" y="58"/>
              </a:cxn>
              <a:cxn ang="0">
                <a:pos x="116" y="60"/>
              </a:cxn>
              <a:cxn ang="0">
                <a:pos x="87" y="72"/>
              </a:cxn>
              <a:cxn ang="0">
                <a:pos x="78" y="66"/>
              </a:cxn>
              <a:cxn ang="0">
                <a:pos x="78" y="32"/>
              </a:cxn>
              <a:cxn ang="0">
                <a:pos x="91" y="16"/>
              </a:cxn>
              <a:cxn ang="0">
                <a:pos x="74" y="0"/>
              </a:cxn>
              <a:cxn ang="0">
                <a:pos x="58" y="16"/>
              </a:cxn>
              <a:cxn ang="0">
                <a:pos x="70" y="32"/>
              </a:cxn>
              <a:cxn ang="0">
                <a:pos x="70" y="66"/>
              </a:cxn>
              <a:cxn ang="0">
                <a:pos x="61" y="72"/>
              </a:cxn>
              <a:cxn ang="0">
                <a:pos x="33" y="60"/>
              </a:cxn>
              <a:cxn ang="0">
                <a:pos x="33" y="58"/>
              </a:cxn>
              <a:cxn ang="0">
                <a:pos x="17" y="41"/>
              </a:cxn>
              <a:cxn ang="0">
                <a:pos x="0" y="58"/>
              </a:cxn>
              <a:cxn ang="0">
                <a:pos x="17" y="74"/>
              </a:cxn>
              <a:cxn ang="0">
                <a:pos x="30" y="68"/>
              </a:cxn>
              <a:cxn ang="0">
                <a:pos x="58" y="80"/>
              </a:cxn>
              <a:cxn ang="0">
                <a:pos x="58" y="82"/>
              </a:cxn>
              <a:cxn ang="0">
                <a:pos x="60" y="91"/>
              </a:cxn>
              <a:cxn ang="0">
                <a:pos x="25" y="126"/>
              </a:cxn>
              <a:cxn ang="0">
                <a:pos x="17" y="124"/>
              </a:cxn>
              <a:cxn ang="0">
                <a:pos x="0" y="140"/>
              </a:cxn>
              <a:cxn ang="0">
                <a:pos x="17" y="157"/>
              </a:cxn>
              <a:cxn ang="0">
                <a:pos x="33" y="140"/>
              </a:cxn>
              <a:cxn ang="0">
                <a:pos x="31" y="132"/>
              </a:cxn>
              <a:cxn ang="0">
                <a:pos x="66" y="97"/>
              </a:cxn>
              <a:cxn ang="0">
                <a:pos x="70" y="98"/>
              </a:cxn>
              <a:cxn ang="0">
                <a:pos x="70" y="116"/>
              </a:cxn>
              <a:cxn ang="0">
                <a:pos x="58" y="132"/>
              </a:cxn>
              <a:cxn ang="0">
                <a:pos x="74" y="148"/>
              </a:cxn>
              <a:cxn ang="0">
                <a:pos x="91" y="132"/>
              </a:cxn>
              <a:cxn ang="0">
                <a:pos x="78" y="116"/>
              </a:cxn>
              <a:cxn ang="0">
                <a:pos x="78" y="98"/>
              </a:cxn>
              <a:cxn ang="0">
                <a:pos x="83" y="97"/>
              </a:cxn>
              <a:cxn ang="0">
                <a:pos x="118" y="132"/>
              </a:cxn>
              <a:cxn ang="0">
                <a:pos x="115" y="140"/>
              </a:cxn>
              <a:cxn ang="0">
                <a:pos x="132" y="157"/>
              </a:cxn>
              <a:cxn ang="0">
                <a:pos x="148" y="140"/>
              </a:cxn>
              <a:cxn ang="0">
                <a:pos x="132" y="124"/>
              </a:cxn>
            </a:cxnLst>
            <a:rect l="0" t="0" r="r" b="b"/>
            <a:pathLst>
              <a:path w="148" h="157">
                <a:moveTo>
                  <a:pt x="132" y="124"/>
                </a:moveTo>
                <a:cubicBezTo>
                  <a:pt x="129" y="124"/>
                  <a:pt x="126" y="124"/>
                  <a:pt x="124" y="126"/>
                </a:cubicBezTo>
                <a:cubicBezTo>
                  <a:pt x="88" y="91"/>
                  <a:pt x="88" y="91"/>
                  <a:pt x="88" y="91"/>
                </a:cubicBezTo>
                <a:cubicBezTo>
                  <a:pt x="90" y="88"/>
                  <a:pt x="91" y="85"/>
                  <a:pt x="91" y="82"/>
                </a:cubicBezTo>
                <a:cubicBezTo>
                  <a:pt x="91" y="82"/>
                  <a:pt x="91" y="81"/>
                  <a:pt x="91" y="80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22" y="72"/>
                  <a:pt x="127" y="74"/>
                  <a:pt x="132" y="74"/>
                </a:cubicBezTo>
                <a:cubicBezTo>
                  <a:pt x="141" y="74"/>
                  <a:pt x="148" y="67"/>
                  <a:pt x="148" y="58"/>
                </a:cubicBezTo>
                <a:cubicBezTo>
                  <a:pt x="148" y="49"/>
                  <a:pt x="141" y="41"/>
                  <a:pt x="132" y="41"/>
                </a:cubicBezTo>
                <a:cubicBezTo>
                  <a:pt x="123" y="41"/>
                  <a:pt x="115" y="49"/>
                  <a:pt x="115" y="58"/>
                </a:cubicBezTo>
                <a:cubicBezTo>
                  <a:pt x="115" y="59"/>
                  <a:pt x="116" y="59"/>
                  <a:pt x="116" y="60"/>
                </a:cubicBezTo>
                <a:cubicBezTo>
                  <a:pt x="87" y="72"/>
                  <a:pt x="87" y="72"/>
                  <a:pt x="87" y="72"/>
                </a:cubicBezTo>
                <a:cubicBezTo>
                  <a:pt x="85" y="70"/>
                  <a:pt x="82" y="67"/>
                  <a:pt x="78" y="66"/>
                </a:cubicBezTo>
                <a:cubicBezTo>
                  <a:pt x="78" y="32"/>
                  <a:pt x="78" y="32"/>
                  <a:pt x="78" y="32"/>
                </a:cubicBezTo>
                <a:cubicBezTo>
                  <a:pt x="85" y="31"/>
                  <a:pt x="91" y="24"/>
                  <a:pt x="91" y="16"/>
                </a:cubicBezTo>
                <a:cubicBezTo>
                  <a:pt x="91" y="7"/>
                  <a:pt x="83" y="0"/>
                  <a:pt x="74" y="0"/>
                </a:cubicBezTo>
                <a:cubicBezTo>
                  <a:pt x="65" y="0"/>
                  <a:pt x="58" y="7"/>
                  <a:pt x="58" y="16"/>
                </a:cubicBezTo>
                <a:cubicBezTo>
                  <a:pt x="58" y="24"/>
                  <a:pt x="63" y="31"/>
                  <a:pt x="70" y="32"/>
                </a:cubicBezTo>
                <a:cubicBezTo>
                  <a:pt x="70" y="66"/>
                  <a:pt x="70" y="66"/>
                  <a:pt x="70" y="66"/>
                </a:cubicBezTo>
                <a:cubicBezTo>
                  <a:pt x="67" y="67"/>
                  <a:pt x="64" y="70"/>
                  <a:pt x="61" y="72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59"/>
                  <a:pt x="33" y="59"/>
                  <a:pt x="33" y="58"/>
                </a:cubicBezTo>
                <a:cubicBezTo>
                  <a:pt x="33" y="49"/>
                  <a:pt x="26" y="41"/>
                  <a:pt x="17" y="41"/>
                </a:cubicBezTo>
                <a:cubicBezTo>
                  <a:pt x="8" y="41"/>
                  <a:pt x="0" y="49"/>
                  <a:pt x="0" y="58"/>
                </a:cubicBezTo>
                <a:cubicBezTo>
                  <a:pt x="0" y="67"/>
                  <a:pt x="8" y="74"/>
                  <a:pt x="17" y="74"/>
                </a:cubicBezTo>
                <a:cubicBezTo>
                  <a:pt x="22" y="74"/>
                  <a:pt x="27" y="72"/>
                  <a:pt x="30" y="68"/>
                </a:cubicBezTo>
                <a:cubicBezTo>
                  <a:pt x="58" y="80"/>
                  <a:pt x="58" y="80"/>
                  <a:pt x="58" y="80"/>
                </a:cubicBezTo>
                <a:cubicBezTo>
                  <a:pt x="58" y="81"/>
                  <a:pt x="58" y="82"/>
                  <a:pt x="58" y="82"/>
                </a:cubicBezTo>
                <a:cubicBezTo>
                  <a:pt x="58" y="85"/>
                  <a:pt x="59" y="88"/>
                  <a:pt x="60" y="91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3" y="124"/>
                  <a:pt x="20" y="124"/>
                  <a:pt x="17" y="124"/>
                </a:cubicBezTo>
                <a:cubicBezTo>
                  <a:pt x="8" y="124"/>
                  <a:pt x="0" y="131"/>
                  <a:pt x="0" y="140"/>
                </a:cubicBezTo>
                <a:cubicBezTo>
                  <a:pt x="0" y="149"/>
                  <a:pt x="8" y="157"/>
                  <a:pt x="17" y="157"/>
                </a:cubicBezTo>
                <a:cubicBezTo>
                  <a:pt x="26" y="157"/>
                  <a:pt x="33" y="149"/>
                  <a:pt x="33" y="140"/>
                </a:cubicBezTo>
                <a:cubicBezTo>
                  <a:pt x="33" y="137"/>
                  <a:pt x="32" y="134"/>
                  <a:pt x="31" y="132"/>
                </a:cubicBezTo>
                <a:cubicBezTo>
                  <a:pt x="66" y="97"/>
                  <a:pt x="66" y="97"/>
                  <a:pt x="66" y="97"/>
                </a:cubicBezTo>
                <a:cubicBezTo>
                  <a:pt x="67" y="97"/>
                  <a:pt x="69" y="98"/>
                  <a:pt x="70" y="9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3" y="118"/>
                  <a:pt x="58" y="124"/>
                  <a:pt x="58" y="132"/>
                </a:cubicBezTo>
                <a:cubicBezTo>
                  <a:pt x="58" y="141"/>
                  <a:pt x="65" y="148"/>
                  <a:pt x="74" y="148"/>
                </a:cubicBezTo>
                <a:cubicBezTo>
                  <a:pt x="83" y="148"/>
                  <a:pt x="91" y="141"/>
                  <a:pt x="91" y="132"/>
                </a:cubicBezTo>
                <a:cubicBezTo>
                  <a:pt x="91" y="124"/>
                  <a:pt x="85" y="118"/>
                  <a:pt x="78" y="116"/>
                </a:cubicBezTo>
                <a:cubicBezTo>
                  <a:pt x="78" y="98"/>
                  <a:pt x="78" y="98"/>
                  <a:pt x="78" y="98"/>
                </a:cubicBezTo>
                <a:cubicBezTo>
                  <a:pt x="80" y="98"/>
                  <a:pt x="81" y="97"/>
                  <a:pt x="83" y="97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34"/>
                  <a:pt x="115" y="137"/>
                  <a:pt x="115" y="140"/>
                </a:cubicBezTo>
                <a:cubicBezTo>
                  <a:pt x="115" y="149"/>
                  <a:pt x="123" y="157"/>
                  <a:pt x="132" y="157"/>
                </a:cubicBezTo>
                <a:cubicBezTo>
                  <a:pt x="141" y="157"/>
                  <a:pt x="148" y="149"/>
                  <a:pt x="148" y="140"/>
                </a:cubicBezTo>
                <a:cubicBezTo>
                  <a:pt x="148" y="131"/>
                  <a:pt x="141" y="124"/>
                  <a:pt x="132" y="1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146046463"/>
          <p:cNvSpPr txBox="1"/>
          <p:nvPr/>
        </p:nvSpPr>
        <p:spPr>
          <a:xfrm>
            <a:off x="725690" y="1680067"/>
            <a:ext cx="2737563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800" b="1" kern="0">
                <a:gradFill flip="none" rotWithShape="1">
                  <a:gsLst>
                    <a:gs pos="0">
                      <a:srgbClr val="FFC000"/>
                    </a:gs>
                    <a:gs pos="99000">
                      <a:srgbClr val="FF0000"/>
                    </a:gs>
                    <a:gs pos="30000">
                      <a:srgbClr val="FF9900"/>
                    </a:gs>
                    <a:gs pos="65000">
                      <a:srgbClr val="FF33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FrutigerNext LT Regular" pitchFamily="34" charset="0"/>
                <a:ea typeface="华文细黑" pitchFamily="2" charset="-122"/>
                <a:cs typeface="Arial" pitchFamily="34" charset="0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rgbClr val="FFC000"/>
                </a:solidFill>
                <a:latin typeface="+mn-lt"/>
                <a:ea typeface="微软雅黑"/>
              </a:rPr>
              <a:t>Cloud calculations</a:t>
            </a:r>
            <a:endParaRPr lang="ru-RU" altLang="zh-CN" dirty="0">
              <a:solidFill>
                <a:srgbClr val="FFC000"/>
              </a:solidFill>
              <a:latin typeface="+mn-lt"/>
              <a:ea typeface="微软雅黑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b="0" dirty="0" smtClean="0">
                <a:solidFill>
                  <a:schemeClr val="bg1"/>
                </a:solidFill>
                <a:latin typeface="+mn-lt"/>
                <a:ea typeface="微软雅黑"/>
              </a:rPr>
              <a:t>Sharing</a:t>
            </a:r>
            <a:endParaRPr lang="zh-CN" altLang="en-US" b="0" dirty="0" smtClean="0">
              <a:solidFill>
                <a:schemeClr val="bg1"/>
              </a:solidFill>
              <a:latin typeface="+mn-lt"/>
              <a:ea typeface="微软雅黑"/>
            </a:endParaRPr>
          </a:p>
        </p:txBody>
      </p:sp>
      <p:sp>
        <p:nvSpPr>
          <p:cNvPr id="56" name="1380478020"/>
          <p:cNvSpPr txBox="1"/>
          <p:nvPr/>
        </p:nvSpPr>
        <p:spPr>
          <a:xfrm>
            <a:off x="4506176" y="1696565"/>
            <a:ext cx="260163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800" b="1" kern="0">
                <a:gradFill flip="none" rotWithShape="1">
                  <a:gsLst>
                    <a:gs pos="0">
                      <a:srgbClr val="FFC000"/>
                    </a:gs>
                    <a:gs pos="99000">
                      <a:srgbClr val="FF0000"/>
                    </a:gs>
                    <a:gs pos="30000">
                      <a:srgbClr val="FF9900"/>
                    </a:gs>
                    <a:gs pos="65000">
                      <a:srgbClr val="FF33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FrutigerNext LT Regular" pitchFamily="34" charset="0"/>
                <a:ea typeface="华文细黑" pitchFamily="2" charset="-122"/>
                <a:cs typeface="Arial" pitchFamily="34" charset="0"/>
              </a:defRPr>
            </a:lvl1pPr>
          </a:lstStyle>
          <a:p>
            <a:pPr algn="l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rgbClr val="FFC000"/>
                </a:solidFill>
                <a:latin typeface="+mn-lt"/>
                <a:ea typeface="微软雅黑"/>
              </a:rPr>
              <a:t>Big data</a:t>
            </a:r>
            <a:endParaRPr lang="ru-RU" altLang="zh-CN" dirty="0">
              <a:solidFill>
                <a:srgbClr val="FFC000"/>
              </a:solidFill>
              <a:latin typeface="+mn-lt"/>
              <a:ea typeface="微软雅黑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b="0" dirty="0" smtClean="0">
                <a:solidFill>
                  <a:schemeClr val="bg1"/>
                </a:solidFill>
                <a:latin typeface="+mn-lt"/>
                <a:ea typeface="微软雅黑"/>
              </a:rPr>
              <a:t>Additional revenue</a:t>
            </a:r>
            <a:endParaRPr lang="zh-CN" altLang="en-US" b="0" dirty="0" smtClean="0">
              <a:solidFill>
                <a:schemeClr val="bg1"/>
              </a:solidFill>
              <a:latin typeface="+mn-lt"/>
              <a:ea typeface="微软雅黑"/>
            </a:endParaRPr>
          </a:p>
        </p:txBody>
      </p:sp>
      <p:sp>
        <p:nvSpPr>
          <p:cNvPr id="57" name="146046463"/>
          <p:cNvSpPr txBox="1"/>
          <p:nvPr/>
        </p:nvSpPr>
        <p:spPr>
          <a:xfrm>
            <a:off x="2208924" y="5684108"/>
            <a:ext cx="22972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800" b="1" kern="0">
                <a:gradFill flip="none" rotWithShape="1">
                  <a:gsLst>
                    <a:gs pos="0">
                      <a:srgbClr val="FFC000"/>
                    </a:gs>
                    <a:gs pos="99000">
                      <a:srgbClr val="FF0000"/>
                    </a:gs>
                    <a:gs pos="30000">
                      <a:srgbClr val="FF9900"/>
                    </a:gs>
                    <a:gs pos="65000">
                      <a:srgbClr val="FF33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FrutigerNext LT Regular" pitchFamily="34" charset="0"/>
                <a:ea typeface="华文细黑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FFC000"/>
                </a:solidFill>
                <a:latin typeface="+mn-lt"/>
                <a:ea typeface="微软雅黑"/>
              </a:rPr>
              <a:t>Smart device</a:t>
            </a:r>
            <a:endParaRPr lang="ru-RU" altLang="zh-CN" dirty="0" smtClean="0">
              <a:solidFill>
                <a:srgbClr val="FFC000"/>
              </a:solidFill>
              <a:latin typeface="+mn-lt"/>
              <a:ea typeface="微软雅黑"/>
            </a:endParaRPr>
          </a:p>
          <a:p>
            <a:pPr>
              <a:defRPr/>
            </a:pPr>
            <a:r>
              <a:rPr lang="en-US" altLang="zh-CN" b="0" dirty="0" smtClean="0">
                <a:solidFill>
                  <a:schemeClr val="bg1"/>
                </a:solidFill>
                <a:latin typeface="+mn-lt"/>
                <a:ea typeface="微软雅黑"/>
              </a:rPr>
              <a:t>Digitalization</a:t>
            </a:r>
            <a:endParaRPr lang="en-US" altLang="zh-CN" b="0" dirty="0" smtClean="0">
              <a:solidFill>
                <a:schemeClr val="bg1"/>
              </a:solidFill>
              <a:latin typeface="+mn-l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17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3"/>
          <p:cNvSpPr/>
          <p:nvPr/>
        </p:nvSpPr>
        <p:spPr bwMode="auto">
          <a:xfrm>
            <a:off x="2808084" y="1447800"/>
            <a:ext cx="4944305" cy="1476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529" y="3013800"/>
            <a:ext cx="1687701" cy="1476000"/>
          </a:xfrm>
          <a:prstGeom prst="rect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>
            <a:defPPr>
              <a:defRPr lang="zh-CN"/>
            </a:defPPr>
            <a:lvl1pPr algn="ctr" eaLnBrk="0" hangingPunct="0">
              <a:buClr>
                <a:srgbClr val="CC9900"/>
              </a:buClr>
              <a:defRPr sz="18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zh-CN" sz="1600" dirty="0" smtClean="0"/>
              <a:t>Cooperation model</a:t>
            </a:r>
            <a:endParaRPr lang="zh-CN" altLang="en-US" sz="1600" dirty="0"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529" y="4579800"/>
            <a:ext cx="1673238" cy="1476000"/>
          </a:xfrm>
          <a:prstGeom prst="rect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>
            <a:defPPr>
              <a:defRPr lang="zh-CN"/>
            </a:defPPr>
            <a:lvl1pPr algn="ctr" eaLnBrk="0" hangingPunct="0">
              <a:buClr>
                <a:srgbClr val="CC9900"/>
              </a:buClr>
              <a:defRPr sz="16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zh-CN" dirty="0" smtClean="0">
                <a:sym typeface="Arial"/>
              </a:rPr>
              <a:t>New technologies</a:t>
            </a:r>
            <a:endParaRPr lang="ru-RU" altLang="zh-CN" dirty="0"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529" y="1447800"/>
            <a:ext cx="1678945" cy="1476000"/>
          </a:xfrm>
          <a:prstGeom prst="rect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>
            <a:defPPr>
              <a:defRPr lang="zh-CN"/>
            </a:defPPr>
            <a:lvl1pPr algn="ctr" eaLnBrk="0" hangingPunct="0">
              <a:buClr>
                <a:srgbClr val="CC9900"/>
              </a:buClr>
              <a:defRPr sz="18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zh-CN" sz="1600" dirty="0" smtClean="0">
                <a:sym typeface="Arial"/>
              </a:rPr>
              <a:t>Business transformation</a:t>
            </a:r>
            <a:endParaRPr lang="zh-CN" altLang="en-US" sz="1600" dirty="0">
              <a:sym typeface="Arial"/>
            </a:endParaRPr>
          </a:p>
        </p:txBody>
      </p:sp>
      <p:sp>
        <p:nvSpPr>
          <p:cNvPr id="6" name="副标题 1"/>
          <p:cNvSpPr>
            <a:spLocks noGrp="1"/>
          </p:cNvSpPr>
          <p:nvPr>
            <p:ph type="subTitle" idx="1"/>
          </p:nvPr>
        </p:nvSpPr>
        <p:spPr>
          <a:xfrm>
            <a:off x="582613" y="473122"/>
            <a:ext cx="11345079" cy="567734"/>
          </a:xfrm>
        </p:spPr>
        <p:txBody>
          <a:bodyPr lIns="0">
            <a:noAutofit/>
          </a:bodyPr>
          <a:lstStyle/>
          <a:p>
            <a:r>
              <a:rPr lang="ru-RU" altLang="zh-CN" dirty="0">
                <a:latin typeface="+mn-lt"/>
              </a:rPr>
              <a:t>Новая эра ИКТ, </a:t>
            </a:r>
            <a:r>
              <a:rPr lang="ru-RU" altLang="zh-CN" dirty="0" smtClean="0">
                <a:latin typeface="+mn-lt"/>
              </a:rPr>
              <a:t>новые вызовы</a:t>
            </a:r>
            <a:endParaRPr lang="zh-CN" altLang="en-US" dirty="0">
              <a:latin typeface="+mn-lt"/>
            </a:endParaRPr>
          </a:p>
        </p:txBody>
      </p:sp>
      <p:sp>
        <p:nvSpPr>
          <p:cNvPr id="7" name="文本框 50"/>
          <p:cNvSpPr txBox="1"/>
          <p:nvPr/>
        </p:nvSpPr>
        <p:spPr>
          <a:xfrm>
            <a:off x="582613" y="1447799"/>
            <a:ext cx="492443" cy="4608000"/>
          </a:xfrm>
          <a:prstGeom prst="rect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>
            <a:defPPr>
              <a:defRPr lang="zh-CN"/>
            </a:defPPr>
            <a:lvl1pPr algn="ctr" eaLnBrk="0" hangingPunct="0">
              <a:buClr>
                <a:srgbClr val="CC9900"/>
              </a:buClr>
              <a:defRPr sz="18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矩形 190"/>
          <p:cNvSpPr/>
          <p:nvPr/>
        </p:nvSpPr>
        <p:spPr bwMode="auto">
          <a:xfrm>
            <a:off x="2809466" y="4579800"/>
            <a:ext cx="4944305" cy="1476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9" name="副标题 1"/>
          <p:cNvSpPr txBox="1">
            <a:spLocks/>
          </p:cNvSpPr>
          <p:nvPr/>
        </p:nvSpPr>
        <p:spPr>
          <a:xfrm>
            <a:off x="2951271" y="5556783"/>
            <a:ext cx="1487775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Cloud calculating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副标题 1"/>
          <p:cNvSpPr txBox="1">
            <a:spLocks/>
          </p:cNvSpPr>
          <p:nvPr/>
        </p:nvSpPr>
        <p:spPr>
          <a:xfrm>
            <a:off x="4876129" y="5556783"/>
            <a:ext cx="751218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BIG data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副标题 1"/>
          <p:cNvSpPr txBox="1">
            <a:spLocks/>
          </p:cNvSpPr>
          <p:nvPr/>
        </p:nvSpPr>
        <p:spPr>
          <a:xfrm>
            <a:off x="6027780" y="5556783"/>
            <a:ext cx="1572455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Internet of </a:t>
            </a:r>
            <a:r>
              <a:rPr lang="en-US" altLang="zh-CN" sz="1000" dirty="0" err="1" smtClean="0">
                <a:solidFill>
                  <a:schemeClr val="bg1"/>
                </a:solidFill>
                <a:cs typeface="Arial" pitchFamily="34" charset="0"/>
              </a:rPr>
              <a:t>Thingse</a:t>
            </a: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zh-CN" sz="1000" dirty="0" err="1" smtClean="0">
                <a:solidFill>
                  <a:schemeClr val="bg1"/>
                </a:solidFill>
                <a:cs typeface="Arial" pitchFamily="34" charset="0"/>
              </a:rPr>
              <a:t>IoT</a:t>
            </a: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矩形 198"/>
          <p:cNvSpPr/>
          <p:nvPr/>
        </p:nvSpPr>
        <p:spPr bwMode="auto">
          <a:xfrm>
            <a:off x="2806700" y="3013800"/>
            <a:ext cx="4944305" cy="1476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6165437" y="4001873"/>
            <a:ext cx="1434798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Alliances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副标题 1"/>
          <p:cNvSpPr txBox="1">
            <a:spLocks/>
          </p:cNvSpPr>
          <p:nvPr/>
        </p:nvSpPr>
        <p:spPr>
          <a:xfrm>
            <a:off x="4693920" y="4001873"/>
            <a:ext cx="1115636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New </a:t>
            </a:r>
            <a:r>
              <a:rPr lang="en-US" altLang="zh-CN" sz="1000" dirty="0" err="1" smtClean="0">
                <a:solidFill>
                  <a:schemeClr val="bg1"/>
                </a:solidFill>
                <a:cs typeface="Arial" pitchFamily="34" charset="0"/>
              </a:rPr>
              <a:t>vedors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副标题 1"/>
          <p:cNvSpPr txBox="1">
            <a:spLocks/>
          </p:cNvSpPr>
          <p:nvPr/>
        </p:nvSpPr>
        <p:spPr>
          <a:xfrm>
            <a:off x="2908931" y="4001873"/>
            <a:ext cx="1572455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Open source software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副标题 1"/>
          <p:cNvSpPr txBox="1">
            <a:spLocks/>
          </p:cNvSpPr>
          <p:nvPr/>
        </p:nvSpPr>
        <p:spPr>
          <a:xfrm>
            <a:off x="4539843" y="2370710"/>
            <a:ext cx="1335783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Real time cooperation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副标题 1"/>
          <p:cNvSpPr txBox="1">
            <a:spLocks/>
          </p:cNvSpPr>
          <p:nvPr/>
        </p:nvSpPr>
        <p:spPr>
          <a:xfrm>
            <a:off x="2908931" y="2370710"/>
            <a:ext cx="1572455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Internet production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副标题 1"/>
          <p:cNvSpPr txBox="1">
            <a:spLocks/>
          </p:cNvSpPr>
          <p:nvPr/>
        </p:nvSpPr>
        <p:spPr>
          <a:xfrm>
            <a:off x="6117941" y="2370710"/>
            <a:ext cx="1394240" cy="36148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Arial" pitchFamily="34" charset="0"/>
              </a:rPr>
              <a:t>Analysis of Big data</a:t>
            </a:r>
            <a:endParaRPr lang="zh-CN" altLang="en-US" sz="1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组合 210"/>
          <p:cNvGrpSpPr/>
          <p:nvPr/>
        </p:nvGrpSpPr>
        <p:grpSpPr>
          <a:xfrm>
            <a:off x="6496189" y="1747519"/>
            <a:ext cx="635636" cy="549277"/>
            <a:chOff x="6215100" y="6836384"/>
            <a:chExt cx="602567" cy="520701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0" name="组合 142"/>
            <p:cNvGrpSpPr/>
            <p:nvPr/>
          </p:nvGrpSpPr>
          <p:grpSpPr>
            <a:xfrm>
              <a:off x="6295154" y="6836384"/>
              <a:ext cx="520701" cy="520701"/>
              <a:chOff x="6132286" y="2058307"/>
              <a:chExt cx="520701" cy="520701"/>
            </a:xfrm>
            <a:grpFill/>
          </p:grpSpPr>
          <p:sp>
            <p:nvSpPr>
              <p:cNvPr id="22" name="Freeform 111"/>
              <p:cNvSpPr>
                <a:spLocks/>
              </p:cNvSpPr>
              <p:nvPr/>
            </p:nvSpPr>
            <p:spPr bwMode="auto">
              <a:xfrm>
                <a:off x="6451374" y="2380570"/>
                <a:ext cx="201613" cy="198438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32" y="51"/>
                  </a:cxn>
                  <a:cxn ang="0">
                    <a:pos x="0" y="19"/>
                  </a:cxn>
                  <a:cxn ang="0">
                    <a:pos x="4" y="16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49" y="35"/>
                  </a:cxn>
                  <a:cxn ang="0">
                    <a:pos x="49" y="35"/>
                  </a:cxn>
                  <a:cxn ang="0">
                    <a:pos x="17" y="3"/>
                  </a:cxn>
                  <a:cxn ang="0">
                    <a:pos x="21" y="0"/>
                  </a:cxn>
                  <a:cxn ang="0">
                    <a:pos x="52" y="31"/>
                  </a:cxn>
                  <a:cxn ang="0">
                    <a:pos x="52" y="39"/>
                  </a:cxn>
                  <a:cxn ang="0">
                    <a:pos x="40" y="51"/>
                  </a:cxn>
                  <a:cxn ang="0">
                    <a:pos x="36" y="53"/>
                  </a:cxn>
                </a:cxnLst>
                <a:rect l="0" t="0" r="r" b="b"/>
                <a:pathLst>
                  <a:path w="54" h="53">
                    <a:moveTo>
                      <a:pt x="36" y="53"/>
                    </a:moveTo>
                    <a:cubicBezTo>
                      <a:pt x="35" y="53"/>
                      <a:pt x="33" y="52"/>
                      <a:pt x="32" y="5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3"/>
                      <a:pt x="54" y="37"/>
                      <a:pt x="52" y="39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9" y="52"/>
                      <a:pt x="37" y="53"/>
                      <a:pt x="36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12"/>
              <p:cNvSpPr>
                <a:spLocks noEditPoints="1"/>
              </p:cNvSpPr>
              <p:nvPr/>
            </p:nvSpPr>
            <p:spPr bwMode="auto">
              <a:xfrm>
                <a:off x="6132286" y="2058307"/>
                <a:ext cx="434975" cy="434975"/>
              </a:xfrm>
              <a:custGeom>
                <a:avLst/>
                <a:gdLst/>
                <a:ahLst/>
                <a:cxnLst>
                  <a:cxn ang="0">
                    <a:pos x="58" y="116"/>
                  </a:cxn>
                  <a:cxn ang="0">
                    <a:pos x="0" y="58"/>
                  </a:cxn>
                  <a:cxn ang="0">
                    <a:pos x="58" y="0"/>
                  </a:cxn>
                  <a:cxn ang="0">
                    <a:pos x="116" y="58"/>
                  </a:cxn>
                  <a:cxn ang="0">
                    <a:pos x="58" y="116"/>
                  </a:cxn>
                  <a:cxn ang="0">
                    <a:pos x="58" y="5"/>
                  </a:cxn>
                  <a:cxn ang="0">
                    <a:pos x="5" y="58"/>
                  </a:cxn>
                  <a:cxn ang="0">
                    <a:pos x="58" y="111"/>
                  </a:cxn>
                  <a:cxn ang="0">
                    <a:pos x="111" y="58"/>
                  </a:cxn>
                  <a:cxn ang="0">
                    <a:pos x="58" y="5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cubicBezTo>
                      <a:pt x="26" y="116"/>
                      <a:pt x="0" y="90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lose/>
                    <a:moveTo>
                      <a:pt x="58" y="5"/>
                    </a:moveTo>
                    <a:cubicBezTo>
                      <a:pt x="28" y="5"/>
                      <a:pt x="5" y="29"/>
                      <a:pt x="5" y="58"/>
                    </a:cubicBezTo>
                    <a:cubicBezTo>
                      <a:pt x="5" y="87"/>
                      <a:pt x="28" y="111"/>
                      <a:pt x="58" y="111"/>
                    </a:cubicBezTo>
                    <a:cubicBezTo>
                      <a:pt x="87" y="111"/>
                      <a:pt x="111" y="87"/>
                      <a:pt x="111" y="58"/>
                    </a:cubicBezTo>
                    <a:cubicBezTo>
                      <a:pt x="111" y="29"/>
                      <a:pt x="87" y="5"/>
                      <a:pt x="5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副标题 1"/>
            <p:cNvSpPr txBox="1">
              <a:spLocks/>
            </p:cNvSpPr>
            <p:nvPr/>
          </p:nvSpPr>
          <p:spPr>
            <a:xfrm>
              <a:off x="6215100" y="6876965"/>
              <a:ext cx="602567" cy="36148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100" dirty="0" smtClean="0">
                  <a:solidFill>
                    <a:schemeClr val="bg1"/>
                  </a:solidFill>
                  <a:cs typeface="Arial" pitchFamily="34" charset="0"/>
                </a:rPr>
                <a:t>0101</a:t>
              </a:r>
              <a:endParaRPr lang="zh-CN" altLang="en-US" sz="110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9341939" y="1792100"/>
            <a:ext cx="2367461" cy="787400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0" tIns="8423" rIns="16846" bIns="8423" anchor="ctr" anchorCtr="0">
            <a:noAutofit/>
          </a:bodyPr>
          <a:lstStyle/>
          <a:p>
            <a:pPr eaLnBrk="0" hangingPunct="0">
              <a:lnSpc>
                <a:spcPts val="2000"/>
              </a:lnSpc>
              <a:buClr>
                <a:srgbClr val="CC9900"/>
              </a:buClr>
            </a:pPr>
            <a:r>
              <a:rPr lang="en-US" altLang="zh-CN" sz="1600" b="1" dirty="0" smtClean="0">
                <a:solidFill>
                  <a:schemeClr val="bg1"/>
                </a:solidFill>
                <a:cs typeface="Arial" pitchFamily="34" charset="0"/>
                <a:sym typeface="Arial"/>
              </a:rPr>
              <a:t>Business </a:t>
            </a:r>
            <a:r>
              <a:rPr lang="en-US" altLang="zh-CN" sz="1600" b="1" dirty="0" err="1" smtClean="0">
                <a:solidFill>
                  <a:schemeClr val="bg1"/>
                </a:solidFill>
                <a:cs typeface="Arial" pitchFamily="34" charset="0"/>
                <a:sym typeface="Arial"/>
              </a:rPr>
              <a:t>procecces</a:t>
            </a:r>
            <a:r>
              <a:rPr lang="en-US" altLang="zh-CN" sz="1600" b="1" dirty="0" smtClean="0">
                <a:solidFill>
                  <a:schemeClr val="bg1"/>
                </a:solidFill>
                <a:cs typeface="Arial" pitchFamily="34" charset="0"/>
                <a:sym typeface="Arial"/>
              </a:rPr>
              <a:t> management</a:t>
            </a:r>
            <a:endParaRPr lang="en-US" altLang="zh-CN" sz="1600" b="1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8795934" y="3350163"/>
            <a:ext cx="2722966" cy="803275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0" tIns="8423" rIns="16846" bIns="8423" anchor="ctr" anchorCtr="0">
            <a:noAutofit/>
          </a:bodyPr>
          <a:lstStyle/>
          <a:p>
            <a:pPr lvl="1" eaLnBrk="0" hangingPunct="0">
              <a:lnSpc>
                <a:spcPts val="2000"/>
              </a:lnSpc>
              <a:buClr>
                <a:srgbClr val="CC9900"/>
              </a:buClr>
            </a:pPr>
            <a:r>
              <a:rPr lang="en-US" altLang="zh-CN" sz="1600" b="1" dirty="0" smtClean="0">
                <a:solidFill>
                  <a:schemeClr val="bg1"/>
                </a:solidFill>
                <a:cs typeface="Arial" pitchFamily="34" charset="0"/>
                <a:sym typeface="Arial"/>
              </a:rPr>
              <a:t>New ecosystem</a:t>
            </a:r>
            <a:endParaRPr lang="en-US" altLang="zh-CN" sz="1600" b="1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9391708" y="4873137"/>
            <a:ext cx="2149153" cy="889325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0" tIns="8423" rIns="16846" bIns="8423" anchor="ctr" anchorCtr="0">
            <a:noAutofit/>
          </a:bodyPr>
          <a:lstStyle/>
          <a:p>
            <a:pPr>
              <a:lnSpc>
                <a:spcPts val="2000"/>
              </a:lnSpc>
              <a:buClr>
                <a:schemeClr val="tx2"/>
              </a:buClr>
            </a:pPr>
            <a:r>
              <a:rPr lang="en-US" altLang="zh-CN" sz="1600" b="1" dirty="0" smtClean="0">
                <a:solidFill>
                  <a:schemeClr val="bg1"/>
                </a:solidFill>
                <a:cs typeface="Arial" pitchFamily="34" charset="0"/>
                <a:sym typeface="Arial"/>
              </a:rPr>
              <a:t>IT innovation</a:t>
            </a:r>
            <a:endParaRPr lang="en-US" altLang="zh-CN" sz="1600" b="1" dirty="0" smtClean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7" name="椭圆 216"/>
          <p:cNvSpPr/>
          <p:nvPr/>
        </p:nvSpPr>
        <p:spPr>
          <a:xfrm>
            <a:off x="8655641" y="4855200"/>
            <a:ext cx="925200" cy="925200"/>
          </a:xfrm>
          <a:prstGeom prst="ellipse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组合 154"/>
          <p:cNvGrpSpPr/>
          <p:nvPr/>
        </p:nvGrpSpPr>
        <p:grpSpPr>
          <a:xfrm>
            <a:off x="8911927" y="4969201"/>
            <a:ext cx="412628" cy="697199"/>
            <a:chOff x="-433387" y="4395788"/>
            <a:chExt cx="460375" cy="777875"/>
          </a:xfrm>
          <a:solidFill>
            <a:schemeClr val="bg1"/>
          </a:solidFill>
        </p:grpSpPr>
        <p:sp>
          <p:nvSpPr>
            <p:cNvPr id="29" name="Freeform 76"/>
            <p:cNvSpPr>
              <a:spLocks noEditPoints="1"/>
            </p:cNvSpPr>
            <p:nvPr/>
          </p:nvSpPr>
          <p:spPr bwMode="auto">
            <a:xfrm>
              <a:off x="-433387" y="4395788"/>
              <a:ext cx="460375" cy="612775"/>
            </a:xfrm>
            <a:custGeom>
              <a:avLst/>
              <a:gdLst/>
              <a:ahLst/>
              <a:cxnLst>
                <a:cxn ang="0">
                  <a:pos x="13" y="188"/>
                </a:cxn>
                <a:cxn ang="0">
                  <a:pos x="15" y="193"/>
                </a:cxn>
                <a:cxn ang="0">
                  <a:pos x="44" y="164"/>
                </a:cxn>
                <a:cxn ang="0">
                  <a:pos x="49" y="182"/>
                </a:cxn>
                <a:cxn ang="0">
                  <a:pos x="50" y="184"/>
                </a:cxn>
                <a:cxn ang="0">
                  <a:pos x="95" y="184"/>
                </a:cxn>
                <a:cxn ang="0">
                  <a:pos x="96" y="182"/>
                </a:cxn>
                <a:cxn ang="0">
                  <a:pos x="101" y="164"/>
                </a:cxn>
                <a:cxn ang="0">
                  <a:pos x="130" y="193"/>
                </a:cxn>
                <a:cxn ang="0">
                  <a:pos x="132" y="188"/>
                </a:cxn>
                <a:cxn ang="0">
                  <a:pos x="111" y="120"/>
                </a:cxn>
                <a:cxn ang="0">
                  <a:pos x="113" y="75"/>
                </a:cxn>
                <a:cxn ang="0">
                  <a:pos x="75" y="3"/>
                </a:cxn>
                <a:cxn ang="0">
                  <a:pos x="73" y="0"/>
                </a:cxn>
                <a:cxn ang="0">
                  <a:pos x="70" y="3"/>
                </a:cxn>
                <a:cxn ang="0">
                  <a:pos x="32" y="75"/>
                </a:cxn>
                <a:cxn ang="0">
                  <a:pos x="34" y="120"/>
                </a:cxn>
                <a:cxn ang="0">
                  <a:pos x="13" y="188"/>
                </a:cxn>
                <a:cxn ang="0">
                  <a:pos x="127" y="182"/>
                </a:cxn>
                <a:cxn ang="0">
                  <a:pos x="103" y="158"/>
                </a:cxn>
                <a:cxn ang="0">
                  <a:pos x="110" y="126"/>
                </a:cxn>
                <a:cxn ang="0">
                  <a:pos x="127" y="182"/>
                </a:cxn>
                <a:cxn ang="0">
                  <a:pos x="73" y="9"/>
                </a:cxn>
                <a:cxn ang="0">
                  <a:pos x="96" y="47"/>
                </a:cxn>
                <a:cxn ang="0">
                  <a:pos x="49" y="47"/>
                </a:cxn>
                <a:cxn ang="0">
                  <a:pos x="73" y="9"/>
                </a:cxn>
                <a:cxn ang="0">
                  <a:pos x="38" y="76"/>
                </a:cxn>
                <a:cxn ang="0">
                  <a:pos x="46" y="53"/>
                </a:cxn>
                <a:cxn ang="0">
                  <a:pos x="99" y="53"/>
                </a:cxn>
                <a:cxn ang="0">
                  <a:pos x="107" y="76"/>
                </a:cxn>
                <a:cxn ang="0">
                  <a:pos x="91" y="179"/>
                </a:cxn>
                <a:cxn ang="0">
                  <a:pos x="54" y="179"/>
                </a:cxn>
                <a:cxn ang="0">
                  <a:pos x="38" y="76"/>
                </a:cxn>
                <a:cxn ang="0">
                  <a:pos x="35" y="126"/>
                </a:cxn>
                <a:cxn ang="0">
                  <a:pos x="42" y="158"/>
                </a:cxn>
                <a:cxn ang="0">
                  <a:pos x="18" y="182"/>
                </a:cxn>
                <a:cxn ang="0">
                  <a:pos x="35" y="126"/>
                </a:cxn>
              </a:cxnLst>
              <a:rect l="0" t="0" r="r" b="b"/>
              <a:pathLst>
                <a:path w="145" h="193">
                  <a:moveTo>
                    <a:pt x="13" y="188"/>
                  </a:moveTo>
                  <a:cubicBezTo>
                    <a:pt x="15" y="193"/>
                    <a:pt x="15" y="193"/>
                    <a:pt x="15" y="19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6" y="174"/>
                    <a:pt x="49" y="181"/>
                    <a:pt x="49" y="182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1"/>
                    <a:pt x="99" y="174"/>
                    <a:pt x="101" y="164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45" y="144"/>
                    <a:pt x="111" y="120"/>
                  </a:cubicBezTo>
                  <a:cubicBezTo>
                    <a:pt x="114" y="103"/>
                    <a:pt x="115" y="86"/>
                    <a:pt x="113" y="75"/>
                  </a:cubicBezTo>
                  <a:cubicBezTo>
                    <a:pt x="107" y="45"/>
                    <a:pt x="76" y="4"/>
                    <a:pt x="75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4"/>
                    <a:pt x="38" y="45"/>
                    <a:pt x="32" y="75"/>
                  </a:cubicBezTo>
                  <a:cubicBezTo>
                    <a:pt x="30" y="86"/>
                    <a:pt x="31" y="103"/>
                    <a:pt x="34" y="120"/>
                  </a:cubicBezTo>
                  <a:cubicBezTo>
                    <a:pt x="0" y="144"/>
                    <a:pt x="13" y="188"/>
                    <a:pt x="13" y="188"/>
                  </a:cubicBezTo>
                  <a:close/>
                  <a:moveTo>
                    <a:pt x="127" y="182"/>
                  </a:moveTo>
                  <a:cubicBezTo>
                    <a:pt x="103" y="158"/>
                    <a:pt x="103" y="158"/>
                    <a:pt x="103" y="158"/>
                  </a:cubicBezTo>
                  <a:cubicBezTo>
                    <a:pt x="105" y="148"/>
                    <a:pt x="108" y="138"/>
                    <a:pt x="110" y="126"/>
                  </a:cubicBezTo>
                  <a:cubicBezTo>
                    <a:pt x="132" y="144"/>
                    <a:pt x="129" y="171"/>
                    <a:pt x="127" y="182"/>
                  </a:cubicBezTo>
                  <a:close/>
                  <a:moveTo>
                    <a:pt x="73" y="9"/>
                  </a:moveTo>
                  <a:cubicBezTo>
                    <a:pt x="77" y="16"/>
                    <a:pt x="88" y="31"/>
                    <a:pt x="96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7" y="31"/>
                    <a:pt x="68" y="16"/>
                    <a:pt x="73" y="9"/>
                  </a:cubicBezTo>
                  <a:close/>
                  <a:moveTo>
                    <a:pt x="38" y="76"/>
                  </a:moveTo>
                  <a:cubicBezTo>
                    <a:pt x="39" y="69"/>
                    <a:pt x="43" y="61"/>
                    <a:pt x="4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2" y="61"/>
                    <a:pt x="106" y="69"/>
                    <a:pt x="107" y="76"/>
                  </a:cubicBezTo>
                  <a:cubicBezTo>
                    <a:pt x="113" y="103"/>
                    <a:pt x="95" y="166"/>
                    <a:pt x="91" y="179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0" y="166"/>
                    <a:pt x="32" y="103"/>
                    <a:pt x="38" y="76"/>
                  </a:cubicBezTo>
                  <a:close/>
                  <a:moveTo>
                    <a:pt x="35" y="126"/>
                  </a:moveTo>
                  <a:cubicBezTo>
                    <a:pt x="37" y="138"/>
                    <a:pt x="40" y="148"/>
                    <a:pt x="42" y="158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6" y="171"/>
                    <a:pt x="13" y="144"/>
                    <a:pt x="35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-261937" y="4608513"/>
              <a:ext cx="117475" cy="117475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37" y="18"/>
                </a:cxn>
                <a:cxn ang="0">
                  <a:pos x="19" y="0"/>
                </a:cxn>
                <a:cxn ang="0">
                  <a:pos x="0" y="18"/>
                </a:cxn>
                <a:cxn ang="0">
                  <a:pos x="19" y="37"/>
                </a:cxn>
                <a:cxn ang="0">
                  <a:pos x="19" y="6"/>
                </a:cxn>
                <a:cxn ang="0">
                  <a:pos x="31" y="18"/>
                </a:cxn>
                <a:cxn ang="0">
                  <a:pos x="19" y="31"/>
                </a:cxn>
                <a:cxn ang="0">
                  <a:pos x="6" y="18"/>
                </a:cxn>
                <a:cxn ang="0">
                  <a:pos x="19" y="6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9" y="37"/>
                  </a:cubicBezTo>
                  <a:close/>
                  <a:moveTo>
                    <a:pt x="19" y="6"/>
                  </a:moveTo>
                  <a:cubicBezTo>
                    <a:pt x="26" y="6"/>
                    <a:pt x="31" y="11"/>
                    <a:pt x="31" y="18"/>
                  </a:cubicBezTo>
                  <a:cubicBezTo>
                    <a:pt x="31" y="25"/>
                    <a:pt x="26" y="31"/>
                    <a:pt x="19" y="31"/>
                  </a:cubicBezTo>
                  <a:cubicBezTo>
                    <a:pt x="11" y="31"/>
                    <a:pt x="6" y="25"/>
                    <a:pt x="6" y="18"/>
                  </a:cubicBezTo>
                  <a:cubicBezTo>
                    <a:pt x="6" y="11"/>
                    <a:pt x="11" y="6"/>
                    <a:pt x="1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78"/>
            <p:cNvSpPr>
              <a:spLocks noChangeArrowheads="1"/>
            </p:cNvSpPr>
            <p:nvPr/>
          </p:nvSpPr>
          <p:spPr bwMode="auto">
            <a:xfrm>
              <a:off x="-211137" y="5005388"/>
              <a:ext cx="15875" cy="168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-160337" y="5005388"/>
              <a:ext cx="19050" cy="73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-265112" y="5005388"/>
              <a:ext cx="19050" cy="73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椭圆 224"/>
          <p:cNvSpPr/>
          <p:nvPr/>
        </p:nvSpPr>
        <p:spPr>
          <a:xfrm>
            <a:off x="8655641" y="3289200"/>
            <a:ext cx="925200" cy="925200"/>
          </a:xfrm>
          <a:prstGeom prst="ellipse">
            <a:avLst/>
          </a:prstGeom>
          <a:gradFill>
            <a:gsLst>
              <a:gs pos="0">
                <a:srgbClr val="089CB0"/>
              </a:gs>
              <a:gs pos="100000">
                <a:srgbClr val="089CB0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组合 164"/>
          <p:cNvGrpSpPr/>
          <p:nvPr/>
        </p:nvGrpSpPr>
        <p:grpSpPr>
          <a:xfrm>
            <a:off x="8795934" y="3512216"/>
            <a:ext cx="673191" cy="479169"/>
            <a:chOff x="9278743" y="3581400"/>
            <a:chExt cx="778375" cy="554038"/>
          </a:xfrm>
          <a:solidFill>
            <a:schemeClr val="bg1"/>
          </a:solidFill>
        </p:grpSpPr>
        <p:sp>
          <p:nvSpPr>
            <p:cNvPr id="36" name="Freeform 75"/>
            <p:cNvSpPr>
              <a:spLocks noEditPoints="1"/>
            </p:cNvSpPr>
            <p:nvPr/>
          </p:nvSpPr>
          <p:spPr bwMode="auto">
            <a:xfrm>
              <a:off x="9278743" y="3632200"/>
              <a:ext cx="778375" cy="489177"/>
            </a:xfrm>
            <a:custGeom>
              <a:avLst/>
              <a:gdLst/>
              <a:ahLst/>
              <a:cxnLst>
                <a:cxn ang="0">
                  <a:pos x="248" y="17"/>
                </a:cxn>
                <a:cxn ang="0">
                  <a:pos x="199" y="12"/>
                </a:cxn>
                <a:cxn ang="0">
                  <a:pos x="177" y="18"/>
                </a:cxn>
                <a:cxn ang="0">
                  <a:pos x="126" y="0"/>
                </a:cxn>
                <a:cxn ang="0">
                  <a:pos x="70" y="23"/>
                </a:cxn>
                <a:cxn ang="0">
                  <a:pos x="47" y="79"/>
                </a:cxn>
                <a:cxn ang="0">
                  <a:pos x="47" y="85"/>
                </a:cxn>
                <a:cxn ang="0">
                  <a:pos x="29" y="99"/>
                </a:cxn>
                <a:cxn ang="0">
                  <a:pos x="5" y="142"/>
                </a:cxn>
                <a:cxn ang="0">
                  <a:pos x="27" y="151"/>
                </a:cxn>
                <a:cxn ang="0">
                  <a:pos x="54" y="147"/>
                </a:cxn>
                <a:cxn ang="0">
                  <a:pos x="76" y="141"/>
                </a:cxn>
                <a:cxn ang="0">
                  <a:pos x="126" y="159"/>
                </a:cxn>
                <a:cxn ang="0">
                  <a:pos x="183" y="136"/>
                </a:cxn>
                <a:cxn ang="0">
                  <a:pos x="206" y="79"/>
                </a:cxn>
                <a:cxn ang="0">
                  <a:pos x="206" y="74"/>
                </a:cxn>
                <a:cxn ang="0">
                  <a:pos x="224" y="60"/>
                </a:cxn>
                <a:cxn ang="0">
                  <a:pos x="248" y="17"/>
                </a:cxn>
                <a:cxn ang="0">
                  <a:pos x="74" y="27"/>
                </a:cxn>
                <a:cxn ang="0">
                  <a:pos x="126" y="5"/>
                </a:cxn>
                <a:cxn ang="0">
                  <a:pos x="179" y="27"/>
                </a:cxn>
                <a:cxn ang="0">
                  <a:pos x="200" y="71"/>
                </a:cxn>
                <a:cxn ang="0">
                  <a:pos x="141" y="107"/>
                </a:cxn>
                <a:cxn ang="0">
                  <a:pos x="77" y="135"/>
                </a:cxn>
                <a:cxn ang="0">
                  <a:pos x="74" y="132"/>
                </a:cxn>
                <a:cxn ang="0">
                  <a:pos x="52" y="79"/>
                </a:cxn>
                <a:cxn ang="0">
                  <a:pos x="74" y="27"/>
                </a:cxn>
                <a:cxn ang="0">
                  <a:pos x="53" y="142"/>
                </a:cxn>
                <a:cxn ang="0">
                  <a:pos x="10" y="140"/>
                </a:cxn>
                <a:cxn ang="0">
                  <a:pos x="33" y="104"/>
                </a:cxn>
                <a:cxn ang="0">
                  <a:pos x="48" y="92"/>
                </a:cxn>
                <a:cxn ang="0">
                  <a:pos x="70" y="136"/>
                </a:cxn>
                <a:cxn ang="0">
                  <a:pos x="71" y="137"/>
                </a:cxn>
                <a:cxn ang="0">
                  <a:pos x="53" y="142"/>
                </a:cxn>
                <a:cxn ang="0">
                  <a:pos x="201" y="79"/>
                </a:cxn>
                <a:cxn ang="0">
                  <a:pos x="179" y="132"/>
                </a:cxn>
                <a:cxn ang="0">
                  <a:pos x="126" y="154"/>
                </a:cxn>
                <a:cxn ang="0">
                  <a:pos x="82" y="139"/>
                </a:cxn>
                <a:cxn ang="0">
                  <a:pos x="144" y="112"/>
                </a:cxn>
                <a:cxn ang="0">
                  <a:pos x="201" y="78"/>
                </a:cxn>
                <a:cxn ang="0">
                  <a:pos x="201" y="79"/>
                </a:cxn>
                <a:cxn ang="0">
                  <a:pos x="220" y="55"/>
                </a:cxn>
                <a:cxn ang="0">
                  <a:pos x="205" y="67"/>
                </a:cxn>
                <a:cxn ang="0">
                  <a:pos x="183" y="23"/>
                </a:cxn>
                <a:cxn ang="0">
                  <a:pos x="182" y="22"/>
                </a:cxn>
                <a:cxn ang="0">
                  <a:pos x="200" y="17"/>
                </a:cxn>
                <a:cxn ang="0">
                  <a:pos x="243" y="19"/>
                </a:cxn>
                <a:cxn ang="0">
                  <a:pos x="220" y="55"/>
                </a:cxn>
              </a:cxnLst>
              <a:rect l="0" t="0" r="r" b="b"/>
              <a:pathLst>
                <a:path w="253" h="159">
                  <a:moveTo>
                    <a:pt x="248" y="17"/>
                  </a:moveTo>
                  <a:cubicBezTo>
                    <a:pt x="243" y="7"/>
                    <a:pt x="226" y="5"/>
                    <a:pt x="199" y="12"/>
                  </a:cubicBezTo>
                  <a:cubicBezTo>
                    <a:pt x="192" y="13"/>
                    <a:pt x="185" y="15"/>
                    <a:pt x="177" y="18"/>
                  </a:cubicBezTo>
                  <a:cubicBezTo>
                    <a:pt x="163" y="6"/>
                    <a:pt x="145" y="0"/>
                    <a:pt x="126" y="0"/>
                  </a:cubicBezTo>
                  <a:cubicBezTo>
                    <a:pt x="105" y="0"/>
                    <a:pt x="85" y="8"/>
                    <a:pt x="70" y="23"/>
                  </a:cubicBezTo>
                  <a:cubicBezTo>
                    <a:pt x="55" y="38"/>
                    <a:pt x="47" y="58"/>
                    <a:pt x="47" y="79"/>
                  </a:cubicBezTo>
                  <a:cubicBezTo>
                    <a:pt x="47" y="81"/>
                    <a:pt x="47" y="83"/>
                    <a:pt x="47" y="85"/>
                  </a:cubicBezTo>
                  <a:cubicBezTo>
                    <a:pt x="40" y="90"/>
                    <a:pt x="35" y="95"/>
                    <a:pt x="29" y="99"/>
                  </a:cubicBezTo>
                  <a:cubicBezTo>
                    <a:pt x="8" y="118"/>
                    <a:pt x="0" y="133"/>
                    <a:pt x="5" y="142"/>
                  </a:cubicBezTo>
                  <a:cubicBezTo>
                    <a:pt x="8" y="148"/>
                    <a:pt x="15" y="151"/>
                    <a:pt x="27" y="151"/>
                  </a:cubicBezTo>
                  <a:cubicBezTo>
                    <a:pt x="34" y="151"/>
                    <a:pt x="43" y="150"/>
                    <a:pt x="54" y="147"/>
                  </a:cubicBezTo>
                  <a:cubicBezTo>
                    <a:pt x="61" y="146"/>
                    <a:pt x="68" y="144"/>
                    <a:pt x="76" y="141"/>
                  </a:cubicBezTo>
                  <a:cubicBezTo>
                    <a:pt x="90" y="153"/>
                    <a:pt x="108" y="159"/>
                    <a:pt x="126" y="159"/>
                  </a:cubicBezTo>
                  <a:cubicBezTo>
                    <a:pt x="148" y="159"/>
                    <a:pt x="168" y="151"/>
                    <a:pt x="183" y="136"/>
                  </a:cubicBezTo>
                  <a:cubicBezTo>
                    <a:pt x="198" y="121"/>
                    <a:pt x="206" y="101"/>
                    <a:pt x="206" y="79"/>
                  </a:cubicBezTo>
                  <a:cubicBezTo>
                    <a:pt x="206" y="78"/>
                    <a:pt x="206" y="76"/>
                    <a:pt x="206" y="74"/>
                  </a:cubicBezTo>
                  <a:cubicBezTo>
                    <a:pt x="213" y="69"/>
                    <a:pt x="218" y="64"/>
                    <a:pt x="224" y="60"/>
                  </a:cubicBezTo>
                  <a:cubicBezTo>
                    <a:pt x="245" y="41"/>
                    <a:pt x="253" y="26"/>
                    <a:pt x="248" y="17"/>
                  </a:cubicBezTo>
                  <a:close/>
                  <a:moveTo>
                    <a:pt x="74" y="27"/>
                  </a:moveTo>
                  <a:cubicBezTo>
                    <a:pt x="88" y="13"/>
                    <a:pt x="107" y="5"/>
                    <a:pt x="126" y="5"/>
                  </a:cubicBezTo>
                  <a:cubicBezTo>
                    <a:pt x="146" y="5"/>
                    <a:pt x="165" y="13"/>
                    <a:pt x="179" y="27"/>
                  </a:cubicBezTo>
                  <a:cubicBezTo>
                    <a:pt x="191" y="39"/>
                    <a:pt x="198" y="54"/>
                    <a:pt x="200" y="71"/>
                  </a:cubicBezTo>
                  <a:cubicBezTo>
                    <a:pt x="183" y="83"/>
                    <a:pt x="163" y="96"/>
                    <a:pt x="141" y="107"/>
                  </a:cubicBezTo>
                  <a:cubicBezTo>
                    <a:pt x="119" y="119"/>
                    <a:pt x="97" y="128"/>
                    <a:pt x="77" y="135"/>
                  </a:cubicBezTo>
                  <a:cubicBezTo>
                    <a:pt x="76" y="134"/>
                    <a:pt x="75" y="133"/>
                    <a:pt x="74" y="132"/>
                  </a:cubicBezTo>
                  <a:cubicBezTo>
                    <a:pt x="60" y="118"/>
                    <a:pt x="52" y="99"/>
                    <a:pt x="52" y="79"/>
                  </a:cubicBezTo>
                  <a:cubicBezTo>
                    <a:pt x="52" y="60"/>
                    <a:pt x="60" y="41"/>
                    <a:pt x="74" y="27"/>
                  </a:cubicBezTo>
                  <a:close/>
                  <a:moveTo>
                    <a:pt x="53" y="142"/>
                  </a:moveTo>
                  <a:cubicBezTo>
                    <a:pt x="30" y="147"/>
                    <a:pt x="14" y="146"/>
                    <a:pt x="10" y="140"/>
                  </a:cubicBezTo>
                  <a:cubicBezTo>
                    <a:pt x="7" y="133"/>
                    <a:pt x="15" y="120"/>
                    <a:pt x="33" y="104"/>
                  </a:cubicBezTo>
                  <a:cubicBezTo>
                    <a:pt x="38" y="100"/>
                    <a:pt x="42" y="96"/>
                    <a:pt x="48" y="92"/>
                  </a:cubicBezTo>
                  <a:cubicBezTo>
                    <a:pt x="50" y="108"/>
                    <a:pt x="58" y="124"/>
                    <a:pt x="70" y="136"/>
                  </a:cubicBezTo>
                  <a:cubicBezTo>
                    <a:pt x="70" y="136"/>
                    <a:pt x="71" y="136"/>
                    <a:pt x="71" y="137"/>
                  </a:cubicBezTo>
                  <a:cubicBezTo>
                    <a:pt x="65" y="139"/>
                    <a:pt x="59" y="140"/>
                    <a:pt x="53" y="142"/>
                  </a:cubicBezTo>
                  <a:close/>
                  <a:moveTo>
                    <a:pt x="201" y="79"/>
                  </a:moveTo>
                  <a:cubicBezTo>
                    <a:pt x="201" y="99"/>
                    <a:pt x="193" y="118"/>
                    <a:pt x="179" y="132"/>
                  </a:cubicBezTo>
                  <a:cubicBezTo>
                    <a:pt x="165" y="146"/>
                    <a:pt x="146" y="154"/>
                    <a:pt x="126" y="154"/>
                  </a:cubicBezTo>
                  <a:cubicBezTo>
                    <a:pt x="110" y="154"/>
                    <a:pt x="95" y="148"/>
                    <a:pt x="82" y="139"/>
                  </a:cubicBezTo>
                  <a:cubicBezTo>
                    <a:pt x="102" y="132"/>
                    <a:pt x="123" y="123"/>
                    <a:pt x="144" y="112"/>
                  </a:cubicBezTo>
                  <a:cubicBezTo>
                    <a:pt x="165" y="102"/>
                    <a:pt x="184" y="90"/>
                    <a:pt x="201" y="78"/>
                  </a:cubicBezTo>
                  <a:cubicBezTo>
                    <a:pt x="201" y="78"/>
                    <a:pt x="201" y="79"/>
                    <a:pt x="201" y="79"/>
                  </a:cubicBezTo>
                  <a:close/>
                  <a:moveTo>
                    <a:pt x="220" y="55"/>
                  </a:moveTo>
                  <a:cubicBezTo>
                    <a:pt x="215" y="59"/>
                    <a:pt x="211" y="63"/>
                    <a:pt x="205" y="67"/>
                  </a:cubicBezTo>
                  <a:cubicBezTo>
                    <a:pt x="203" y="51"/>
                    <a:pt x="195" y="35"/>
                    <a:pt x="183" y="23"/>
                  </a:cubicBezTo>
                  <a:cubicBezTo>
                    <a:pt x="183" y="23"/>
                    <a:pt x="182" y="23"/>
                    <a:pt x="182" y="22"/>
                  </a:cubicBezTo>
                  <a:cubicBezTo>
                    <a:pt x="188" y="20"/>
                    <a:pt x="195" y="19"/>
                    <a:pt x="200" y="17"/>
                  </a:cubicBezTo>
                  <a:cubicBezTo>
                    <a:pt x="223" y="12"/>
                    <a:pt x="239" y="13"/>
                    <a:pt x="243" y="19"/>
                  </a:cubicBezTo>
                  <a:cubicBezTo>
                    <a:pt x="246" y="26"/>
                    <a:pt x="238" y="39"/>
                    <a:pt x="220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227"/>
            <p:cNvSpPr/>
            <p:nvPr/>
          </p:nvSpPr>
          <p:spPr>
            <a:xfrm>
              <a:off x="9872662" y="3581400"/>
              <a:ext cx="127000" cy="127000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228"/>
            <p:cNvSpPr/>
            <p:nvPr/>
          </p:nvSpPr>
          <p:spPr>
            <a:xfrm>
              <a:off x="9336087" y="4046538"/>
              <a:ext cx="88900" cy="88900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椭圆 230"/>
          <p:cNvSpPr/>
          <p:nvPr/>
        </p:nvSpPr>
        <p:spPr>
          <a:xfrm>
            <a:off x="8655641" y="1723200"/>
            <a:ext cx="925200" cy="925200"/>
          </a:xfrm>
          <a:prstGeom prst="ellipse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Freeform 69"/>
          <p:cNvSpPr>
            <a:spLocks noEditPoints="1"/>
          </p:cNvSpPr>
          <p:nvPr/>
        </p:nvSpPr>
        <p:spPr bwMode="auto">
          <a:xfrm>
            <a:off x="8838376" y="1928076"/>
            <a:ext cx="559730" cy="515449"/>
          </a:xfrm>
          <a:custGeom>
            <a:avLst/>
            <a:gdLst/>
            <a:ahLst/>
            <a:cxnLst>
              <a:cxn ang="0">
                <a:pos x="68" y="171"/>
              </a:cxn>
              <a:cxn ang="0">
                <a:pos x="37" y="154"/>
              </a:cxn>
              <a:cxn ang="0">
                <a:pos x="0" y="118"/>
              </a:cxn>
              <a:cxn ang="0">
                <a:pos x="4" y="82"/>
              </a:cxn>
              <a:cxn ang="0">
                <a:pos x="48" y="55"/>
              </a:cxn>
              <a:cxn ang="0">
                <a:pos x="82" y="46"/>
              </a:cxn>
              <a:cxn ang="0">
                <a:pos x="133" y="45"/>
              </a:cxn>
              <a:cxn ang="0">
                <a:pos x="156" y="73"/>
              </a:cxn>
              <a:cxn ang="0">
                <a:pos x="143" y="123"/>
              </a:cxn>
              <a:cxn ang="0">
                <a:pos x="127" y="154"/>
              </a:cxn>
              <a:cxn ang="0">
                <a:pos x="91" y="191"/>
              </a:cxn>
              <a:cxn ang="0">
                <a:pos x="111" y="179"/>
              </a:cxn>
              <a:cxn ang="0">
                <a:pos x="124" y="148"/>
              </a:cxn>
              <a:cxn ang="0">
                <a:pos x="152" y="138"/>
              </a:cxn>
              <a:cxn ang="0">
                <a:pos x="139" y="107"/>
              </a:cxn>
              <a:cxn ang="0">
                <a:pos x="151" y="80"/>
              </a:cxn>
              <a:cxn ang="0">
                <a:pos x="121" y="67"/>
              </a:cxn>
              <a:cxn ang="0">
                <a:pos x="110" y="39"/>
              </a:cxn>
              <a:cxn ang="0">
                <a:pos x="80" y="52"/>
              </a:cxn>
              <a:cxn ang="0">
                <a:pos x="52" y="39"/>
              </a:cxn>
              <a:cxn ang="0">
                <a:pos x="40" y="70"/>
              </a:cxn>
              <a:cxn ang="0">
                <a:pos x="12" y="81"/>
              </a:cxn>
              <a:cxn ang="0">
                <a:pos x="25" y="111"/>
              </a:cxn>
              <a:cxn ang="0">
                <a:pos x="12" y="138"/>
              </a:cxn>
              <a:cxn ang="0">
                <a:pos x="43" y="151"/>
              </a:cxn>
              <a:cxn ang="0">
                <a:pos x="53" y="179"/>
              </a:cxn>
              <a:cxn ang="0">
                <a:pos x="84" y="166"/>
              </a:cxn>
              <a:cxn ang="0">
                <a:pos x="68" y="135"/>
              </a:cxn>
              <a:cxn ang="0">
                <a:pos x="96" y="83"/>
              </a:cxn>
              <a:cxn ang="0">
                <a:pos x="82" y="86"/>
              </a:cxn>
              <a:cxn ang="0">
                <a:pos x="82" y="132"/>
              </a:cxn>
              <a:cxn ang="0">
                <a:pos x="82" y="86"/>
              </a:cxn>
              <a:cxn ang="0">
                <a:pos x="156" y="68"/>
              </a:cxn>
              <a:cxn ang="0">
                <a:pos x="134" y="62"/>
              </a:cxn>
              <a:cxn ang="0">
                <a:pos x="137" y="44"/>
              </a:cxn>
              <a:cxn ang="0">
                <a:pos x="131" y="22"/>
              </a:cxn>
              <a:cxn ang="0">
                <a:pos x="149" y="16"/>
              </a:cxn>
              <a:cxn ang="0">
                <a:pos x="166" y="0"/>
              </a:cxn>
              <a:cxn ang="0">
                <a:pos x="178" y="12"/>
              </a:cxn>
              <a:cxn ang="0">
                <a:pos x="196" y="12"/>
              </a:cxn>
              <a:cxn ang="0">
                <a:pos x="197" y="35"/>
              </a:cxn>
              <a:cxn ang="0">
                <a:pos x="206" y="51"/>
              </a:cxn>
              <a:cxn ang="0">
                <a:pos x="187" y="64"/>
              </a:cxn>
              <a:cxn ang="0">
                <a:pos x="177" y="80"/>
              </a:cxn>
              <a:cxn ang="0">
                <a:pos x="157" y="62"/>
              </a:cxn>
              <a:cxn ang="0">
                <a:pos x="160" y="64"/>
              </a:cxn>
              <a:cxn ang="0">
                <a:pos x="181" y="61"/>
              </a:cxn>
              <a:cxn ang="0">
                <a:pos x="184" y="58"/>
              </a:cxn>
              <a:cxn ang="0">
                <a:pos x="192" y="39"/>
              </a:cxn>
              <a:cxn ang="0">
                <a:pos x="191" y="35"/>
              </a:cxn>
              <a:cxn ang="0">
                <a:pos x="178" y="19"/>
              </a:cxn>
              <a:cxn ang="0">
                <a:pos x="175" y="17"/>
              </a:cxn>
              <a:cxn ang="0">
                <a:pos x="160" y="7"/>
              </a:cxn>
              <a:cxn ang="0">
                <a:pos x="151" y="22"/>
              </a:cxn>
              <a:cxn ang="0">
                <a:pos x="135" y="30"/>
              </a:cxn>
              <a:cxn ang="0">
                <a:pos x="144" y="45"/>
              </a:cxn>
              <a:cxn ang="0">
                <a:pos x="143" y="64"/>
              </a:cxn>
              <a:cxn ang="0">
                <a:pos x="155" y="51"/>
              </a:cxn>
              <a:cxn ang="0">
                <a:pos x="180" y="30"/>
              </a:cxn>
              <a:cxn ang="0">
                <a:pos x="167" y="30"/>
              </a:cxn>
              <a:cxn ang="0">
                <a:pos x="174" y="49"/>
              </a:cxn>
            </a:cxnLst>
            <a:rect l="0" t="0" r="r" b="b"/>
            <a:pathLst>
              <a:path w="207" h="191">
                <a:moveTo>
                  <a:pt x="91" y="191"/>
                </a:moveTo>
                <a:cubicBezTo>
                  <a:pt x="82" y="172"/>
                  <a:pt x="82" y="172"/>
                  <a:pt x="82" y="172"/>
                </a:cubicBezTo>
                <a:cubicBezTo>
                  <a:pt x="77" y="172"/>
                  <a:pt x="73" y="172"/>
                  <a:pt x="68" y="171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4" y="151"/>
                  <a:pt x="31" y="147"/>
                  <a:pt x="28" y="143"/>
                </a:cubicBezTo>
                <a:cubicBezTo>
                  <a:pt x="8" y="145"/>
                  <a:pt x="8" y="145"/>
                  <a:pt x="8" y="145"/>
                </a:cubicBezTo>
                <a:cubicBezTo>
                  <a:pt x="0" y="118"/>
                  <a:pt x="0" y="118"/>
                  <a:pt x="0" y="118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8" y="105"/>
                  <a:pt x="19" y="100"/>
                  <a:pt x="20" y="95"/>
                </a:cubicBezTo>
                <a:cubicBezTo>
                  <a:pt x="4" y="82"/>
                  <a:pt x="4" y="82"/>
                  <a:pt x="4" y="82"/>
                </a:cubicBezTo>
                <a:cubicBezTo>
                  <a:pt x="18" y="58"/>
                  <a:pt x="18" y="58"/>
                  <a:pt x="18" y="58"/>
                </a:cubicBezTo>
                <a:cubicBezTo>
                  <a:pt x="37" y="64"/>
                  <a:pt x="37" y="64"/>
                  <a:pt x="37" y="64"/>
                </a:cubicBezTo>
                <a:cubicBezTo>
                  <a:pt x="40" y="61"/>
                  <a:pt x="44" y="58"/>
                  <a:pt x="48" y="55"/>
                </a:cubicBezTo>
                <a:cubicBezTo>
                  <a:pt x="46" y="35"/>
                  <a:pt x="46" y="35"/>
                  <a:pt x="46" y="35"/>
                </a:cubicBezTo>
                <a:cubicBezTo>
                  <a:pt x="73" y="27"/>
                  <a:pt x="73" y="27"/>
                  <a:pt x="73" y="27"/>
                </a:cubicBezTo>
                <a:cubicBezTo>
                  <a:pt x="82" y="46"/>
                  <a:pt x="82" y="46"/>
                  <a:pt x="82" y="46"/>
                </a:cubicBezTo>
                <a:cubicBezTo>
                  <a:pt x="87" y="46"/>
                  <a:pt x="92" y="46"/>
                  <a:pt x="96" y="47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30" y="67"/>
                  <a:pt x="133" y="71"/>
                  <a:pt x="136" y="75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4"/>
                  <a:pt x="145" y="119"/>
                  <a:pt x="143" y="123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3" y="157"/>
                  <a:pt x="120" y="160"/>
                  <a:pt x="115" y="163"/>
                </a:cubicBezTo>
                <a:cubicBezTo>
                  <a:pt x="118" y="183"/>
                  <a:pt x="118" y="183"/>
                  <a:pt x="118" y="183"/>
                </a:cubicBezTo>
                <a:lnTo>
                  <a:pt x="91" y="191"/>
                </a:lnTo>
                <a:close/>
                <a:moveTo>
                  <a:pt x="86" y="166"/>
                </a:moveTo>
                <a:cubicBezTo>
                  <a:pt x="94" y="184"/>
                  <a:pt x="94" y="184"/>
                  <a:pt x="94" y="184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16" y="156"/>
                  <a:pt x="120" y="152"/>
                  <a:pt x="124" y="148"/>
                </a:cubicBezTo>
                <a:cubicBezTo>
                  <a:pt x="125" y="147"/>
                  <a:pt x="125" y="147"/>
                  <a:pt x="125" y="147"/>
                </a:cubicBezTo>
                <a:cubicBezTo>
                  <a:pt x="143" y="153"/>
                  <a:pt x="143" y="153"/>
                  <a:pt x="143" y="153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139" y="119"/>
                  <a:pt x="139" y="113"/>
                  <a:pt x="139" y="107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28" y="75"/>
                  <a:pt x="125" y="71"/>
                  <a:pt x="121" y="67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98" y="54"/>
                  <a:pt x="98" y="54"/>
                  <a:pt x="98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1" y="52"/>
                  <a:pt x="86" y="52"/>
                  <a:pt x="80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0" y="34"/>
                  <a:pt x="70" y="34"/>
                  <a:pt x="70" y="34"/>
                </a:cubicBezTo>
                <a:cubicBezTo>
                  <a:pt x="52" y="39"/>
                  <a:pt x="52" y="39"/>
                  <a:pt x="52" y="39"/>
                </a:cubicBezTo>
                <a:cubicBezTo>
                  <a:pt x="55" y="59"/>
                  <a:pt x="55" y="59"/>
                  <a:pt x="55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48" y="62"/>
                  <a:pt x="43" y="66"/>
                  <a:pt x="40" y="70"/>
                </a:cubicBezTo>
                <a:cubicBezTo>
                  <a:pt x="38" y="71"/>
                  <a:pt x="38" y="71"/>
                  <a:pt x="38" y="71"/>
                </a:cubicBezTo>
                <a:cubicBezTo>
                  <a:pt x="21" y="65"/>
                  <a:pt x="21" y="65"/>
                  <a:pt x="21" y="65"/>
                </a:cubicBezTo>
                <a:cubicBezTo>
                  <a:pt x="12" y="81"/>
                  <a:pt x="12" y="81"/>
                  <a:pt x="12" y="81"/>
                </a:cubicBezTo>
                <a:cubicBezTo>
                  <a:pt x="27" y="93"/>
                  <a:pt x="27" y="93"/>
                  <a:pt x="27" y="93"/>
                </a:cubicBezTo>
                <a:cubicBezTo>
                  <a:pt x="26" y="94"/>
                  <a:pt x="26" y="94"/>
                  <a:pt x="26" y="94"/>
                </a:cubicBezTo>
                <a:cubicBezTo>
                  <a:pt x="25" y="100"/>
                  <a:pt x="24" y="106"/>
                  <a:pt x="25" y="111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7" y="121"/>
                  <a:pt x="7" y="121"/>
                  <a:pt x="7" y="121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5" y="143"/>
                  <a:pt x="39" y="148"/>
                  <a:pt x="43" y="151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5" y="164"/>
                  <a:pt x="65" y="164"/>
                  <a:pt x="65" y="164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73" y="166"/>
                  <a:pt x="78" y="167"/>
                  <a:pt x="84" y="166"/>
                </a:cubicBezTo>
                <a:lnTo>
                  <a:pt x="86" y="166"/>
                </a:lnTo>
                <a:close/>
                <a:moveTo>
                  <a:pt x="82" y="138"/>
                </a:moveTo>
                <a:cubicBezTo>
                  <a:pt x="77" y="138"/>
                  <a:pt x="72" y="137"/>
                  <a:pt x="68" y="135"/>
                </a:cubicBezTo>
                <a:cubicBezTo>
                  <a:pt x="53" y="127"/>
                  <a:pt x="48" y="109"/>
                  <a:pt x="56" y="95"/>
                </a:cubicBezTo>
                <a:cubicBezTo>
                  <a:pt x="61" y="86"/>
                  <a:pt x="71" y="80"/>
                  <a:pt x="82" y="80"/>
                </a:cubicBezTo>
                <a:cubicBezTo>
                  <a:pt x="87" y="80"/>
                  <a:pt x="92" y="81"/>
                  <a:pt x="96" y="83"/>
                </a:cubicBezTo>
                <a:cubicBezTo>
                  <a:pt x="110" y="91"/>
                  <a:pt x="115" y="109"/>
                  <a:pt x="107" y="123"/>
                </a:cubicBezTo>
                <a:cubicBezTo>
                  <a:pt x="102" y="133"/>
                  <a:pt x="92" y="138"/>
                  <a:pt x="82" y="138"/>
                </a:cubicBezTo>
                <a:close/>
                <a:moveTo>
                  <a:pt x="82" y="86"/>
                </a:moveTo>
                <a:cubicBezTo>
                  <a:pt x="73" y="86"/>
                  <a:pt x="66" y="90"/>
                  <a:pt x="61" y="98"/>
                </a:cubicBezTo>
                <a:cubicBezTo>
                  <a:pt x="55" y="109"/>
                  <a:pt x="59" y="123"/>
                  <a:pt x="71" y="130"/>
                </a:cubicBezTo>
                <a:cubicBezTo>
                  <a:pt x="74" y="131"/>
                  <a:pt x="78" y="132"/>
                  <a:pt x="82" y="132"/>
                </a:cubicBezTo>
                <a:cubicBezTo>
                  <a:pt x="90" y="132"/>
                  <a:pt x="98" y="128"/>
                  <a:pt x="102" y="120"/>
                </a:cubicBezTo>
                <a:cubicBezTo>
                  <a:pt x="108" y="109"/>
                  <a:pt x="104" y="95"/>
                  <a:pt x="93" y="89"/>
                </a:cubicBezTo>
                <a:cubicBezTo>
                  <a:pt x="90" y="87"/>
                  <a:pt x="86" y="86"/>
                  <a:pt x="82" y="86"/>
                </a:cubicBezTo>
                <a:close/>
                <a:moveTo>
                  <a:pt x="168" y="81"/>
                </a:moveTo>
                <a:cubicBezTo>
                  <a:pt x="157" y="69"/>
                  <a:pt x="157" y="69"/>
                  <a:pt x="157" y="69"/>
                </a:cubicBezTo>
                <a:cubicBezTo>
                  <a:pt x="157" y="69"/>
                  <a:pt x="156" y="68"/>
                  <a:pt x="156" y="68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7" y="67"/>
                  <a:pt x="135" y="64"/>
                  <a:pt x="134" y="62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8" y="45"/>
                  <a:pt x="137" y="45"/>
                  <a:pt x="137" y="44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30" y="27"/>
                  <a:pt x="131" y="25"/>
                  <a:pt x="131" y="22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17"/>
                  <a:pt x="149" y="17"/>
                  <a:pt x="149" y="16"/>
                </a:cubicBezTo>
                <a:cubicBezTo>
                  <a:pt x="156" y="1"/>
                  <a:pt x="156" y="1"/>
                  <a:pt x="156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60" y="1"/>
                  <a:pt x="163" y="1"/>
                  <a:pt x="16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8" y="12"/>
                  <a:pt x="178" y="12"/>
                  <a:pt x="178" y="12"/>
                </a:cubicBezTo>
                <a:cubicBezTo>
                  <a:pt x="178" y="12"/>
                  <a:pt x="178" y="12"/>
                  <a:pt x="178" y="12"/>
                </a:cubicBezTo>
                <a:cubicBezTo>
                  <a:pt x="179" y="12"/>
                  <a:pt x="179" y="12"/>
                  <a:pt x="179" y="13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6" y="12"/>
                  <a:pt x="196" y="12"/>
                  <a:pt x="196" y="12"/>
                </a:cubicBezTo>
                <a:cubicBezTo>
                  <a:pt x="198" y="15"/>
                  <a:pt x="200" y="17"/>
                  <a:pt x="201" y="18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197" y="35"/>
                  <a:pt x="197" y="35"/>
                  <a:pt x="197" y="35"/>
                </a:cubicBezTo>
                <a:cubicBezTo>
                  <a:pt x="197" y="36"/>
                  <a:pt x="197" y="36"/>
                  <a:pt x="197" y="37"/>
                </a:cubicBezTo>
                <a:cubicBezTo>
                  <a:pt x="207" y="50"/>
                  <a:pt x="207" y="50"/>
                  <a:pt x="207" y="5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05" y="54"/>
                  <a:pt x="204" y="56"/>
                  <a:pt x="203" y="59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187" y="64"/>
                  <a:pt x="187" y="64"/>
                  <a:pt x="187" y="64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5" y="80"/>
                  <a:pt x="172" y="80"/>
                  <a:pt x="170" y="81"/>
                </a:cubicBezTo>
                <a:lnTo>
                  <a:pt x="168" y="81"/>
                </a:lnTo>
                <a:close/>
                <a:moveTo>
                  <a:pt x="157" y="62"/>
                </a:moveTo>
                <a:cubicBezTo>
                  <a:pt x="158" y="63"/>
                  <a:pt x="158" y="63"/>
                  <a:pt x="158" y="63"/>
                </a:cubicBezTo>
                <a:cubicBezTo>
                  <a:pt x="159" y="63"/>
                  <a:pt x="159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72" y="74"/>
                  <a:pt x="174" y="74"/>
                  <a:pt x="175" y="74"/>
                </a:cubicBezTo>
                <a:cubicBezTo>
                  <a:pt x="181" y="61"/>
                  <a:pt x="181" y="61"/>
                  <a:pt x="181" y="61"/>
                </a:cubicBezTo>
                <a:cubicBezTo>
                  <a:pt x="181" y="61"/>
                  <a:pt x="181" y="61"/>
                  <a:pt x="181" y="61"/>
                </a:cubicBezTo>
                <a:cubicBezTo>
                  <a:pt x="182" y="60"/>
                  <a:pt x="182" y="59"/>
                  <a:pt x="183" y="59"/>
                </a:cubicBezTo>
                <a:cubicBezTo>
                  <a:pt x="184" y="58"/>
                  <a:pt x="184" y="58"/>
                  <a:pt x="184" y="58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9" y="54"/>
                  <a:pt x="199" y="52"/>
                  <a:pt x="200" y="50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37"/>
                  <a:pt x="191" y="36"/>
                  <a:pt x="191" y="36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95" y="20"/>
                  <a:pt x="193" y="19"/>
                  <a:pt x="192" y="17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7" y="18"/>
                  <a:pt x="177" y="18"/>
                  <a:pt x="177" y="18"/>
                </a:cubicBezTo>
                <a:cubicBezTo>
                  <a:pt x="177" y="18"/>
                  <a:pt x="176" y="18"/>
                  <a:pt x="176" y="18"/>
                </a:cubicBezTo>
                <a:cubicBezTo>
                  <a:pt x="176" y="18"/>
                  <a:pt x="175" y="17"/>
                  <a:pt x="175" y="17"/>
                </a:cubicBezTo>
                <a:cubicBezTo>
                  <a:pt x="174" y="17"/>
                  <a:pt x="174" y="17"/>
                  <a:pt x="174" y="17"/>
                </a:cubicBezTo>
                <a:cubicBezTo>
                  <a:pt x="165" y="6"/>
                  <a:pt x="165" y="6"/>
                  <a:pt x="165" y="6"/>
                </a:cubicBezTo>
                <a:cubicBezTo>
                  <a:pt x="163" y="7"/>
                  <a:pt x="161" y="7"/>
                  <a:pt x="160" y="7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3" y="21"/>
                  <a:pt x="152" y="22"/>
                  <a:pt x="151" y="22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6" y="27"/>
                  <a:pt x="135" y="29"/>
                  <a:pt x="135" y="30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4" y="44"/>
                  <a:pt x="144" y="45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0" y="61"/>
                  <a:pt x="142" y="62"/>
                  <a:pt x="143" y="64"/>
                </a:cubicBezTo>
                <a:lnTo>
                  <a:pt x="157" y="62"/>
                </a:lnTo>
                <a:close/>
                <a:moveTo>
                  <a:pt x="168" y="57"/>
                </a:moveTo>
                <a:cubicBezTo>
                  <a:pt x="163" y="57"/>
                  <a:pt x="158" y="55"/>
                  <a:pt x="155" y="51"/>
                </a:cubicBezTo>
                <a:cubicBezTo>
                  <a:pt x="149" y="44"/>
                  <a:pt x="150" y="33"/>
                  <a:pt x="157" y="27"/>
                </a:cubicBezTo>
                <a:cubicBezTo>
                  <a:pt x="160" y="25"/>
                  <a:pt x="164" y="24"/>
                  <a:pt x="167" y="24"/>
                </a:cubicBezTo>
                <a:cubicBezTo>
                  <a:pt x="173" y="24"/>
                  <a:pt x="177" y="26"/>
                  <a:pt x="180" y="30"/>
                </a:cubicBezTo>
                <a:cubicBezTo>
                  <a:pt x="186" y="37"/>
                  <a:pt x="185" y="48"/>
                  <a:pt x="178" y="53"/>
                </a:cubicBezTo>
                <a:cubicBezTo>
                  <a:pt x="175" y="56"/>
                  <a:pt x="171" y="57"/>
                  <a:pt x="168" y="57"/>
                </a:cubicBezTo>
                <a:close/>
                <a:moveTo>
                  <a:pt x="167" y="30"/>
                </a:moveTo>
                <a:cubicBezTo>
                  <a:pt x="165" y="30"/>
                  <a:pt x="163" y="31"/>
                  <a:pt x="161" y="32"/>
                </a:cubicBezTo>
                <a:cubicBezTo>
                  <a:pt x="156" y="36"/>
                  <a:pt x="156" y="42"/>
                  <a:pt x="159" y="47"/>
                </a:cubicBezTo>
                <a:cubicBezTo>
                  <a:pt x="163" y="51"/>
                  <a:pt x="170" y="52"/>
                  <a:pt x="174" y="49"/>
                </a:cubicBezTo>
                <a:cubicBezTo>
                  <a:pt x="178" y="45"/>
                  <a:pt x="179" y="38"/>
                  <a:pt x="176" y="34"/>
                </a:cubicBezTo>
                <a:cubicBezTo>
                  <a:pt x="174" y="31"/>
                  <a:pt x="171" y="30"/>
                  <a:pt x="167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1" name="组合 3"/>
          <p:cNvGrpSpPr>
            <a:grpSpLocks noChangeAspect="1"/>
          </p:cNvGrpSpPr>
          <p:nvPr/>
        </p:nvGrpSpPr>
        <p:grpSpPr>
          <a:xfrm>
            <a:off x="4943302" y="1733549"/>
            <a:ext cx="616872" cy="563247"/>
            <a:chOff x="5427760" y="2133650"/>
            <a:chExt cx="453803" cy="381479"/>
          </a:xfrm>
          <a:solidFill>
            <a:schemeClr val="bg1"/>
          </a:solidFill>
        </p:grpSpPr>
        <p:grpSp>
          <p:nvGrpSpPr>
            <p:cNvPr id="42" name="组合 2"/>
            <p:cNvGrpSpPr>
              <a:grpSpLocks noChangeAspect="1"/>
            </p:cNvGrpSpPr>
            <p:nvPr/>
          </p:nvGrpSpPr>
          <p:grpSpPr>
            <a:xfrm>
              <a:off x="5520246" y="2133650"/>
              <a:ext cx="214339" cy="172800"/>
              <a:chOff x="5521523" y="2106244"/>
              <a:chExt cx="301947" cy="243430"/>
            </a:xfrm>
            <a:grpFill/>
          </p:grpSpPr>
          <p:sp>
            <p:nvSpPr>
              <p:cNvPr id="44" name="Freeform 19"/>
              <p:cNvSpPr>
                <a:spLocks noEditPoints="1"/>
              </p:cNvSpPr>
              <p:nvPr/>
            </p:nvSpPr>
            <p:spPr bwMode="auto">
              <a:xfrm>
                <a:off x="5521523" y="2106244"/>
                <a:ext cx="301947" cy="243430"/>
              </a:xfrm>
              <a:custGeom>
                <a:avLst/>
                <a:gdLst/>
                <a:ahLst/>
                <a:cxnLst>
                  <a:cxn ang="0">
                    <a:pos x="12" y="104"/>
                  </a:cxn>
                  <a:cxn ang="0">
                    <a:pos x="17" y="76"/>
                  </a:cxn>
                  <a:cxn ang="0">
                    <a:pos x="13" y="73"/>
                  </a:cxn>
                  <a:cxn ang="0">
                    <a:pos x="0" y="45"/>
                  </a:cxn>
                  <a:cxn ang="0">
                    <a:pos x="64" y="0"/>
                  </a:cxn>
                  <a:cxn ang="0">
                    <a:pos x="129" y="45"/>
                  </a:cxn>
                  <a:cxn ang="0">
                    <a:pos x="64" y="90"/>
                  </a:cxn>
                  <a:cxn ang="0">
                    <a:pos x="46" y="88"/>
                  </a:cxn>
                  <a:cxn ang="0">
                    <a:pos x="12" y="104"/>
                  </a:cxn>
                  <a:cxn ang="0">
                    <a:pos x="64" y="6"/>
                  </a:cxn>
                  <a:cxn ang="0">
                    <a:pos x="6" y="45"/>
                  </a:cxn>
                  <a:cxn ang="0">
                    <a:pos x="17" y="69"/>
                  </a:cxn>
                  <a:cxn ang="0">
                    <a:pos x="22" y="71"/>
                  </a:cxn>
                  <a:cxn ang="0">
                    <a:pos x="24" y="72"/>
                  </a:cxn>
                  <a:cxn ang="0">
                    <a:pos x="20" y="93"/>
                  </a:cxn>
                  <a:cxn ang="0">
                    <a:pos x="45" y="82"/>
                  </a:cxn>
                  <a:cxn ang="0">
                    <a:pos x="46" y="82"/>
                  </a:cxn>
                  <a:cxn ang="0">
                    <a:pos x="64" y="84"/>
                  </a:cxn>
                  <a:cxn ang="0">
                    <a:pos x="123" y="45"/>
                  </a:cxn>
                  <a:cxn ang="0">
                    <a:pos x="64" y="6"/>
                  </a:cxn>
                </a:cxnLst>
                <a:rect l="0" t="0" r="r" b="b"/>
                <a:pathLst>
                  <a:path w="129" h="104">
                    <a:moveTo>
                      <a:pt x="12" y="104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5"/>
                      <a:pt x="14" y="74"/>
                      <a:pt x="13" y="73"/>
                    </a:cubicBezTo>
                    <a:cubicBezTo>
                      <a:pt x="4" y="65"/>
                      <a:pt x="0" y="55"/>
                      <a:pt x="0" y="45"/>
                    </a:cubicBezTo>
                    <a:cubicBezTo>
                      <a:pt x="0" y="20"/>
                      <a:pt x="29" y="0"/>
                      <a:pt x="64" y="0"/>
                    </a:cubicBezTo>
                    <a:cubicBezTo>
                      <a:pt x="100" y="0"/>
                      <a:pt x="129" y="20"/>
                      <a:pt x="129" y="45"/>
                    </a:cubicBezTo>
                    <a:cubicBezTo>
                      <a:pt x="129" y="70"/>
                      <a:pt x="100" y="90"/>
                      <a:pt x="64" y="90"/>
                    </a:cubicBezTo>
                    <a:cubicBezTo>
                      <a:pt x="58" y="90"/>
                      <a:pt x="51" y="89"/>
                      <a:pt x="46" y="88"/>
                    </a:cubicBezTo>
                    <a:lnTo>
                      <a:pt x="12" y="104"/>
                    </a:lnTo>
                    <a:close/>
                    <a:moveTo>
                      <a:pt x="64" y="6"/>
                    </a:moveTo>
                    <a:cubicBezTo>
                      <a:pt x="32" y="6"/>
                      <a:pt x="6" y="24"/>
                      <a:pt x="6" y="45"/>
                    </a:cubicBezTo>
                    <a:cubicBezTo>
                      <a:pt x="6" y="53"/>
                      <a:pt x="10" y="61"/>
                      <a:pt x="17" y="69"/>
                    </a:cubicBezTo>
                    <a:cubicBezTo>
                      <a:pt x="19" y="70"/>
                      <a:pt x="20" y="71"/>
                      <a:pt x="22" y="71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2" y="83"/>
                      <a:pt x="58" y="84"/>
                      <a:pt x="64" y="84"/>
                    </a:cubicBezTo>
                    <a:cubicBezTo>
                      <a:pt x="96" y="84"/>
                      <a:pt x="123" y="66"/>
                      <a:pt x="123" y="45"/>
                    </a:cubicBezTo>
                    <a:cubicBezTo>
                      <a:pt x="123" y="24"/>
                      <a:pt x="96" y="6"/>
                      <a:pt x="6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20"/>
              <p:cNvSpPr>
                <a:spLocks noEditPoints="1"/>
              </p:cNvSpPr>
              <p:nvPr/>
            </p:nvSpPr>
            <p:spPr bwMode="auto">
              <a:xfrm>
                <a:off x="5708777" y="2178805"/>
                <a:ext cx="60857" cy="6319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5" y="17"/>
                  </a:cxn>
                  <a:cxn ang="0">
                    <a:pos x="13" y="27"/>
                  </a:cxn>
                  <a:cxn ang="0">
                    <a:pos x="6" y="15"/>
                  </a:cxn>
                  <a:cxn ang="0">
                    <a:pos x="13" y="21"/>
                  </a:cxn>
                  <a:cxn ang="0">
                    <a:pos x="20" y="15"/>
                  </a:cxn>
                  <a:cxn ang="0">
                    <a:pos x="20" y="14"/>
                  </a:cxn>
                  <a:cxn ang="0">
                    <a:pos x="21" y="13"/>
                  </a:cxn>
                  <a:cxn ang="0">
                    <a:pos x="20" y="13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21" y="13"/>
                  </a:cxn>
                  <a:cxn ang="0">
                    <a:pos x="20" y="14"/>
                  </a:cxn>
                  <a:cxn ang="0">
                    <a:pos x="23" y="16"/>
                  </a:cxn>
                  <a:cxn ang="0">
                    <a:pos x="23" y="13"/>
                  </a:cxn>
                  <a:cxn ang="0">
                    <a:pos x="21" y="13"/>
                  </a:cxn>
                </a:cxnLst>
                <a:rect l="0" t="0" r="r" b="b"/>
                <a:pathLst>
                  <a:path w="26" h="27">
                    <a:moveTo>
                      <a:pt x="13" y="27"/>
                    </a:moveTo>
                    <a:cubicBezTo>
                      <a:pt x="7" y="27"/>
                      <a:pt x="2" y="22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4" y="23"/>
                      <a:pt x="19" y="27"/>
                      <a:pt x="13" y="27"/>
                    </a:cubicBezTo>
                    <a:close/>
                    <a:moveTo>
                      <a:pt x="6" y="15"/>
                    </a:moveTo>
                    <a:cubicBezTo>
                      <a:pt x="7" y="18"/>
                      <a:pt x="10" y="21"/>
                      <a:pt x="13" y="21"/>
                    </a:cubicBezTo>
                    <a:cubicBezTo>
                      <a:pt x="16" y="21"/>
                      <a:pt x="19" y="18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17" y="6"/>
                      <a:pt x="13" y="6"/>
                    </a:cubicBezTo>
                    <a:cubicBezTo>
                      <a:pt x="9" y="6"/>
                      <a:pt x="6" y="9"/>
                      <a:pt x="6" y="13"/>
                    </a:cubicBezTo>
                    <a:lnTo>
                      <a:pt x="6" y="15"/>
                    </a:lnTo>
                    <a:close/>
                    <a:moveTo>
                      <a:pt x="21" y="13"/>
                    </a:moveTo>
                    <a:cubicBezTo>
                      <a:pt x="20" y="13"/>
                      <a:pt x="20" y="14"/>
                      <a:pt x="20" y="14"/>
                    </a:cubicBezTo>
                    <a:cubicBezTo>
                      <a:pt x="20" y="15"/>
                      <a:pt x="21" y="16"/>
                      <a:pt x="23" y="16"/>
                    </a:cubicBezTo>
                    <a:cubicBezTo>
                      <a:pt x="23" y="13"/>
                      <a:pt x="23" y="13"/>
                      <a:pt x="23" y="13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21"/>
              <p:cNvSpPr>
                <a:spLocks noEditPoints="1"/>
              </p:cNvSpPr>
              <p:nvPr/>
            </p:nvSpPr>
            <p:spPr bwMode="auto">
              <a:xfrm>
                <a:off x="5640898" y="2178805"/>
                <a:ext cx="63198" cy="6319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7" y="13"/>
                  </a:cxn>
                  <a:cxn ang="0">
                    <a:pos x="27" y="14"/>
                  </a:cxn>
                  <a:cxn ang="0">
                    <a:pos x="26" y="17"/>
                  </a:cxn>
                  <a:cxn ang="0">
                    <a:pos x="13" y="27"/>
                  </a:cxn>
                  <a:cxn ang="0">
                    <a:pos x="6" y="15"/>
                  </a:cxn>
                  <a:cxn ang="0">
                    <a:pos x="13" y="21"/>
                  </a:cxn>
                  <a:cxn ang="0">
                    <a:pos x="20" y="15"/>
                  </a:cxn>
                  <a:cxn ang="0">
                    <a:pos x="20" y="14"/>
                  </a:cxn>
                  <a:cxn ang="0">
                    <a:pos x="21" y="13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6" y="15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cubicBezTo>
                      <a:pt x="7" y="27"/>
                      <a:pt x="2" y="22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5"/>
                      <a:pt x="26" y="16"/>
                      <a:pt x="26" y="17"/>
                    </a:cubicBezTo>
                    <a:cubicBezTo>
                      <a:pt x="24" y="23"/>
                      <a:pt x="19" y="27"/>
                      <a:pt x="13" y="27"/>
                    </a:cubicBezTo>
                    <a:close/>
                    <a:moveTo>
                      <a:pt x="6" y="15"/>
                    </a:moveTo>
                    <a:cubicBezTo>
                      <a:pt x="7" y="18"/>
                      <a:pt x="10" y="21"/>
                      <a:pt x="13" y="21"/>
                    </a:cubicBezTo>
                    <a:cubicBezTo>
                      <a:pt x="16" y="21"/>
                      <a:pt x="19" y="18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9"/>
                      <a:pt x="17" y="6"/>
                      <a:pt x="13" y="6"/>
                    </a:cubicBezTo>
                    <a:cubicBezTo>
                      <a:pt x="9" y="6"/>
                      <a:pt x="6" y="9"/>
                      <a:pt x="6" y="13"/>
                    </a:cubicBezTo>
                    <a:lnTo>
                      <a:pt x="6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22"/>
              <p:cNvSpPr>
                <a:spLocks noEditPoints="1"/>
              </p:cNvSpPr>
              <p:nvPr/>
            </p:nvSpPr>
            <p:spPr bwMode="auto">
              <a:xfrm>
                <a:off x="5573018" y="2178805"/>
                <a:ext cx="63198" cy="6319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27" y="13"/>
                  </a:cxn>
                  <a:cxn ang="0">
                    <a:pos x="27" y="14"/>
                  </a:cxn>
                  <a:cxn ang="0">
                    <a:pos x="26" y="17"/>
                  </a:cxn>
                  <a:cxn ang="0">
                    <a:pos x="13" y="27"/>
                  </a:cxn>
                  <a:cxn ang="0">
                    <a:pos x="6" y="15"/>
                  </a:cxn>
                  <a:cxn ang="0">
                    <a:pos x="13" y="21"/>
                  </a:cxn>
                  <a:cxn ang="0">
                    <a:pos x="20" y="15"/>
                  </a:cxn>
                  <a:cxn ang="0">
                    <a:pos x="21" y="14"/>
                  </a:cxn>
                  <a:cxn ang="0">
                    <a:pos x="21" y="13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6" y="15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cubicBezTo>
                      <a:pt x="7" y="27"/>
                      <a:pt x="2" y="22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5"/>
                      <a:pt x="26" y="16"/>
                      <a:pt x="26" y="17"/>
                    </a:cubicBezTo>
                    <a:cubicBezTo>
                      <a:pt x="24" y="23"/>
                      <a:pt x="19" y="27"/>
                      <a:pt x="13" y="27"/>
                    </a:cubicBezTo>
                    <a:close/>
                    <a:moveTo>
                      <a:pt x="6" y="15"/>
                    </a:moveTo>
                    <a:cubicBezTo>
                      <a:pt x="7" y="18"/>
                      <a:pt x="10" y="21"/>
                      <a:pt x="13" y="21"/>
                    </a:cubicBezTo>
                    <a:cubicBezTo>
                      <a:pt x="17" y="21"/>
                      <a:pt x="19" y="18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9"/>
                      <a:pt x="18" y="6"/>
                      <a:pt x="13" y="6"/>
                    </a:cubicBezTo>
                    <a:cubicBezTo>
                      <a:pt x="10" y="6"/>
                      <a:pt x="6" y="9"/>
                      <a:pt x="6" y="13"/>
                    </a:cubicBezTo>
                    <a:lnTo>
                      <a:pt x="6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Freeform 351"/>
            <p:cNvSpPr>
              <a:spLocks noEditPoints="1"/>
            </p:cNvSpPr>
            <p:nvPr/>
          </p:nvSpPr>
          <p:spPr bwMode="auto">
            <a:xfrm>
              <a:off x="5427760" y="2313604"/>
              <a:ext cx="453803" cy="201525"/>
            </a:xfrm>
            <a:custGeom>
              <a:avLst/>
              <a:gdLst/>
              <a:ahLst/>
              <a:cxnLst>
                <a:cxn ang="0">
                  <a:pos x="84" y="91"/>
                </a:cxn>
                <a:cxn ang="0">
                  <a:pos x="70" y="79"/>
                </a:cxn>
                <a:cxn ang="0">
                  <a:pos x="0" y="79"/>
                </a:cxn>
                <a:cxn ang="0">
                  <a:pos x="0" y="74"/>
                </a:cxn>
                <a:cxn ang="0">
                  <a:pos x="70" y="74"/>
                </a:cxn>
                <a:cxn ang="0">
                  <a:pos x="84" y="63"/>
                </a:cxn>
                <a:cxn ang="0">
                  <a:pos x="98" y="77"/>
                </a:cxn>
                <a:cxn ang="0">
                  <a:pos x="84" y="91"/>
                </a:cxn>
                <a:cxn ang="0">
                  <a:pos x="84" y="68"/>
                </a:cxn>
                <a:cxn ang="0">
                  <a:pos x="75" y="77"/>
                </a:cxn>
                <a:cxn ang="0">
                  <a:pos x="84" y="86"/>
                </a:cxn>
                <a:cxn ang="0">
                  <a:pos x="93" y="77"/>
                </a:cxn>
                <a:cxn ang="0">
                  <a:pos x="84" y="68"/>
                </a:cxn>
                <a:cxn ang="0">
                  <a:pos x="170" y="68"/>
                </a:cxn>
                <a:cxn ang="0">
                  <a:pos x="112" y="68"/>
                </a:cxn>
                <a:cxn ang="0">
                  <a:pos x="96" y="51"/>
                </a:cxn>
                <a:cxn ang="0">
                  <a:pos x="46" y="51"/>
                </a:cxn>
                <a:cxn ang="0">
                  <a:pos x="39" y="42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42" y="37"/>
                </a:cxn>
                <a:cxn ang="0">
                  <a:pos x="48" y="46"/>
                </a:cxn>
                <a:cxn ang="0">
                  <a:pos x="98" y="46"/>
                </a:cxn>
                <a:cxn ang="0">
                  <a:pos x="114" y="63"/>
                </a:cxn>
                <a:cxn ang="0">
                  <a:pos x="170" y="63"/>
                </a:cxn>
                <a:cxn ang="0">
                  <a:pos x="170" y="68"/>
                </a:cxn>
                <a:cxn ang="0">
                  <a:pos x="170" y="50"/>
                </a:cxn>
                <a:cxn ang="0">
                  <a:pos x="125" y="50"/>
                </a:cxn>
                <a:cxn ang="0">
                  <a:pos x="103" y="27"/>
                </a:cxn>
                <a:cxn ang="0">
                  <a:pos x="104" y="26"/>
                </a:cxn>
                <a:cxn ang="0">
                  <a:pos x="97" y="28"/>
                </a:cxn>
                <a:cxn ang="0">
                  <a:pos x="83" y="14"/>
                </a:cxn>
                <a:cxn ang="0">
                  <a:pos x="97" y="0"/>
                </a:cxn>
                <a:cxn ang="0">
                  <a:pos x="111" y="14"/>
                </a:cxn>
                <a:cxn ang="0">
                  <a:pos x="107" y="24"/>
                </a:cxn>
                <a:cxn ang="0">
                  <a:pos x="128" y="45"/>
                </a:cxn>
                <a:cxn ang="0">
                  <a:pos x="170" y="45"/>
                </a:cxn>
                <a:cxn ang="0">
                  <a:pos x="170" y="50"/>
                </a:cxn>
                <a:cxn ang="0">
                  <a:pos x="97" y="5"/>
                </a:cxn>
                <a:cxn ang="0">
                  <a:pos x="88" y="14"/>
                </a:cxn>
                <a:cxn ang="0">
                  <a:pos x="97" y="23"/>
                </a:cxn>
                <a:cxn ang="0">
                  <a:pos x="106" y="14"/>
                </a:cxn>
                <a:cxn ang="0">
                  <a:pos x="97" y="5"/>
                </a:cxn>
                <a:cxn ang="0">
                  <a:pos x="56" y="28"/>
                </a:cxn>
                <a:cxn ang="0">
                  <a:pos x="42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42" y="11"/>
                </a:cxn>
                <a:cxn ang="0">
                  <a:pos x="56" y="0"/>
                </a:cxn>
                <a:cxn ang="0">
                  <a:pos x="70" y="14"/>
                </a:cxn>
                <a:cxn ang="0">
                  <a:pos x="56" y="28"/>
                </a:cxn>
                <a:cxn ang="0">
                  <a:pos x="56" y="5"/>
                </a:cxn>
                <a:cxn ang="0">
                  <a:pos x="47" y="14"/>
                </a:cxn>
                <a:cxn ang="0">
                  <a:pos x="56" y="23"/>
                </a:cxn>
                <a:cxn ang="0">
                  <a:pos x="65" y="14"/>
                </a:cxn>
                <a:cxn ang="0">
                  <a:pos x="56" y="5"/>
                </a:cxn>
              </a:cxnLst>
              <a:rect l="0" t="0" r="r" b="b"/>
              <a:pathLst>
                <a:path w="170" h="91">
                  <a:moveTo>
                    <a:pt x="84" y="91"/>
                  </a:moveTo>
                  <a:cubicBezTo>
                    <a:pt x="77" y="91"/>
                    <a:pt x="71" y="86"/>
                    <a:pt x="7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1" y="68"/>
                    <a:pt x="77" y="63"/>
                    <a:pt x="84" y="63"/>
                  </a:cubicBezTo>
                  <a:cubicBezTo>
                    <a:pt x="92" y="63"/>
                    <a:pt x="98" y="69"/>
                    <a:pt x="98" y="77"/>
                  </a:cubicBezTo>
                  <a:cubicBezTo>
                    <a:pt x="98" y="85"/>
                    <a:pt x="92" y="91"/>
                    <a:pt x="84" y="91"/>
                  </a:cubicBezTo>
                  <a:close/>
                  <a:moveTo>
                    <a:pt x="84" y="68"/>
                  </a:moveTo>
                  <a:cubicBezTo>
                    <a:pt x="79" y="68"/>
                    <a:pt x="75" y="72"/>
                    <a:pt x="75" y="77"/>
                  </a:cubicBezTo>
                  <a:cubicBezTo>
                    <a:pt x="75" y="82"/>
                    <a:pt x="79" y="86"/>
                    <a:pt x="84" y="86"/>
                  </a:cubicBezTo>
                  <a:cubicBezTo>
                    <a:pt x="89" y="86"/>
                    <a:pt x="93" y="82"/>
                    <a:pt x="93" y="77"/>
                  </a:cubicBezTo>
                  <a:cubicBezTo>
                    <a:pt x="93" y="72"/>
                    <a:pt x="89" y="68"/>
                    <a:pt x="84" y="68"/>
                  </a:cubicBezTo>
                  <a:close/>
                  <a:moveTo>
                    <a:pt x="170" y="68"/>
                  </a:moveTo>
                  <a:cubicBezTo>
                    <a:pt x="112" y="68"/>
                    <a:pt x="112" y="68"/>
                    <a:pt x="112" y="68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70" y="63"/>
                    <a:pt x="170" y="63"/>
                    <a:pt x="170" y="63"/>
                  </a:cubicBezTo>
                  <a:lnTo>
                    <a:pt x="170" y="68"/>
                  </a:lnTo>
                  <a:close/>
                  <a:moveTo>
                    <a:pt x="170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7"/>
                    <a:pt x="100" y="28"/>
                    <a:pt x="97" y="28"/>
                  </a:cubicBezTo>
                  <a:cubicBezTo>
                    <a:pt x="90" y="28"/>
                    <a:pt x="83" y="22"/>
                    <a:pt x="83" y="14"/>
                  </a:cubicBezTo>
                  <a:cubicBezTo>
                    <a:pt x="83" y="6"/>
                    <a:pt x="90" y="0"/>
                    <a:pt x="97" y="0"/>
                  </a:cubicBezTo>
                  <a:cubicBezTo>
                    <a:pt x="105" y="0"/>
                    <a:pt x="111" y="6"/>
                    <a:pt x="111" y="14"/>
                  </a:cubicBezTo>
                  <a:cubicBezTo>
                    <a:pt x="111" y="18"/>
                    <a:pt x="110" y="21"/>
                    <a:pt x="107" y="24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70" y="45"/>
                    <a:pt x="170" y="45"/>
                    <a:pt x="170" y="45"/>
                  </a:cubicBezTo>
                  <a:lnTo>
                    <a:pt x="170" y="50"/>
                  </a:lnTo>
                  <a:close/>
                  <a:moveTo>
                    <a:pt x="97" y="5"/>
                  </a:moveTo>
                  <a:cubicBezTo>
                    <a:pt x="92" y="5"/>
                    <a:pt x="88" y="9"/>
                    <a:pt x="88" y="14"/>
                  </a:cubicBezTo>
                  <a:cubicBezTo>
                    <a:pt x="88" y="19"/>
                    <a:pt x="92" y="23"/>
                    <a:pt x="97" y="23"/>
                  </a:cubicBezTo>
                  <a:cubicBezTo>
                    <a:pt x="102" y="23"/>
                    <a:pt x="106" y="19"/>
                    <a:pt x="106" y="14"/>
                  </a:cubicBezTo>
                  <a:cubicBezTo>
                    <a:pt x="106" y="9"/>
                    <a:pt x="102" y="5"/>
                    <a:pt x="97" y="5"/>
                  </a:cubicBezTo>
                  <a:close/>
                  <a:moveTo>
                    <a:pt x="56" y="28"/>
                  </a:moveTo>
                  <a:cubicBezTo>
                    <a:pt x="49" y="28"/>
                    <a:pt x="44" y="23"/>
                    <a:pt x="42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5"/>
                    <a:pt x="49" y="0"/>
                    <a:pt x="56" y="0"/>
                  </a:cubicBezTo>
                  <a:cubicBezTo>
                    <a:pt x="64" y="0"/>
                    <a:pt x="70" y="6"/>
                    <a:pt x="70" y="14"/>
                  </a:cubicBezTo>
                  <a:cubicBezTo>
                    <a:pt x="70" y="22"/>
                    <a:pt x="64" y="28"/>
                    <a:pt x="56" y="28"/>
                  </a:cubicBezTo>
                  <a:close/>
                  <a:moveTo>
                    <a:pt x="56" y="5"/>
                  </a:moveTo>
                  <a:cubicBezTo>
                    <a:pt x="51" y="5"/>
                    <a:pt x="47" y="9"/>
                    <a:pt x="47" y="14"/>
                  </a:cubicBezTo>
                  <a:cubicBezTo>
                    <a:pt x="47" y="19"/>
                    <a:pt x="51" y="23"/>
                    <a:pt x="56" y="23"/>
                  </a:cubicBezTo>
                  <a:cubicBezTo>
                    <a:pt x="61" y="23"/>
                    <a:pt x="65" y="19"/>
                    <a:pt x="65" y="14"/>
                  </a:cubicBezTo>
                  <a:cubicBezTo>
                    <a:pt x="65" y="9"/>
                    <a:pt x="61" y="5"/>
                    <a:pt x="5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矩形 239"/>
          <p:cNvSpPr/>
          <p:nvPr/>
        </p:nvSpPr>
        <p:spPr>
          <a:xfrm rot="16200000">
            <a:off x="-872911" y="3567133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  <a:cs typeface="Arial" pitchFamily="34" charset="0"/>
              </a:rPr>
              <a:t>Industrial digitalization speedup</a:t>
            </a:r>
            <a:endParaRPr lang="zh-CN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组合 71"/>
          <p:cNvGrpSpPr/>
          <p:nvPr/>
        </p:nvGrpSpPr>
        <p:grpSpPr>
          <a:xfrm>
            <a:off x="8044820" y="2087777"/>
            <a:ext cx="367774" cy="196047"/>
            <a:chOff x="-3054350" y="4198938"/>
            <a:chExt cx="701675" cy="300038"/>
          </a:xfrm>
          <a:solidFill>
            <a:srgbClr val="C00000"/>
          </a:solidFill>
        </p:grpSpPr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-3054350" y="4198938"/>
              <a:ext cx="250825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8" y="78"/>
                </a:cxn>
                <a:cxn ang="0">
                  <a:pos x="158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3" y="95"/>
                </a:cxn>
                <a:cxn ang="0">
                  <a:pos x="0" y="38"/>
                </a:cxn>
              </a:cxnLst>
              <a:rect l="0" t="0" r="r" b="b"/>
              <a:pathLst>
                <a:path w="158" h="189">
                  <a:moveTo>
                    <a:pt x="0" y="38"/>
                  </a:moveTo>
                  <a:lnTo>
                    <a:pt x="0" y="0"/>
                  </a:lnTo>
                  <a:lnTo>
                    <a:pt x="158" y="78"/>
                  </a:lnTo>
                  <a:lnTo>
                    <a:pt x="158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3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-2600325" y="4198938"/>
              <a:ext cx="247650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6" y="78"/>
                </a:cxn>
                <a:cxn ang="0">
                  <a:pos x="156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1" y="95"/>
                </a:cxn>
                <a:cxn ang="0">
                  <a:pos x="0" y="38"/>
                </a:cxn>
              </a:cxnLst>
              <a:rect l="0" t="0" r="r" b="b"/>
              <a:pathLst>
                <a:path w="156" h="189">
                  <a:moveTo>
                    <a:pt x="0" y="38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156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1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71"/>
          <p:cNvGrpSpPr/>
          <p:nvPr/>
        </p:nvGrpSpPr>
        <p:grpSpPr>
          <a:xfrm>
            <a:off x="8044820" y="3653777"/>
            <a:ext cx="367774" cy="196047"/>
            <a:chOff x="-3054350" y="4198938"/>
            <a:chExt cx="701675" cy="300038"/>
          </a:xfrm>
          <a:solidFill>
            <a:srgbClr val="C00000"/>
          </a:solidFill>
        </p:grpSpPr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-3054350" y="4198938"/>
              <a:ext cx="250825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8" y="78"/>
                </a:cxn>
                <a:cxn ang="0">
                  <a:pos x="158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3" y="95"/>
                </a:cxn>
                <a:cxn ang="0">
                  <a:pos x="0" y="38"/>
                </a:cxn>
              </a:cxnLst>
              <a:rect l="0" t="0" r="r" b="b"/>
              <a:pathLst>
                <a:path w="158" h="189">
                  <a:moveTo>
                    <a:pt x="0" y="38"/>
                  </a:moveTo>
                  <a:lnTo>
                    <a:pt x="0" y="0"/>
                  </a:lnTo>
                  <a:lnTo>
                    <a:pt x="158" y="78"/>
                  </a:lnTo>
                  <a:lnTo>
                    <a:pt x="158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3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-2600325" y="4198938"/>
              <a:ext cx="247650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6" y="78"/>
                </a:cxn>
                <a:cxn ang="0">
                  <a:pos x="156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1" y="95"/>
                </a:cxn>
                <a:cxn ang="0">
                  <a:pos x="0" y="38"/>
                </a:cxn>
              </a:cxnLst>
              <a:rect l="0" t="0" r="r" b="b"/>
              <a:pathLst>
                <a:path w="156" h="189">
                  <a:moveTo>
                    <a:pt x="0" y="38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156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1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71"/>
          <p:cNvGrpSpPr/>
          <p:nvPr/>
        </p:nvGrpSpPr>
        <p:grpSpPr>
          <a:xfrm>
            <a:off x="8044820" y="5219777"/>
            <a:ext cx="367774" cy="196047"/>
            <a:chOff x="-3054350" y="4198938"/>
            <a:chExt cx="701675" cy="300038"/>
          </a:xfrm>
          <a:solidFill>
            <a:srgbClr val="C00000"/>
          </a:solidFill>
        </p:grpSpPr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3054350" y="4198938"/>
              <a:ext cx="250825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8" y="78"/>
                </a:cxn>
                <a:cxn ang="0">
                  <a:pos x="158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3" y="95"/>
                </a:cxn>
                <a:cxn ang="0">
                  <a:pos x="0" y="38"/>
                </a:cxn>
              </a:cxnLst>
              <a:rect l="0" t="0" r="r" b="b"/>
              <a:pathLst>
                <a:path w="158" h="189">
                  <a:moveTo>
                    <a:pt x="0" y="38"/>
                  </a:moveTo>
                  <a:lnTo>
                    <a:pt x="0" y="0"/>
                  </a:lnTo>
                  <a:lnTo>
                    <a:pt x="158" y="78"/>
                  </a:lnTo>
                  <a:lnTo>
                    <a:pt x="158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3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2600325" y="4198938"/>
              <a:ext cx="247650" cy="3000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56" y="78"/>
                </a:cxn>
                <a:cxn ang="0">
                  <a:pos x="156" y="111"/>
                </a:cxn>
                <a:cxn ang="0">
                  <a:pos x="0" y="189"/>
                </a:cxn>
                <a:cxn ang="0">
                  <a:pos x="0" y="152"/>
                </a:cxn>
                <a:cxn ang="0">
                  <a:pos x="111" y="95"/>
                </a:cxn>
                <a:cxn ang="0">
                  <a:pos x="0" y="38"/>
                </a:cxn>
              </a:cxnLst>
              <a:rect l="0" t="0" r="r" b="b"/>
              <a:pathLst>
                <a:path w="156" h="189">
                  <a:moveTo>
                    <a:pt x="0" y="38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156" y="111"/>
                  </a:lnTo>
                  <a:lnTo>
                    <a:pt x="0" y="189"/>
                  </a:lnTo>
                  <a:lnTo>
                    <a:pt x="0" y="152"/>
                  </a:lnTo>
                  <a:lnTo>
                    <a:pt x="111" y="95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8" name="Picture 9" descr="C:\Users\z00124665\Desktop\未标题-1副本.png"/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161" y="4850762"/>
            <a:ext cx="753994" cy="691163"/>
          </a:xfrm>
          <a:prstGeom prst="rect">
            <a:avLst/>
          </a:prstGeom>
          <a:noFill/>
        </p:spPr>
      </p:pic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4809111" y="3302448"/>
            <a:ext cx="885254" cy="583167"/>
          </a:xfrm>
          <a:custGeom>
            <a:avLst/>
            <a:gdLst/>
            <a:ahLst/>
            <a:cxnLst>
              <a:cxn ang="0">
                <a:pos x="120" y="285"/>
              </a:cxn>
              <a:cxn ang="0">
                <a:pos x="321" y="285"/>
              </a:cxn>
              <a:cxn ang="0">
                <a:pos x="125" y="281"/>
              </a:cxn>
              <a:cxn ang="0">
                <a:pos x="221" y="140"/>
              </a:cxn>
              <a:cxn ang="0">
                <a:pos x="213" y="272"/>
              </a:cxn>
              <a:cxn ang="0">
                <a:pos x="221" y="183"/>
              </a:cxn>
              <a:cxn ang="0">
                <a:pos x="244" y="257"/>
              </a:cxn>
              <a:cxn ang="0">
                <a:pos x="200" y="244"/>
              </a:cxn>
              <a:cxn ang="0">
                <a:pos x="223" y="268"/>
              </a:cxn>
              <a:cxn ang="0">
                <a:pos x="220" y="191"/>
              </a:cxn>
              <a:cxn ang="0">
                <a:pos x="309" y="160"/>
              </a:cxn>
              <a:cxn ang="0">
                <a:pos x="442" y="211"/>
              </a:cxn>
              <a:cxn ang="0">
                <a:pos x="362" y="249"/>
              </a:cxn>
              <a:cxn ang="0">
                <a:pos x="436" y="211"/>
              </a:cxn>
              <a:cxn ang="0">
                <a:pos x="358" y="175"/>
              </a:cxn>
              <a:cxn ang="0">
                <a:pos x="382" y="212"/>
              </a:cxn>
              <a:cxn ang="0">
                <a:pos x="348" y="226"/>
              </a:cxn>
              <a:cxn ang="0">
                <a:pos x="349" y="214"/>
              </a:cxn>
              <a:cxn ang="0">
                <a:pos x="375" y="219"/>
              </a:cxn>
              <a:cxn ang="0">
                <a:pos x="78" y="249"/>
              </a:cxn>
              <a:cxn ang="0">
                <a:pos x="0" y="211"/>
              </a:cxn>
              <a:cxn ang="0">
                <a:pos x="132" y="160"/>
              </a:cxn>
              <a:cxn ang="0">
                <a:pos x="99" y="249"/>
              </a:cxn>
              <a:cxn ang="0">
                <a:pos x="92" y="238"/>
              </a:cxn>
              <a:cxn ang="0">
                <a:pos x="62" y="223"/>
              </a:cxn>
              <a:cxn ang="0">
                <a:pos x="79" y="171"/>
              </a:cxn>
              <a:cxn ang="0">
                <a:pos x="78" y="143"/>
              </a:cxn>
              <a:cxn ang="0">
                <a:pos x="65" y="214"/>
              </a:cxn>
              <a:cxn ang="0">
                <a:pos x="91" y="219"/>
              </a:cxn>
              <a:cxn ang="0">
                <a:pos x="213" y="178"/>
              </a:cxn>
              <a:cxn ang="0">
                <a:pos x="239" y="153"/>
              </a:cxn>
              <a:cxn ang="0">
                <a:pos x="228" y="178"/>
              </a:cxn>
              <a:cxn ang="0">
                <a:pos x="221" y="176"/>
              </a:cxn>
              <a:cxn ang="0">
                <a:pos x="240" y="159"/>
              </a:cxn>
              <a:cxn ang="0">
                <a:pos x="357" y="169"/>
              </a:cxn>
              <a:cxn ang="0">
                <a:pos x="375" y="150"/>
              </a:cxn>
              <a:cxn ang="0">
                <a:pos x="362" y="171"/>
              </a:cxn>
              <a:cxn ang="0">
                <a:pos x="373" y="156"/>
              </a:cxn>
              <a:cxn ang="0">
                <a:pos x="62" y="158"/>
              </a:cxn>
              <a:cxn ang="0">
                <a:pos x="97" y="153"/>
              </a:cxn>
              <a:cxn ang="0">
                <a:pos x="69" y="156"/>
              </a:cxn>
              <a:cxn ang="0">
                <a:pos x="69" y="156"/>
              </a:cxn>
              <a:cxn ang="0">
                <a:pos x="408" y="88"/>
              </a:cxn>
              <a:cxn ang="0">
                <a:pos x="362" y="128"/>
              </a:cxn>
              <a:cxn ang="0">
                <a:pos x="33" y="88"/>
              </a:cxn>
              <a:cxn ang="0">
                <a:pos x="78" y="49"/>
              </a:cxn>
              <a:cxn ang="0">
                <a:pos x="78" y="49"/>
              </a:cxn>
              <a:cxn ang="0">
                <a:pos x="284" y="64"/>
              </a:cxn>
              <a:cxn ang="0">
                <a:pos x="221" y="122"/>
              </a:cxn>
            </a:cxnLst>
            <a:rect l="0" t="0" r="r" b="b"/>
            <a:pathLst>
              <a:path w="442" h="291">
                <a:moveTo>
                  <a:pt x="221" y="291"/>
                </a:moveTo>
                <a:cubicBezTo>
                  <a:pt x="183" y="291"/>
                  <a:pt x="151" y="290"/>
                  <a:pt x="123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0" y="285"/>
                  <a:pt x="120" y="285"/>
                  <a:pt x="120" y="285"/>
                </a:cubicBezTo>
                <a:cubicBezTo>
                  <a:pt x="112" y="271"/>
                  <a:pt x="108" y="255"/>
                  <a:pt x="108" y="238"/>
                </a:cubicBezTo>
                <a:cubicBezTo>
                  <a:pt x="108" y="181"/>
                  <a:pt x="158" y="134"/>
                  <a:pt x="221" y="134"/>
                </a:cubicBezTo>
                <a:cubicBezTo>
                  <a:pt x="282" y="134"/>
                  <a:pt x="333" y="181"/>
                  <a:pt x="333" y="238"/>
                </a:cubicBezTo>
                <a:cubicBezTo>
                  <a:pt x="333" y="254"/>
                  <a:pt x="329" y="270"/>
                  <a:pt x="321" y="285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19" y="287"/>
                  <a:pt x="319" y="287"/>
                  <a:pt x="319" y="287"/>
                </a:cubicBezTo>
                <a:cubicBezTo>
                  <a:pt x="291" y="290"/>
                  <a:pt x="259" y="291"/>
                  <a:pt x="221" y="291"/>
                </a:cubicBezTo>
                <a:close/>
                <a:moveTo>
                  <a:pt x="125" y="281"/>
                </a:moveTo>
                <a:cubicBezTo>
                  <a:pt x="152" y="284"/>
                  <a:pt x="184" y="285"/>
                  <a:pt x="221" y="285"/>
                </a:cubicBezTo>
                <a:cubicBezTo>
                  <a:pt x="258" y="285"/>
                  <a:pt x="289" y="284"/>
                  <a:pt x="317" y="281"/>
                </a:cubicBezTo>
                <a:cubicBezTo>
                  <a:pt x="323" y="267"/>
                  <a:pt x="327" y="253"/>
                  <a:pt x="327" y="238"/>
                </a:cubicBezTo>
                <a:cubicBezTo>
                  <a:pt x="327" y="184"/>
                  <a:pt x="279" y="140"/>
                  <a:pt x="221" y="140"/>
                </a:cubicBezTo>
                <a:cubicBezTo>
                  <a:pt x="162" y="140"/>
                  <a:pt x="114" y="184"/>
                  <a:pt x="114" y="238"/>
                </a:cubicBezTo>
                <a:cubicBezTo>
                  <a:pt x="114" y="254"/>
                  <a:pt x="117" y="268"/>
                  <a:pt x="125" y="281"/>
                </a:cubicBezTo>
                <a:close/>
                <a:moveTo>
                  <a:pt x="221" y="275"/>
                </a:moveTo>
                <a:cubicBezTo>
                  <a:pt x="219" y="275"/>
                  <a:pt x="215" y="275"/>
                  <a:pt x="213" y="272"/>
                </a:cubicBezTo>
                <a:cubicBezTo>
                  <a:pt x="197" y="257"/>
                  <a:pt x="197" y="257"/>
                  <a:pt x="197" y="257"/>
                </a:cubicBezTo>
                <a:cubicBezTo>
                  <a:pt x="193" y="253"/>
                  <a:pt x="192" y="246"/>
                  <a:pt x="195" y="241"/>
                </a:cubicBezTo>
                <a:cubicBezTo>
                  <a:pt x="215" y="188"/>
                  <a:pt x="215" y="188"/>
                  <a:pt x="215" y="188"/>
                </a:cubicBezTo>
                <a:cubicBezTo>
                  <a:pt x="216" y="187"/>
                  <a:pt x="217" y="183"/>
                  <a:pt x="221" y="183"/>
                </a:cubicBezTo>
                <a:cubicBezTo>
                  <a:pt x="223" y="183"/>
                  <a:pt x="225" y="185"/>
                  <a:pt x="226" y="188"/>
                </a:cubicBezTo>
                <a:cubicBezTo>
                  <a:pt x="247" y="241"/>
                  <a:pt x="247" y="241"/>
                  <a:pt x="247" y="241"/>
                </a:cubicBezTo>
                <a:cubicBezTo>
                  <a:pt x="248" y="246"/>
                  <a:pt x="247" y="252"/>
                  <a:pt x="244" y="256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28" y="272"/>
                  <a:pt x="228" y="272"/>
                  <a:pt x="228" y="272"/>
                </a:cubicBezTo>
                <a:cubicBezTo>
                  <a:pt x="226" y="275"/>
                  <a:pt x="223" y="275"/>
                  <a:pt x="221" y="275"/>
                </a:cubicBezTo>
                <a:close/>
                <a:moveTo>
                  <a:pt x="220" y="191"/>
                </a:moveTo>
                <a:cubicBezTo>
                  <a:pt x="200" y="244"/>
                  <a:pt x="200" y="244"/>
                  <a:pt x="200" y="244"/>
                </a:cubicBezTo>
                <a:cubicBezTo>
                  <a:pt x="199" y="247"/>
                  <a:pt x="199" y="250"/>
                  <a:pt x="202" y="253"/>
                </a:cubicBezTo>
                <a:cubicBezTo>
                  <a:pt x="218" y="268"/>
                  <a:pt x="218" y="268"/>
                  <a:pt x="218" y="268"/>
                </a:cubicBezTo>
                <a:cubicBezTo>
                  <a:pt x="218" y="269"/>
                  <a:pt x="219" y="269"/>
                  <a:pt x="221" y="269"/>
                </a:cubicBezTo>
                <a:cubicBezTo>
                  <a:pt x="223" y="269"/>
                  <a:pt x="223" y="269"/>
                  <a:pt x="223" y="268"/>
                </a:cubicBezTo>
                <a:cubicBezTo>
                  <a:pt x="224" y="268"/>
                  <a:pt x="224" y="268"/>
                  <a:pt x="224" y="268"/>
                </a:cubicBezTo>
                <a:cubicBezTo>
                  <a:pt x="240" y="253"/>
                  <a:pt x="240" y="253"/>
                  <a:pt x="240" y="253"/>
                </a:cubicBezTo>
                <a:cubicBezTo>
                  <a:pt x="241" y="250"/>
                  <a:pt x="242" y="246"/>
                  <a:pt x="241" y="243"/>
                </a:cubicBezTo>
                <a:lnTo>
                  <a:pt x="220" y="191"/>
                </a:lnTo>
                <a:close/>
                <a:moveTo>
                  <a:pt x="362" y="249"/>
                </a:moveTo>
                <a:cubicBezTo>
                  <a:pt x="343" y="249"/>
                  <a:pt x="343" y="249"/>
                  <a:pt x="343" y="249"/>
                </a:cubicBezTo>
                <a:cubicBezTo>
                  <a:pt x="343" y="238"/>
                  <a:pt x="343" y="238"/>
                  <a:pt x="343" y="238"/>
                </a:cubicBezTo>
                <a:cubicBezTo>
                  <a:pt x="343" y="209"/>
                  <a:pt x="331" y="181"/>
                  <a:pt x="309" y="160"/>
                </a:cubicBezTo>
                <a:cubicBezTo>
                  <a:pt x="307" y="158"/>
                  <a:pt x="307" y="158"/>
                  <a:pt x="307" y="158"/>
                </a:cubicBezTo>
                <a:cubicBezTo>
                  <a:pt x="310" y="155"/>
                  <a:pt x="310" y="155"/>
                  <a:pt x="310" y="155"/>
                </a:cubicBezTo>
                <a:cubicBezTo>
                  <a:pt x="324" y="144"/>
                  <a:pt x="343" y="137"/>
                  <a:pt x="362" y="137"/>
                </a:cubicBezTo>
                <a:cubicBezTo>
                  <a:pt x="407" y="137"/>
                  <a:pt x="442" y="169"/>
                  <a:pt x="442" y="211"/>
                </a:cubicBezTo>
                <a:cubicBezTo>
                  <a:pt x="442" y="222"/>
                  <a:pt x="439" y="232"/>
                  <a:pt x="433" y="244"/>
                </a:cubicBezTo>
                <a:cubicBezTo>
                  <a:pt x="432" y="245"/>
                  <a:pt x="432" y="245"/>
                  <a:pt x="432" y="245"/>
                </a:cubicBezTo>
                <a:cubicBezTo>
                  <a:pt x="431" y="246"/>
                  <a:pt x="431" y="246"/>
                  <a:pt x="431" y="246"/>
                </a:cubicBezTo>
                <a:cubicBezTo>
                  <a:pt x="408" y="248"/>
                  <a:pt x="386" y="249"/>
                  <a:pt x="362" y="249"/>
                </a:cubicBezTo>
                <a:close/>
                <a:moveTo>
                  <a:pt x="349" y="243"/>
                </a:moveTo>
                <a:cubicBezTo>
                  <a:pt x="362" y="243"/>
                  <a:pt x="362" y="243"/>
                  <a:pt x="362" y="243"/>
                </a:cubicBezTo>
                <a:cubicBezTo>
                  <a:pt x="385" y="243"/>
                  <a:pt x="407" y="242"/>
                  <a:pt x="428" y="240"/>
                </a:cubicBezTo>
                <a:cubicBezTo>
                  <a:pt x="433" y="230"/>
                  <a:pt x="436" y="221"/>
                  <a:pt x="436" y="211"/>
                </a:cubicBezTo>
                <a:cubicBezTo>
                  <a:pt x="436" y="173"/>
                  <a:pt x="403" y="143"/>
                  <a:pt x="362" y="143"/>
                </a:cubicBezTo>
                <a:cubicBezTo>
                  <a:pt x="345" y="143"/>
                  <a:pt x="329" y="148"/>
                  <a:pt x="316" y="158"/>
                </a:cubicBezTo>
                <a:cubicBezTo>
                  <a:pt x="330" y="173"/>
                  <a:pt x="339" y="190"/>
                  <a:pt x="345" y="208"/>
                </a:cubicBezTo>
                <a:cubicBezTo>
                  <a:pt x="358" y="175"/>
                  <a:pt x="358" y="175"/>
                  <a:pt x="358" y="175"/>
                </a:cubicBezTo>
                <a:cubicBezTo>
                  <a:pt x="359" y="172"/>
                  <a:pt x="361" y="171"/>
                  <a:pt x="362" y="171"/>
                </a:cubicBezTo>
                <a:cubicBezTo>
                  <a:pt x="362" y="171"/>
                  <a:pt x="362" y="171"/>
                  <a:pt x="362" y="171"/>
                </a:cubicBezTo>
                <a:cubicBezTo>
                  <a:pt x="364" y="171"/>
                  <a:pt x="366" y="172"/>
                  <a:pt x="367" y="175"/>
                </a:cubicBezTo>
                <a:cubicBezTo>
                  <a:pt x="382" y="212"/>
                  <a:pt x="382" y="212"/>
                  <a:pt x="382" y="212"/>
                </a:cubicBezTo>
                <a:cubicBezTo>
                  <a:pt x="383" y="216"/>
                  <a:pt x="382" y="220"/>
                  <a:pt x="379" y="223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365" y="238"/>
                  <a:pt x="360" y="238"/>
                  <a:pt x="357" y="235"/>
                </a:cubicBezTo>
                <a:cubicBezTo>
                  <a:pt x="348" y="226"/>
                  <a:pt x="348" y="226"/>
                  <a:pt x="348" y="226"/>
                </a:cubicBezTo>
                <a:cubicBezTo>
                  <a:pt x="348" y="230"/>
                  <a:pt x="349" y="234"/>
                  <a:pt x="349" y="238"/>
                </a:cubicBezTo>
                <a:lnTo>
                  <a:pt x="349" y="243"/>
                </a:lnTo>
                <a:close/>
                <a:moveTo>
                  <a:pt x="362" y="180"/>
                </a:moveTo>
                <a:cubicBezTo>
                  <a:pt x="349" y="214"/>
                  <a:pt x="349" y="214"/>
                  <a:pt x="349" y="214"/>
                </a:cubicBezTo>
                <a:cubicBezTo>
                  <a:pt x="348" y="216"/>
                  <a:pt x="348" y="218"/>
                  <a:pt x="350" y="219"/>
                </a:cubicBezTo>
                <a:cubicBezTo>
                  <a:pt x="361" y="230"/>
                  <a:pt x="361" y="230"/>
                  <a:pt x="361" y="230"/>
                </a:cubicBezTo>
                <a:cubicBezTo>
                  <a:pt x="362" y="231"/>
                  <a:pt x="363" y="231"/>
                  <a:pt x="364" y="230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76" y="218"/>
                  <a:pt x="377" y="216"/>
                  <a:pt x="376" y="214"/>
                </a:cubicBezTo>
                <a:lnTo>
                  <a:pt x="362" y="180"/>
                </a:lnTo>
                <a:close/>
                <a:moveTo>
                  <a:pt x="99" y="249"/>
                </a:moveTo>
                <a:cubicBezTo>
                  <a:pt x="78" y="249"/>
                  <a:pt x="78" y="249"/>
                  <a:pt x="78" y="249"/>
                </a:cubicBezTo>
                <a:cubicBezTo>
                  <a:pt x="55" y="249"/>
                  <a:pt x="32" y="248"/>
                  <a:pt x="10" y="246"/>
                </a:cubicBezTo>
                <a:cubicBezTo>
                  <a:pt x="8" y="245"/>
                  <a:pt x="8" y="245"/>
                  <a:pt x="8" y="245"/>
                </a:cubicBezTo>
                <a:cubicBezTo>
                  <a:pt x="7" y="244"/>
                  <a:pt x="7" y="244"/>
                  <a:pt x="7" y="244"/>
                </a:cubicBezTo>
                <a:cubicBezTo>
                  <a:pt x="2" y="234"/>
                  <a:pt x="0" y="223"/>
                  <a:pt x="0" y="211"/>
                </a:cubicBezTo>
                <a:cubicBezTo>
                  <a:pt x="0" y="169"/>
                  <a:pt x="34" y="137"/>
                  <a:pt x="78" y="137"/>
                </a:cubicBezTo>
                <a:cubicBezTo>
                  <a:pt x="98" y="137"/>
                  <a:pt x="116" y="143"/>
                  <a:pt x="132" y="155"/>
                </a:cubicBezTo>
                <a:cubicBezTo>
                  <a:pt x="134" y="158"/>
                  <a:pt x="134" y="158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10" y="182"/>
                  <a:pt x="98" y="210"/>
                  <a:pt x="98" y="238"/>
                </a:cubicBezTo>
                <a:cubicBezTo>
                  <a:pt x="98" y="239"/>
                  <a:pt x="98" y="240"/>
                  <a:pt x="98" y="241"/>
                </a:cubicBezTo>
                <a:cubicBezTo>
                  <a:pt x="98" y="243"/>
                  <a:pt x="99" y="244"/>
                  <a:pt x="99" y="246"/>
                </a:cubicBezTo>
                <a:lnTo>
                  <a:pt x="99" y="249"/>
                </a:lnTo>
                <a:close/>
                <a:moveTo>
                  <a:pt x="12" y="240"/>
                </a:moveTo>
                <a:cubicBezTo>
                  <a:pt x="33" y="242"/>
                  <a:pt x="56" y="243"/>
                  <a:pt x="78" y="243"/>
                </a:cubicBezTo>
                <a:cubicBezTo>
                  <a:pt x="92" y="243"/>
                  <a:pt x="92" y="243"/>
                  <a:pt x="92" y="243"/>
                </a:cubicBezTo>
                <a:cubicBezTo>
                  <a:pt x="92" y="241"/>
                  <a:pt x="92" y="240"/>
                  <a:pt x="92" y="238"/>
                </a:cubicBezTo>
                <a:cubicBezTo>
                  <a:pt x="92" y="235"/>
                  <a:pt x="92" y="231"/>
                  <a:pt x="92" y="227"/>
                </a:cubicBezTo>
                <a:cubicBezTo>
                  <a:pt x="85" y="235"/>
                  <a:pt x="85" y="235"/>
                  <a:pt x="85" y="235"/>
                </a:cubicBezTo>
                <a:cubicBezTo>
                  <a:pt x="82" y="238"/>
                  <a:pt x="76" y="238"/>
                  <a:pt x="73" y="235"/>
                </a:cubicBezTo>
                <a:cubicBezTo>
                  <a:pt x="62" y="223"/>
                  <a:pt x="62" y="223"/>
                  <a:pt x="62" y="223"/>
                </a:cubicBezTo>
                <a:cubicBezTo>
                  <a:pt x="59" y="220"/>
                  <a:pt x="58" y="216"/>
                  <a:pt x="60" y="212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6" y="172"/>
                  <a:pt x="77" y="171"/>
                  <a:pt x="79" y="171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81" y="171"/>
                  <a:pt x="82" y="172"/>
                  <a:pt x="83" y="175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101" y="190"/>
                  <a:pt x="111" y="173"/>
                  <a:pt x="125" y="158"/>
                </a:cubicBezTo>
                <a:cubicBezTo>
                  <a:pt x="111" y="148"/>
                  <a:pt x="96" y="143"/>
                  <a:pt x="78" y="143"/>
                </a:cubicBezTo>
                <a:cubicBezTo>
                  <a:pt x="38" y="143"/>
                  <a:pt x="6" y="173"/>
                  <a:pt x="6" y="211"/>
                </a:cubicBezTo>
                <a:cubicBezTo>
                  <a:pt x="6" y="222"/>
                  <a:pt x="8" y="231"/>
                  <a:pt x="12" y="240"/>
                </a:cubicBezTo>
                <a:close/>
                <a:moveTo>
                  <a:pt x="79" y="180"/>
                </a:moveTo>
                <a:cubicBezTo>
                  <a:pt x="65" y="214"/>
                  <a:pt x="65" y="214"/>
                  <a:pt x="65" y="214"/>
                </a:cubicBezTo>
                <a:cubicBezTo>
                  <a:pt x="65" y="216"/>
                  <a:pt x="65" y="218"/>
                  <a:pt x="66" y="219"/>
                </a:cubicBezTo>
                <a:cubicBezTo>
                  <a:pt x="78" y="230"/>
                  <a:pt x="78" y="230"/>
                  <a:pt x="78" y="230"/>
                </a:cubicBezTo>
                <a:cubicBezTo>
                  <a:pt x="78" y="231"/>
                  <a:pt x="80" y="231"/>
                  <a:pt x="80" y="230"/>
                </a:cubicBezTo>
                <a:cubicBezTo>
                  <a:pt x="91" y="219"/>
                  <a:pt x="91" y="219"/>
                  <a:pt x="91" y="219"/>
                </a:cubicBezTo>
                <a:cubicBezTo>
                  <a:pt x="93" y="218"/>
                  <a:pt x="92" y="216"/>
                  <a:pt x="92" y="214"/>
                </a:cubicBezTo>
                <a:lnTo>
                  <a:pt x="79" y="180"/>
                </a:lnTo>
                <a:close/>
                <a:moveTo>
                  <a:pt x="221" y="182"/>
                </a:moveTo>
                <a:cubicBezTo>
                  <a:pt x="218" y="182"/>
                  <a:pt x="215" y="180"/>
                  <a:pt x="213" y="178"/>
                </a:cubicBezTo>
                <a:cubicBezTo>
                  <a:pt x="197" y="163"/>
                  <a:pt x="197" y="163"/>
                  <a:pt x="197" y="163"/>
                </a:cubicBezTo>
                <a:cubicBezTo>
                  <a:pt x="194" y="160"/>
                  <a:pt x="194" y="158"/>
                  <a:pt x="195" y="156"/>
                </a:cubicBezTo>
                <a:cubicBezTo>
                  <a:pt x="196" y="155"/>
                  <a:pt x="197" y="153"/>
                  <a:pt x="202" y="153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3" y="153"/>
                  <a:pt x="245" y="154"/>
                  <a:pt x="245" y="156"/>
                </a:cubicBezTo>
                <a:cubicBezTo>
                  <a:pt x="246" y="157"/>
                  <a:pt x="246" y="159"/>
                  <a:pt x="244" y="162"/>
                </a:cubicBezTo>
                <a:cubicBezTo>
                  <a:pt x="244" y="163"/>
                  <a:pt x="244" y="163"/>
                  <a:pt x="244" y="163"/>
                </a:cubicBezTo>
                <a:cubicBezTo>
                  <a:pt x="228" y="178"/>
                  <a:pt x="228" y="178"/>
                  <a:pt x="228" y="178"/>
                </a:cubicBezTo>
                <a:cubicBezTo>
                  <a:pt x="227" y="180"/>
                  <a:pt x="224" y="182"/>
                  <a:pt x="221" y="182"/>
                </a:cubicBezTo>
                <a:close/>
                <a:moveTo>
                  <a:pt x="202" y="159"/>
                </a:moveTo>
                <a:cubicBezTo>
                  <a:pt x="218" y="175"/>
                  <a:pt x="218" y="175"/>
                  <a:pt x="218" y="175"/>
                </a:cubicBezTo>
                <a:cubicBezTo>
                  <a:pt x="219" y="176"/>
                  <a:pt x="220" y="176"/>
                  <a:pt x="221" y="176"/>
                </a:cubicBezTo>
                <a:cubicBezTo>
                  <a:pt x="221" y="176"/>
                  <a:pt x="222" y="176"/>
                  <a:pt x="223" y="175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39" y="159"/>
                  <a:pt x="239" y="159"/>
                  <a:pt x="239" y="159"/>
                </a:cubicBezTo>
                <a:lnTo>
                  <a:pt x="202" y="159"/>
                </a:lnTo>
                <a:close/>
                <a:moveTo>
                  <a:pt x="362" y="171"/>
                </a:moveTo>
                <a:cubicBezTo>
                  <a:pt x="360" y="171"/>
                  <a:pt x="358" y="171"/>
                  <a:pt x="357" y="169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3" y="156"/>
                  <a:pt x="343" y="154"/>
                  <a:pt x="344" y="152"/>
                </a:cubicBezTo>
                <a:cubicBezTo>
                  <a:pt x="344" y="152"/>
                  <a:pt x="345" y="150"/>
                  <a:pt x="349" y="150"/>
                </a:cubicBezTo>
                <a:cubicBezTo>
                  <a:pt x="375" y="150"/>
                  <a:pt x="375" y="150"/>
                  <a:pt x="375" y="150"/>
                </a:cubicBezTo>
                <a:cubicBezTo>
                  <a:pt x="378" y="150"/>
                  <a:pt x="380" y="151"/>
                  <a:pt x="381" y="153"/>
                </a:cubicBezTo>
                <a:cubicBezTo>
                  <a:pt x="381" y="154"/>
                  <a:pt x="381" y="156"/>
                  <a:pt x="379" y="158"/>
                </a:cubicBezTo>
                <a:cubicBezTo>
                  <a:pt x="368" y="169"/>
                  <a:pt x="368" y="169"/>
                  <a:pt x="368" y="169"/>
                </a:cubicBezTo>
                <a:cubicBezTo>
                  <a:pt x="366" y="171"/>
                  <a:pt x="364" y="171"/>
                  <a:pt x="362" y="171"/>
                </a:cubicBezTo>
                <a:close/>
                <a:moveTo>
                  <a:pt x="352" y="156"/>
                </a:moveTo>
                <a:cubicBezTo>
                  <a:pt x="361" y="165"/>
                  <a:pt x="361" y="165"/>
                  <a:pt x="361" y="165"/>
                </a:cubicBezTo>
                <a:cubicBezTo>
                  <a:pt x="362" y="166"/>
                  <a:pt x="363" y="166"/>
                  <a:pt x="364" y="165"/>
                </a:cubicBezTo>
                <a:cubicBezTo>
                  <a:pt x="373" y="156"/>
                  <a:pt x="373" y="156"/>
                  <a:pt x="373" y="156"/>
                </a:cubicBezTo>
                <a:lnTo>
                  <a:pt x="352" y="156"/>
                </a:lnTo>
                <a:close/>
                <a:moveTo>
                  <a:pt x="79" y="171"/>
                </a:moveTo>
                <a:cubicBezTo>
                  <a:pt x="77" y="171"/>
                  <a:pt x="75" y="171"/>
                  <a:pt x="73" y="169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60" y="156"/>
                  <a:pt x="60" y="154"/>
                  <a:pt x="61" y="152"/>
                </a:cubicBezTo>
                <a:cubicBezTo>
                  <a:pt x="61" y="152"/>
                  <a:pt x="62" y="150"/>
                  <a:pt x="65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95" y="150"/>
                  <a:pt x="97" y="151"/>
                  <a:pt x="97" y="153"/>
                </a:cubicBezTo>
                <a:cubicBezTo>
                  <a:pt x="98" y="154"/>
                  <a:pt x="98" y="156"/>
                  <a:pt x="96" y="158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3" y="171"/>
                  <a:pt x="81" y="171"/>
                  <a:pt x="79" y="171"/>
                </a:cubicBezTo>
                <a:close/>
                <a:moveTo>
                  <a:pt x="69" y="156"/>
                </a:moveTo>
                <a:cubicBezTo>
                  <a:pt x="78" y="165"/>
                  <a:pt x="78" y="165"/>
                  <a:pt x="78" y="165"/>
                </a:cubicBezTo>
                <a:cubicBezTo>
                  <a:pt x="78" y="166"/>
                  <a:pt x="80" y="166"/>
                  <a:pt x="80" y="165"/>
                </a:cubicBezTo>
                <a:cubicBezTo>
                  <a:pt x="89" y="156"/>
                  <a:pt x="89" y="156"/>
                  <a:pt x="89" y="156"/>
                </a:cubicBezTo>
                <a:lnTo>
                  <a:pt x="69" y="156"/>
                </a:lnTo>
                <a:close/>
                <a:moveTo>
                  <a:pt x="362" y="134"/>
                </a:moveTo>
                <a:cubicBezTo>
                  <a:pt x="336" y="134"/>
                  <a:pt x="317" y="114"/>
                  <a:pt x="317" y="88"/>
                </a:cubicBezTo>
                <a:cubicBezTo>
                  <a:pt x="317" y="63"/>
                  <a:pt x="337" y="43"/>
                  <a:pt x="362" y="43"/>
                </a:cubicBezTo>
                <a:cubicBezTo>
                  <a:pt x="387" y="43"/>
                  <a:pt x="408" y="63"/>
                  <a:pt x="408" y="88"/>
                </a:cubicBezTo>
                <a:cubicBezTo>
                  <a:pt x="408" y="114"/>
                  <a:pt x="388" y="134"/>
                  <a:pt x="362" y="134"/>
                </a:cubicBezTo>
                <a:close/>
                <a:moveTo>
                  <a:pt x="362" y="49"/>
                </a:moveTo>
                <a:cubicBezTo>
                  <a:pt x="340" y="49"/>
                  <a:pt x="323" y="66"/>
                  <a:pt x="323" y="88"/>
                </a:cubicBezTo>
                <a:cubicBezTo>
                  <a:pt x="323" y="110"/>
                  <a:pt x="340" y="128"/>
                  <a:pt x="362" y="128"/>
                </a:cubicBezTo>
                <a:cubicBezTo>
                  <a:pt x="385" y="128"/>
                  <a:pt x="402" y="111"/>
                  <a:pt x="402" y="88"/>
                </a:cubicBezTo>
                <a:cubicBezTo>
                  <a:pt x="402" y="66"/>
                  <a:pt x="384" y="49"/>
                  <a:pt x="362" y="49"/>
                </a:cubicBezTo>
                <a:close/>
                <a:moveTo>
                  <a:pt x="78" y="134"/>
                </a:moveTo>
                <a:cubicBezTo>
                  <a:pt x="53" y="134"/>
                  <a:pt x="33" y="114"/>
                  <a:pt x="33" y="88"/>
                </a:cubicBezTo>
                <a:cubicBezTo>
                  <a:pt x="33" y="63"/>
                  <a:pt x="53" y="43"/>
                  <a:pt x="78" y="43"/>
                </a:cubicBezTo>
                <a:cubicBezTo>
                  <a:pt x="104" y="43"/>
                  <a:pt x="124" y="63"/>
                  <a:pt x="124" y="88"/>
                </a:cubicBezTo>
                <a:cubicBezTo>
                  <a:pt x="124" y="114"/>
                  <a:pt x="104" y="134"/>
                  <a:pt x="78" y="134"/>
                </a:cubicBezTo>
                <a:close/>
                <a:moveTo>
                  <a:pt x="78" y="49"/>
                </a:moveTo>
                <a:cubicBezTo>
                  <a:pt x="57" y="49"/>
                  <a:pt x="39" y="66"/>
                  <a:pt x="39" y="88"/>
                </a:cubicBezTo>
                <a:cubicBezTo>
                  <a:pt x="39" y="110"/>
                  <a:pt x="56" y="128"/>
                  <a:pt x="78" y="128"/>
                </a:cubicBezTo>
                <a:cubicBezTo>
                  <a:pt x="101" y="128"/>
                  <a:pt x="118" y="111"/>
                  <a:pt x="118" y="88"/>
                </a:cubicBezTo>
                <a:cubicBezTo>
                  <a:pt x="118" y="66"/>
                  <a:pt x="101" y="49"/>
                  <a:pt x="78" y="49"/>
                </a:cubicBezTo>
                <a:close/>
                <a:moveTo>
                  <a:pt x="221" y="128"/>
                </a:moveTo>
                <a:cubicBezTo>
                  <a:pt x="186" y="128"/>
                  <a:pt x="157" y="99"/>
                  <a:pt x="157" y="64"/>
                </a:cubicBezTo>
                <a:cubicBezTo>
                  <a:pt x="157" y="29"/>
                  <a:pt x="186" y="0"/>
                  <a:pt x="221" y="0"/>
                </a:cubicBezTo>
                <a:cubicBezTo>
                  <a:pt x="256" y="0"/>
                  <a:pt x="284" y="29"/>
                  <a:pt x="284" y="64"/>
                </a:cubicBezTo>
                <a:cubicBezTo>
                  <a:pt x="284" y="99"/>
                  <a:pt x="256" y="128"/>
                  <a:pt x="221" y="128"/>
                </a:cubicBezTo>
                <a:close/>
                <a:moveTo>
                  <a:pt x="221" y="6"/>
                </a:moveTo>
                <a:cubicBezTo>
                  <a:pt x="189" y="6"/>
                  <a:pt x="163" y="32"/>
                  <a:pt x="163" y="64"/>
                </a:cubicBezTo>
                <a:cubicBezTo>
                  <a:pt x="163" y="96"/>
                  <a:pt x="189" y="122"/>
                  <a:pt x="221" y="122"/>
                </a:cubicBezTo>
                <a:cubicBezTo>
                  <a:pt x="252" y="122"/>
                  <a:pt x="278" y="96"/>
                  <a:pt x="278" y="64"/>
                </a:cubicBezTo>
                <a:cubicBezTo>
                  <a:pt x="278" y="32"/>
                  <a:pt x="252" y="6"/>
                  <a:pt x="2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914"/>
          <p:cNvSpPr>
            <a:spLocks noEditPoints="1"/>
          </p:cNvSpPr>
          <p:nvPr/>
        </p:nvSpPr>
        <p:spPr bwMode="auto">
          <a:xfrm>
            <a:off x="3324011" y="3214668"/>
            <a:ext cx="742295" cy="670947"/>
          </a:xfrm>
          <a:custGeom>
            <a:avLst/>
            <a:gdLst/>
            <a:ahLst/>
            <a:cxnLst>
              <a:cxn ang="0">
                <a:pos x="394" y="489"/>
              </a:cxn>
              <a:cxn ang="0">
                <a:pos x="332" y="480"/>
              </a:cxn>
              <a:cxn ang="0">
                <a:pos x="307" y="489"/>
              </a:cxn>
              <a:cxn ang="0">
                <a:pos x="243" y="480"/>
              </a:cxn>
              <a:cxn ang="0">
                <a:pos x="218" y="489"/>
              </a:cxn>
              <a:cxn ang="0">
                <a:pos x="156" y="480"/>
              </a:cxn>
              <a:cxn ang="0">
                <a:pos x="394" y="401"/>
              </a:cxn>
              <a:cxn ang="0">
                <a:pos x="332" y="392"/>
              </a:cxn>
              <a:cxn ang="0">
                <a:pos x="307" y="401"/>
              </a:cxn>
              <a:cxn ang="0">
                <a:pos x="156" y="391"/>
              </a:cxn>
              <a:cxn ang="0">
                <a:pos x="414" y="358"/>
              </a:cxn>
              <a:cxn ang="0">
                <a:pos x="472" y="338"/>
              </a:cxn>
              <a:cxn ang="0">
                <a:pos x="513" y="302"/>
              </a:cxn>
              <a:cxn ang="0">
                <a:pos x="532" y="253"/>
              </a:cxn>
              <a:cxn ang="0">
                <a:pos x="526" y="205"/>
              </a:cxn>
              <a:cxn ang="0">
                <a:pos x="501" y="167"/>
              </a:cxn>
              <a:cxn ang="0">
                <a:pos x="462" y="139"/>
              </a:cxn>
              <a:cxn ang="0">
                <a:pos x="434" y="103"/>
              </a:cxn>
              <a:cxn ang="0">
                <a:pos x="407" y="61"/>
              </a:cxn>
              <a:cxn ang="0">
                <a:pos x="355" y="23"/>
              </a:cxn>
              <a:cxn ang="0">
                <a:pos x="284" y="8"/>
              </a:cxn>
              <a:cxn ang="0">
                <a:pos x="217" y="21"/>
              </a:cxn>
              <a:cxn ang="0">
                <a:pos x="164" y="59"/>
              </a:cxn>
              <a:cxn ang="0">
                <a:pos x="135" y="112"/>
              </a:cxn>
              <a:cxn ang="0">
                <a:pos x="97" y="133"/>
              </a:cxn>
              <a:cxn ang="0">
                <a:pos x="48" y="161"/>
              </a:cxn>
              <a:cxn ang="0">
                <a:pos x="16" y="205"/>
              </a:cxn>
              <a:cxn ang="0">
                <a:pos x="10" y="248"/>
              </a:cxn>
              <a:cxn ang="0">
                <a:pos x="28" y="300"/>
              </a:cxn>
              <a:cxn ang="0">
                <a:pos x="69" y="338"/>
              </a:cxn>
              <a:cxn ang="0">
                <a:pos x="128" y="358"/>
              </a:cxn>
              <a:cxn ang="0">
                <a:pos x="130" y="366"/>
              </a:cxn>
              <a:cxn ang="0">
                <a:pos x="82" y="355"/>
              </a:cxn>
              <a:cxn ang="0">
                <a:pos x="31" y="319"/>
              </a:cxn>
              <a:cxn ang="0">
                <a:pos x="5" y="273"/>
              </a:cxn>
              <a:cxn ang="0">
                <a:pos x="2" y="223"/>
              </a:cxn>
              <a:cxn ang="0">
                <a:pos x="21" y="176"/>
              </a:cxn>
              <a:cxn ang="0">
                <a:pos x="66" y="136"/>
              </a:cxn>
              <a:cxn ang="0">
                <a:pos x="123" y="118"/>
              </a:cxn>
              <a:cxn ang="0">
                <a:pos x="143" y="74"/>
              </a:cxn>
              <a:cxn ang="0">
                <a:pos x="189" y="26"/>
              </a:cxn>
              <a:cxn ang="0">
                <a:pos x="255" y="1"/>
              </a:cxn>
              <a:cxn ang="0">
                <a:pos x="330" y="5"/>
              </a:cxn>
              <a:cxn ang="0">
                <a:pos x="394" y="36"/>
              </a:cxn>
              <a:cxn ang="0">
                <a:pos x="437" y="89"/>
              </a:cxn>
              <a:cxn ang="0">
                <a:pos x="455" y="126"/>
              </a:cxn>
              <a:cxn ang="0">
                <a:pos x="499" y="154"/>
              </a:cxn>
              <a:cxn ang="0">
                <a:pos x="531" y="194"/>
              </a:cxn>
              <a:cxn ang="0">
                <a:pos x="541" y="241"/>
              </a:cxn>
              <a:cxn ang="0">
                <a:pos x="526" y="297"/>
              </a:cxn>
              <a:cxn ang="0">
                <a:pos x="486" y="340"/>
              </a:cxn>
              <a:cxn ang="0">
                <a:pos x="430" y="363"/>
              </a:cxn>
              <a:cxn ang="0">
                <a:pos x="322" y="241"/>
              </a:cxn>
              <a:cxn ang="0">
                <a:pos x="386" y="250"/>
              </a:cxn>
            </a:cxnLst>
            <a:rect l="0" t="0" r="r" b="b"/>
            <a:pathLst>
              <a:path w="541" h="489">
                <a:moveTo>
                  <a:pt x="394" y="489"/>
                </a:moveTo>
                <a:lnTo>
                  <a:pt x="322" y="489"/>
                </a:lnTo>
                <a:lnTo>
                  <a:pt x="322" y="417"/>
                </a:lnTo>
                <a:lnTo>
                  <a:pt x="394" y="417"/>
                </a:lnTo>
                <a:lnTo>
                  <a:pt x="394" y="489"/>
                </a:lnTo>
                <a:close/>
                <a:moveTo>
                  <a:pt x="332" y="480"/>
                </a:moveTo>
                <a:lnTo>
                  <a:pt x="386" y="480"/>
                </a:lnTo>
                <a:lnTo>
                  <a:pt x="386" y="427"/>
                </a:lnTo>
                <a:lnTo>
                  <a:pt x="332" y="427"/>
                </a:lnTo>
                <a:lnTo>
                  <a:pt x="332" y="480"/>
                </a:lnTo>
                <a:close/>
                <a:moveTo>
                  <a:pt x="307" y="489"/>
                </a:moveTo>
                <a:lnTo>
                  <a:pt x="235" y="489"/>
                </a:lnTo>
                <a:lnTo>
                  <a:pt x="235" y="417"/>
                </a:lnTo>
                <a:lnTo>
                  <a:pt x="307" y="417"/>
                </a:lnTo>
                <a:lnTo>
                  <a:pt x="307" y="489"/>
                </a:lnTo>
                <a:close/>
                <a:moveTo>
                  <a:pt x="243" y="480"/>
                </a:moveTo>
                <a:lnTo>
                  <a:pt x="297" y="480"/>
                </a:lnTo>
                <a:lnTo>
                  <a:pt x="297" y="427"/>
                </a:lnTo>
                <a:lnTo>
                  <a:pt x="243" y="427"/>
                </a:lnTo>
                <a:lnTo>
                  <a:pt x="243" y="480"/>
                </a:lnTo>
                <a:close/>
                <a:moveTo>
                  <a:pt x="218" y="489"/>
                </a:moveTo>
                <a:lnTo>
                  <a:pt x="148" y="489"/>
                </a:lnTo>
                <a:lnTo>
                  <a:pt x="148" y="417"/>
                </a:lnTo>
                <a:lnTo>
                  <a:pt x="218" y="417"/>
                </a:lnTo>
                <a:lnTo>
                  <a:pt x="218" y="489"/>
                </a:lnTo>
                <a:close/>
                <a:moveTo>
                  <a:pt x="156" y="480"/>
                </a:moveTo>
                <a:lnTo>
                  <a:pt x="210" y="480"/>
                </a:lnTo>
                <a:lnTo>
                  <a:pt x="210" y="427"/>
                </a:lnTo>
                <a:lnTo>
                  <a:pt x="156" y="427"/>
                </a:lnTo>
                <a:lnTo>
                  <a:pt x="156" y="480"/>
                </a:lnTo>
                <a:close/>
                <a:moveTo>
                  <a:pt x="394" y="401"/>
                </a:moveTo>
                <a:lnTo>
                  <a:pt x="322" y="401"/>
                </a:lnTo>
                <a:lnTo>
                  <a:pt x="322" y="330"/>
                </a:lnTo>
                <a:lnTo>
                  <a:pt x="394" y="330"/>
                </a:lnTo>
                <a:lnTo>
                  <a:pt x="394" y="401"/>
                </a:lnTo>
                <a:close/>
                <a:moveTo>
                  <a:pt x="332" y="392"/>
                </a:moveTo>
                <a:lnTo>
                  <a:pt x="386" y="392"/>
                </a:lnTo>
                <a:lnTo>
                  <a:pt x="386" y="338"/>
                </a:lnTo>
                <a:lnTo>
                  <a:pt x="332" y="338"/>
                </a:lnTo>
                <a:lnTo>
                  <a:pt x="332" y="392"/>
                </a:lnTo>
                <a:close/>
                <a:moveTo>
                  <a:pt x="307" y="401"/>
                </a:moveTo>
                <a:lnTo>
                  <a:pt x="148" y="401"/>
                </a:lnTo>
                <a:lnTo>
                  <a:pt x="148" y="241"/>
                </a:lnTo>
                <a:lnTo>
                  <a:pt x="307" y="241"/>
                </a:lnTo>
                <a:lnTo>
                  <a:pt x="307" y="401"/>
                </a:lnTo>
                <a:close/>
                <a:moveTo>
                  <a:pt x="156" y="391"/>
                </a:moveTo>
                <a:lnTo>
                  <a:pt x="299" y="391"/>
                </a:lnTo>
                <a:lnTo>
                  <a:pt x="299" y="250"/>
                </a:lnTo>
                <a:lnTo>
                  <a:pt x="156" y="250"/>
                </a:lnTo>
                <a:lnTo>
                  <a:pt x="156" y="391"/>
                </a:lnTo>
                <a:close/>
                <a:moveTo>
                  <a:pt x="416" y="366"/>
                </a:moveTo>
                <a:lnTo>
                  <a:pt x="407" y="366"/>
                </a:lnTo>
                <a:lnTo>
                  <a:pt x="407" y="358"/>
                </a:lnTo>
                <a:lnTo>
                  <a:pt x="414" y="358"/>
                </a:lnTo>
                <a:lnTo>
                  <a:pt x="414" y="358"/>
                </a:lnTo>
                <a:lnTo>
                  <a:pt x="429" y="355"/>
                </a:lnTo>
                <a:lnTo>
                  <a:pt x="440" y="353"/>
                </a:lnTo>
                <a:lnTo>
                  <a:pt x="452" y="348"/>
                </a:lnTo>
                <a:lnTo>
                  <a:pt x="462" y="345"/>
                </a:lnTo>
                <a:lnTo>
                  <a:pt x="472" y="338"/>
                </a:lnTo>
                <a:lnTo>
                  <a:pt x="481" y="333"/>
                </a:lnTo>
                <a:lnTo>
                  <a:pt x="491" y="327"/>
                </a:lnTo>
                <a:lnTo>
                  <a:pt x="499" y="319"/>
                </a:lnTo>
                <a:lnTo>
                  <a:pt x="506" y="310"/>
                </a:lnTo>
                <a:lnTo>
                  <a:pt x="513" y="302"/>
                </a:lnTo>
                <a:lnTo>
                  <a:pt x="519" y="292"/>
                </a:lnTo>
                <a:lnTo>
                  <a:pt x="524" y="284"/>
                </a:lnTo>
                <a:lnTo>
                  <a:pt x="527" y="274"/>
                </a:lnTo>
                <a:lnTo>
                  <a:pt x="531" y="263"/>
                </a:lnTo>
                <a:lnTo>
                  <a:pt x="532" y="253"/>
                </a:lnTo>
                <a:lnTo>
                  <a:pt x="532" y="241"/>
                </a:lnTo>
                <a:lnTo>
                  <a:pt x="532" y="231"/>
                </a:lnTo>
                <a:lnTo>
                  <a:pt x="531" y="223"/>
                </a:lnTo>
                <a:lnTo>
                  <a:pt x="529" y="213"/>
                </a:lnTo>
                <a:lnTo>
                  <a:pt x="526" y="205"/>
                </a:lnTo>
                <a:lnTo>
                  <a:pt x="522" y="197"/>
                </a:lnTo>
                <a:lnTo>
                  <a:pt x="518" y="189"/>
                </a:lnTo>
                <a:lnTo>
                  <a:pt x="513" y="181"/>
                </a:lnTo>
                <a:lnTo>
                  <a:pt x="508" y="174"/>
                </a:lnTo>
                <a:lnTo>
                  <a:pt x="501" y="167"/>
                </a:lnTo>
                <a:lnTo>
                  <a:pt x="495" y="161"/>
                </a:lnTo>
                <a:lnTo>
                  <a:pt x="486" y="154"/>
                </a:lnTo>
                <a:lnTo>
                  <a:pt x="480" y="149"/>
                </a:lnTo>
                <a:lnTo>
                  <a:pt x="470" y="143"/>
                </a:lnTo>
                <a:lnTo>
                  <a:pt x="462" y="139"/>
                </a:lnTo>
                <a:lnTo>
                  <a:pt x="452" y="135"/>
                </a:lnTo>
                <a:lnTo>
                  <a:pt x="440" y="131"/>
                </a:lnTo>
                <a:lnTo>
                  <a:pt x="439" y="121"/>
                </a:lnTo>
                <a:lnTo>
                  <a:pt x="435" y="110"/>
                </a:lnTo>
                <a:lnTo>
                  <a:pt x="434" y="103"/>
                </a:lnTo>
                <a:lnTo>
                  <a:pt x="432" y="98"/>
                </a:lnTo>
                <a:lnTo>
                  <a:pt x="426" y="87"/>
                </a:lnTo>
                <a:lnTo>
                  <a:pt x="419" y="75"/>
                </a:lnTo>
                <a:lnTo>
                  <a:pt x="416" y="70"/>
                </a:lnTo>
                <a:lnTo>
                  <a:pt x="407" y="61"/>
                </a:lnTo>
                <a:lnTo>
                  <a:pt x="399" y="52"/>
                </a:lnTo>
                <a:lnTo>
                  <a:pt x="389" y="43"/>
                </a:lnTo>
                <a:lnTo>
                  <a:pt x="378" y="36"/>
                </a:lnTo>
                <a:lnTo>
                  <a:pt x="366" y="29"/>
                </a:lnTo>
                <a:lnTo>
                  <a:pt x="355" y="23"/>
                </a:lnTo>
                <a:lnTo>
                  <a:pt x="342" y="18"/>
                </a:lnTo>
                <a:lnTo>
                  <a:pt x="329" y="13"/>
                </a:lnTo>
                <a:lnTo>
                  <a:pt x="314" y="11"/>
                </a:lnTo>
                <a:lnTo>
                  <a:pt x="299" y="10"/>
                </a:lnTo>
                <a:lnTo>
                  <a:pt x="284" y="8"/>
                </a:lnTo>
                <a:lnTo>
                  <a:pt x="271" y="10"/>
                </a:lnTo>
                <a:lnTo>
                  <a:pt x="256" y="11"/>
                </a:lnTo>
                <a:lnTo>
                  <a:pt x="243" y="13"/>
                </a:lnTo>
                <a:lnTo>
                  <a:pt x="230" y="18"/>
                </a:lnTo>
                <a:lnTo>
                  <a:pt x="217" y="21"/>
                </a:lnTo>
                <a:lnTo>
                  <a:pt x="205" y="28"/>
                </a:lnTo>
                <a:lnTo>
                  <a:pt x="194" y="34"/>
                </a:lnTo>
                <a:lnTo>
                  <a:pt x="184" y="41"/>
                </a:lnTo>
                <a:lnTo>
                  <a:pt x="174" y="49"/>
                </a:lnTo>
                <a:lnTo>
                  <a:pt x="164" y="59"/>
                </a:lnTo>
                <a:lnTo>
                  <a:pt x="156" y="67"/>
                </a:lnTo>
                <a:lnTo>
                  <a:pt x="149" y="77"/>
                </a:lnTo>
                <a:lnTo>
                  <a:pt x="143" y="89"/>
                </a:lnTo>
                <a:lnTo>
                  <a:pt x="138" y="100"/>
                </a:lnTo>
                <a:lnTo>
                  <a:pt x="135" y="112"/>
                </a:lnTo>
                <a:lnTo>
                  <a:pt x="133" y="116"/>
                </a:lnTo>
                <a:lnTo>
                  <a:pt x="130" y="126"/>
                </a:lnTo>
                <a:lnTo>
                  <a:pt x="122" y="126"/>
                </a:lnTo>
                <a:lnTo>
                  <a:pt x="108" y="130"/>
                </a:lnTo>
                <a:lnTo>
                  <a:pt x="97" y="133"/>
                </a:lnTo>
                <a:lnTo>
                  <a:pt x="85" y="136"/>
                </a:lnTo>
                <a:lnTo>
                  <a:pt x="76" y="141"/>
                </a:lnTo>
                <a:lnTo>
                  <a:pt x="66" y="146"/>
                </a:lnTo>
                <a:lnTo>
                  <a:pt x="56" y="153"/>
                </a:lnTo>
                <a:lnTo>
                  <a:pt x="48" y="161"/>
                </a:lnTo>
                <a:lnTo>
                  <a:pt x="39" y="167"/>
                </a:lnTo>
                <a:lnTo>
                  <a:pt x="33" y="176"/>
                </a:lnTo>
                <a:lnTo>
                  <a:pt x="26" y="185"/>
                </a:lnTo>
                <a:lnTo>
                  <a:pt x="20" y="195"/>
                </a:lnTo>
                <a:lnTo>
                  <a:pt x="16" y="205"/>
                </a:lnTo>
                <a:lnTo>
                  <a:pt x="15" y="210"/>
                </a:lnTo>
                <a:lnTo>
                  <a:pt x="11" y="220"/>
                </a:lnTo>
                <a:lnTo>
                  <a:pt x="10" y="231"/>
                </a:lnTo>
                <a:lnTo>
                  <a:pt x="10" y="241"/>
                </a:lnTo>
                <a:lnTo>
                  <a:pt x="10" y="248"/>
                </a:lnTo>
                <a:lnTo>
                  <a:pt x="10" y="259"/>
                </a:lnTo>
                <a:lnTo>
                  <a:pt x="13" y="269"/>
                </a:lnTo>
                <a:lnTo>
                  <a:pt x="16" y="281"/>
                </a:lnTo>
                <a:lnTo>
                  <a:pt x="21" y="291"/>
                </a:lnTo>
                <a:lnTo>
                  <a:pt x="28" y="300"/>
                </a:lnTo>
                <a:lnTo>
                  <a:pt x="34" y="309"/>
                </a:lnTo>
                <a:lnTo>
                  <a:pt x="41" y="317"/>
                </a:lnTo>
                <a:lnTo>
                  <a:pt x="49" y="325"/>
                </a:lnTo>
                <a:lnTo>
                  <a:pt x="59" y="333"/>
                </a:lnTo>
                <a:lnTo>
                  <a:pt x="69" y="338"/>
                </a:lnTo>
                <a:lnTo>
                  <a:pt x="80" y="345"/>
                </a:lnTo>
                <a:lnTo>
                  <a:pt x="92" y="350"/>
                </a:lnTo>
                <a:lnTo>
                  <a:pt x="103" y="353"/>
                </a:lnTo>
                <a:lnTo>
                  <a:pt x="115" y="356"/>
                </a:lnTo>
                <a:lnTo>
                  <a:pt x="128" y="358"/>
                </a:lnTo>
                <a:lnTo>
                  <a:pt x="140" y="358"/>
                </a:lnTo>
                <a:lnTo>
                  <a:pt x="140" y="361"/>
                </a:lnTo>
                <a:lnTo>
                  <a:pt x="135" y="363"/>
                </a:lnTo>
                <a:lnTo>
                  <a:pt x="135" y="366"/>
                </a:lnTo>
                <a:lnTo>
                  <a:pt x="130" y="366"/>
                </a:lnTo>
                <a:lnTo>
                  <a:pt x="130" y="366"/>
                </a:lnTo>
                <a:lnTo>
                  <a:pt x="122" y="365"/>
                </a:lnTo>
                <a:lnTo>
                  <a:pt x="107" y="363"/>
                </a:lnTo>
                <a:lnTo>
                  <a:pt x="95" y="360"/>
                </a:lnTo>
                <a:lnTo>
                  <a:pt x="82" y="355"/>
                </a:lnTo>
                <a:lnTo>
                  <a:pt x="71" y="350"/>
                </a:lnTo>
                <a:lnTo>
                  <a:pt x="59" y="343"/>
                </a:lnTo>
                <a:lnTo>
                  <a:pt x="49" y="337"/>
                </a:lnTo>
                <a:lnTo>
                  <a:pt x="39" y="328"/>
                </a:lnTo>
                <a:lnTo>
                  <a:pt x="31" y="319"/>
                </a:lnTo>
                <a:lnTo>
                  <a:pt x="23" y="310"/>
                </a:lnTo>
                <a:lnTo>
                  <a:pt x="16" y="300"/>
                </a:lnTo>
                <a:lnTo>
                  <a:pt x="13" y="294"/>
                </a:lnTo>
                <a:lnTo>
                  <a:pt x="8" y="284"/>
                </a:lnTo>
                <a:lnTo>
                  <a:pt x="5" y="273"/>
                </a:lnTo>
                <a:lnTo>
                  <a:pt x="2" y="261"/>
                </a:lnTo>
                <a:lnTo>
                  <a:pt x="0" y="248"/>
                </a:lnTo>
                <a:lnTo>
                  <a:pt x="0" y="241"/>
                </a:lnTo>
                <a:lnTo>
                  <a:pt x="0" y="236"/>
                </a:lnTo>
                <a:lnTo>
                  <a:pt x="2" y="223"/>
                </a:lnTo>
                <a:lnTo>
                  <a:pt x="3" y="218"/>
                </a:lnTo>
                <a:lnTo>
                  <a:pt x="7" y="207"/>
                </a:lnTo>
                <a:lnTo>
                  <a:pt x="10" y="195"/>
                </a:lnTo>
                <a:lnTo>
                  <a:pt x="16" y="185"/>
                </a:lnTo>
                <a:lnTo>
                  <a:pt x="21" y="176"/>
                </a:lnTo>
                <a:lnTo>
                  <a:pt x="30" y="167"/>
                </a:lnTo>
                <a:lnTo>
                  <a:pt x="38" y="158"/>
                </a:lnTo>
                <a:lnTo>
                  <a:pt x="46" y="149"/>
                </a:lnTo>
                <a:lnTo>
                  <a:pt x="56" y="143"/>
                </a:lnTo>
                <a:lnTo>
                  <a:pt x="66" y="136"/>
                </a:lnTo>
                <a:lnTo>
                  <a:pt x="77" y="131"/>
                </a:lnTo>
                <a:lnTo>
                  <a:pt x="89" y="126"/>
                </a:lnTo>
                <a:lnTo>
                  <a:pt x="100" y="123"/>
                </a:lnTo>
                <a:lnTo>
                  <a:pt x="113" y="120"/>
                </a:lnTo>
                <a:lnTo>
                  <a:pt x="123" y="118"/>
                </a:lnTo>
                <a:lnTo>
                  <a:pt x="125" y="115"/>
                </a:lnTo>
                <a:lnTo>
                  <a:pt x="126" y="108"/>
                </a:lnTo>
                <a:lnTo>
                  <a:pt x="130" y="97"/>
                </a:lnTo>
                <a:lnTo>
                  <a:pt x="136" y="84"/>
                </a:lnTo>
                <a:lnTo>
                  <a:pt x="143" y="74"/>
                </a:lnTo>
                <a:lnTo>
                  <a:pt x="149" y="62"/>
                </a:lnTo>
                <a:lnTo>
                  <a:pt x="159" y="52"/>
                </a:lnTo>
                <a:lnTo>
                  <a:pt x="168" y="43"/>
                </a:lnTo>
                <a:lnTo>
                  <a:pt x="179" y="34"/>
                </a:lnTo>
                <a:lnTo>
                  <a:pt x="189" y="26"/>
                </a:lnTo>
                <a:lnTo>
                  <a:pt x="202" y="20"/>
                </a:lnTo>
                <a:lnTo>
                  <a:pt x="214" y="15"/>
                </a:lnTo>
                <a:lnTo>
                  <a:pt x="227" y="10"/>
                </a:lnTo>
                <a:lnTo>
                  <a:pt x="241" y="5"/>
                </a:lnTo>
                <a:lnTo>
                  <a:pt x="255" y="1"/>
                </a:lnTo>
                <a:lnTo>
                  <a:pt x="269" y="0"/>
                </a:lnTo>
                <a:lnTo>
                  <a:pt x="284" y="0"/>
                </a:lnTo>
                <a:lnTo>
                  <a:pt x="301" y="0"/>
                </a:lnTo>
                <a:lnTo>
                  <a:pt x="315" y="3"/>
                </a:lnTo>
                <a:lnTo>
                  <a:pt x="330" y="5"/>
                </a:lnTo>
                <a:lnTo>
                  <a:pt x="345" y="10"/>
                </a:lnTo>
                <a:lnTo>
                  <a:pt x="358" y="15"/>
                </a:lnTo>
                <a:lnTo>
                  <a:pt x="371" y="21"/>
                </a:lnTo>
                <a:lnTo>
                  <a:pt x="383" y="28"/>
                </a:lnTo>
                <a:lnTo>
                  <a:pt x="394" y="36"/>
                </a:lnTo>
                <a:lnTo>
                  <a:pt x="404" y="46"/>
                </a:lnTo>
                <a:lnTo>
                  <a:pt x="414" y="56"/>
                </a:lnTo>
                <a:lnTo>
                  <a:pt x="422" y="66"/>
                </a:lnTo>
                <a:lnTo>
                  <a:pt x="430" y="77"/>
                </a:lnTo>
                <a:lnTo>
                  <a:pt x="437" y="89"/>
                </a:lnTo>
                <a:lnTo>
                  <a:pt x="439" y="95"/>
                </a:lnTo>
                <a:lnTo>
                  <a:pt x="442" y="102"/>
                </a:lnTo>
                <a:lnTo>
                  <a:pt x="445" y="113"/>
                </a:lnTo>
                <a:lnTo>
                  <a:pt x="449" y="125"/>
                </a:lnTo>
                <a:lnTo>
                  <a:pt x="455" y="126"/>
                </a:lnTo>
                <a:lnTo>
                  <a:pt x="465" y="131"/>
                </a:lnTo>
                <a:lnTo>
                  <a:pt x="475" y="136"/>
                </a:lnTo>
                <a:lnTo>
                  <a:pt x="483" y="141"/>
                </a:lnTo>
                <a:lnTo>
                  <a:pt x="493" y="148"/>
                </a:lnTo>
                <a:lnTo>
                  <a:pt x="499" y="154"/>
                </a:lnTo>
                <a:lnTo>
                  <a:pt x="508" y="161"/>
                </a:lnTo>
                <a:lnTo>
                  <a:pt x="514" y="169"/>
                </a:lnTo>
                <a:lnTo>
                  <a:pt x="519" y="176"/>
                </a:lnTo>
                <a:lnTo>
                  <a:pt x="526" y="184"/>
                </a:lnTo>
                <a:lnTo>
                  <a:pt x="531" y="194"/>
                </a:lnTo>
                <a:lnTo>
                  <a:pt x="534" y="202"/>
                </a:lnTo>
                <a:lnTo>
                  <a:pt x="537" y="212"/>
                </a:lnTo>
                <a:lnTo>
                  <a:pt x="539" y="222"/>
                </a:lnTo>
                <a:lnTo>
                  <a:pt x="541" y="231"/>
                </a:lnTo>
                <a:lnTo>
                  <a:pt x="541" y="241"/>
                </a:lnTo>
                <a:lnTo>
                  <a:pt x="541" y="253"/>
                </a:lnTo>
                <a:lnTo>
                  <a:pt x="539" y="264"/>
                </a:lnTo>
                <a:lnTo>
                  <a:pt x="536" y="276"/>
                </a:lnTo>
                <a:lnTo>
                  <a:pt x="531" y="287"/>
                </a:lnTo>
                <a:lnTo>
                  <a:pt x="526" y="297"/>
                </a:lnTo>
                <a:lnTo>
                  <a:pt x="521" y="307"/>
                </a:lnTo>
                <a:lnTo>
                  <a:pt x="513" y="317"/>
                </a:lnTo>
                <a:lnTo>
                  <a:pt x="504" y="325"/>
                </a:lnTo>
                <a:lnTo>
                  <a:pt x="496" y="333"/>
                </a:lnTo>
                <a:lnTo>
                  <a:pt x="486" y="340"/>
                </a:lnTo>
                <a:lnTo>
                  <a:pt x="476" y="346"/>
                </a:lnTo>
                <a:lnTo>
                  <a:pt x="465" y="351"/>
                </a:lnTo>
                <a:lnTo>
                  <a:pt x="453" y="356"/>
                </a:lnTo>
                <a:lnTo>
                  <a:pt x="442" y="361"/>
                </a:lnTo>
                <a:lnTo>
                  <a:pt x="430" y="363"/>
                </a:lnTo>
                <a:lnTo>
                  <a:pt x="417" y="366"/>
                </a:lnTo>
                <a:lnTo>
                  <a:pt x="416" y="366"/>
                </a:lnTo>
                <a:close/>
                <a:moveTo>
                  <a:pt x="394" y="312"/>
                </a:moveTo>
                <a:lnTo>
                  <a:pt x="322" y="312"/>
                </a:lnTo>
                <a:lnTo>
                  <a:pt x="322" y="241"/>
                </a:lnTo>
                <a:lnTo>
                  <a:pt x="394" y="241"/>
                </a:lnTo>
                <a:lnTo>
                  <a:pt x="394" y="312"/>
                </a:lnTo>
                <a:close/>
                <a:moveTo>
                  <a:pt x="332" y="304"/>
                </a:moveTo>
                <a:lnTo>
                  <a:pt x="386" y="304"/>
                </a:lnTo>
                <a:lnTo>
                  <a:pt x="386" y="250"/>
                </a:lnTo>
                <a:lnTo>
                  <a:pt x="332" y="250"/>
                </a:lnTo>
                <a:lnTo>
                  <a:pt x="332" y="3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1" name="组合 253"/>
          <p:cNvGrpSpPr/>
          <p:nvPr/>
        </p:nvGrpSpPr>
        <p:grpSpPr>
          <a:xfrm>
            <a:off x="6539238" y="3405657"/>
            <a:ext cx="549539" cy="479958"/>
            <a:chOff x="8429625" y="4111625"/>
            <a:chExt cx="614363" cy="536575"/>
          </a:xfrm>
          <a:solidFill>
            <a:schemeClr val="bg1"/>
          </a:solidFill>
        </p:grpSpPr>
        <p:sp>
          <p:nvSpPr>
            <p:cNvPr id="62" name="Freeform 102"/>
            <p:cNvSpPr>
              <a:spLocks/>
            </p:cNvSpPr>
            <p:nvPr/>
          </p:nvSpPr>
          <p:spPr bwMode="auto">
            <a:xfrm>
              <a:off x="8620125" y="4119563"/>
              <a:ext cx="423863" cy="311150"/>
            </a:xfrm>
            <a:custGeom>
              <a:avLst/>
              <a:gdLst/>
              <a:ahLst/>
              <a:cxnLst>
                <a:cxn ang="0">
                  <a:pos x="91" y="83"/>
                </a:cxn>
                <a:cxn ang="0">
                  <a:pos x="87" y="79"/>
                </a:cxn>
                <a:cxn ang="0">
                  <a:pos x="92" y="74"/>
                </a:cxn>
                <a:cxn ang="0">
                  <a:pos x="87" y="24"/>
                </a:cxn>
                <a:cxn ang="0">
                  <a:pos x="74" y="14"/>
                </a:cxn>
                <a:cxn ang="0">
                  <a:pos x="35" y="17"/>
                </a:cxn>
                <a:cxn ang="0">
                  <a:pos x="8" y="44"/>
                </a:cxn>
                <a:cxn ang="0">
                  <a:pos x="8" y="51"/>
                </a:cxn>
                <a:cxn ang="0">
                  <a:pos x="29" y="50"/>
                </a:cxn>
                <a:cxn ang="0">
                  <a:pos x="35" y="43"/>
                </a:cxn>
                <a:cxn ang="0">
                  <a:pos x="50" y="42"/>
                </a:cxn>
                <a:cxn ang="0">
                  <a:pos x="73" y="40"/>
                </a:cxn>
                <a:cxn ang="0">
                  <a:pos x="76" y="44"/>
                </a:cxn>
                <a:cxn ang="0">
                  <a:pos x="49" y="47"/>
                </a:cxn>
                <a:cxn ang="0">
                  <a:pos x="39" y="47"/>
                </a:cxn>
                <a:cxn ang="0">
                  <a:pos x="32" y="53"/>
                </a:cxn>
                <a:cxn ang="0">
                  <a:pos x="4" y="54"/>
                </a:cxn>
                <a:cxn ang="0">
                  <a:pos x="5" y="41"/>
                </a:cxn>
                <a:cxn ang="0">
                  <a:pos x="31" y="14"/>
                </a:cxn>
                <a:cxn ang="0">
                  <a:pos x="76" y="9"/>
                </a:cxn>
                <a:cxn ang="0">
                  <a:pos x="91" y="21"/>
                </a:cxn>
                <a:cxn ang="0">
                  <a:pos x="95" y="78"/>
                </a:cxn>
                <a:cxn ang="0">
                  <a:pos x="91" y="83"/>
                </a:cxn>
              </a:cxnLst>
              <a:rect l="0" t="0" r="r" b="b"/>
              <a:pathLst>
                <a:path w="113" h="83">
                  <a:moveTo>
                    <a:pt x="91" y="83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107" y="59"/>
                    <a:pt x="100" y="39"/>
                    <a:pt x="87" y="24"/>
                  </a:cubicBezTo>
                  <a:cubicBezTo>
                    <a:pt x="83" y="20"/>
                    <a:pt x="79" y="16"/>
                    <a:pt x="74" y="14"/>
                  </a:cubicBezTo>
                  <a:cubicBezTo>
                    <a:pt x="67" y="9"/>
                    <a:pt x="47" y="5"/>
                    <a:pt x="35" y="1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6"/>
                    <a:pt x="6" y="49"/>
                    <a:pt x="8" y="51"/>
                  </a:cubicBezTo>
                  <a:cubicBezTo>
                    <a:pt x="12" y="55"/>
                    <a:pt x="22" y="56"/>
                    <a:pt x="29" y="50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39"/>
                    <a:pt x="45" y="41"/>
                    <a:pt x="50" y="42"/>
                  </a:cubicBezTo>
                  <a:cubicBezTo>
                    <a:pt x="57" y="44"/>
                    <a:pt x="65" y="47"/>
                    <a:pt x="73" y="4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6" y="52"/>
                    <a:pt x="56" y="49"/>
                    <a:pt x="49" y="47"/>
                  </a:cubicBezTo>
                  <a:cubicBezTo>
                    <a:pt x="43" y="45"/>
                    <a:pt x="41" y="45"/>
                    <a:pt x="39" y="4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3" y="62"/>
                    <a:pt x="9" y="60"/>
                    <a:pt x="4" y="54"/>
                  </a:cubicBezTo>
                  <a:cubicBezTo>
                    <a:pt x="0" y="50"/>
                    <a:pt x="0" y="45"/>
                    <a:pt x="5" y="4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6" y="0"/>
                    <a:pt x="68" y="5"/>
                    <a:pt x="76" y="9"/>
                  </a:cubicBezTo>
                  <a:cubicBezTo>
                    <a:pt x="81" y="12"/>
                    <a:pt x="86" y="16"/>
                    <a:pt x="91" y="21"/>
                  </a:cubicBezTo>
                  <a:cubicBezTo>
                    <a:pt x="106" y="37"/>
                    <a:pt x="113" y="60"/>
                    <a:pt x="95" y="78"/>
                  </a:cubicBezTo>
                  <a:lnTo>
                    <a:pt x="91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>
              <a:off x="8429625" y="4111625"/>
              <a:ext cx="311150" cy="315913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8" y="75"/>
                </a:cxn>
                <a:cxn ang="0">
                  <a:pos x="21" y="21"/>
                </a:cxn>
                <a:cxn ang="0">
                  <a:pos x="77" y="17"/>
                </a:cxn>
                <a:cxn ang="0">
                  <a:pos x="83" y="23"/>
                </a:cxn>
                <a:cxn ang="0">
                  <a:pos x="79" y="26"/>
                </a:cxn>
                <a:cxn ang="0">
                  <a:pos x="73" y="20"/>
                </a:cxn>
                <a:cxn ang="0">
                  <a:pos x="24" y="24"/>
                </a:cxn>
                <a:cxn ang="0">
                  <a:pos x="21" y="72"/>
                </a:cxn>
                <a:cxn ang="0">
                  <a:pos x="30" y="81"/>
                </a:cxn>
                <a:cxn ang="0">
                  <a:pos x="26" y="84"/>
                </a:cxn>
              </a:cxnLst>
              <a:rect l="0" t="0" r="r" b="b"/>
              <a:pathLst>
                <a:path w="83" h="84">
                  <a:moveTo>
                    <a:pt x="26" y="84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0" y="58"/>
                    <a:pt x="7" y="35"/>
                    <a:pt x="21" y="21"/>
                  </a:cubicBezTo>
                  <a:cubicBezTo>
                    <a:pt x="35" y="6"/>
                    <a:pt x="59" y="0"/>
                    <a:pt x="77" y="17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58" y="6"/>
                    <a:pt x="37" y="11"/>
                    <a:pt x="24" y="24"/>
                  </a:cubicBezTo>
                  <a:cubicBezTo>
                    <a:pt x="12" y="37"/>
                    <a:pt x="6" y="57"/>
                    <a:pt x="21" y="72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26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8823325" y="4284663"/>
              <a:ext cx="153988" cy="2174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17" y="53"/>
                </a:cxn>
                <a:cxn ang="0">
                  <a:pos x="2" y="37"/>
                </a:cxn>
                <a:cxn ang="0">
                  <a:pos x="5" y="34"/>
                </a:cxn>
                <a:cxn ang="0">
                  <a:pos x="20" y="50"/>
                </a:cxn>
                <a:cxn ang="0">
                  <a:pos x="31" y="51"/>
                </a:cxn>
                <a:cxn ang="0">
                  <a:pos x="32" y="3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36" y="35"/>
                </a:cxn>
                <a:cxn ang="0">
                  <a:pos x="35" y="54"/>
                </a:cxn>
                <a:cxn ang="0">
                  <a:pos x="26" y="58"/>
                </a:cxn>
              </a:cxnLst>
              <a:rect l="0" t="0" r="r" b="b"/>
              <a:pathLst>
                <a:path w="41" h="58">
                  <a:moveTo>
                    <a:pt x="26" y="58"/>
                  </a:moveTo>
                  <a:cubicBezTo>
                    <a:pt x="24" y="58"/>
                    <a:pt x="20" y="57"/>
                    <a:pt x="17" y="53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4" y="54"/>
                    <a:pt x="28" y="54"/>
                    <a:pt x="31" y="51"/>
                  </a:cubicBezTo>
                  <a:cubicBezTo>
                    <a:pt x="35" y="48"/>
                    <a:pt x="36" y="42"/>
                    <a:pt x="32" y="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1" y="41"/>
                    <a:pt x="40" y="50"/>
                    <a:pt x="35" y="54"/>
                  </a:cubicBezTo>
                  <a:cubicBezTo>
                    <a:pt x="32" y="57"/>
                    <a:pt x="29" y="58"/>
                    <a:pt x="26" y="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8770938" y="4416425"/>
              <a:ext cx="157163" cy="153988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17" y="37"/>
                </a:cxn>
                <a:cxn ang="0">
                  <a:pos x="0" y="19"/>
                </a:cxn>
                <a:cxn ang="0">
                  <a:pos x="4" y="16"/>
                </a:cxn>
                <a:cxn ang="0">
                  <a:pos x="20" y="33"/>
                </a:cxn>
                <a:cxn ang="0">
                  <a:pos x="32" y="33"/>
                </a:cxn>
                <a:cxn ang="0">
                  <a:pos x="32" y="20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36" y="17"/>
                </a:cxn>
                <a:cxn ang="0">
                  <a:pos x="36" y="36"/>
                </a:cxn>
                <a:cxn ang="0">
                  <a:pos x="26" y="41"/>
                </a:cxn>
              </a:cxnLst>
              <a:rect l="0" t="0" r="r" b="b"/>
              <a:pathLst>
                <a:path w="42" h="41">
                  <a:moveTo>
                    <a:pt x="26" y="41"/>
                  </a:moveTo>
                  <a:cubicBezTo>
                    <a:pt x="22" y="41"/>
                    <a:pt x="19" y="39"/>
                    <a:pt x="17" y="3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3" y="37"/>
                    <a:pt x="29" y="36"/>
                    <a:pt x="32" y="33"/>
                  </a:cubicBezTo>
                  <a:cubicBezTo>
                    <a:pt x="35" y="30"/>
                    <a:pt x="37" y="25"/>
                    <a:pt x="32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2" y="24"/>
                    <a:pt x="40" y="32"/>
                    <a:pt x="36" y="36"/>
                  </a:cubicBezTo>
                  <a:cubicBezTo>
                    <a:pt x="33" y="39"/>
                    <a:pt x="29" y="41"/>
                    <a:pt x="26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06"/>
            <p:cNvSpPr>
              <a:spLocks/>
            </p:cNvSpPr>
            <p:nvPr/>
          </p:nvSpPr>
          <p:spPr bwMode="auto">
            <a:xfrm>
              <a:off x="8770938" y="4532313"/>
              <a:ext cx="93663" cy="90488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0"/>
                </a:cxn>
                <a:cxn ang="0">
                  <a:pos x="3" y="16"/>
                </a:cxn>
                <a:cxn ang="0">
                  <a:pos x="15" y="16"/>
                </a:cxn>
                <a:cxn ang="0">
                  <a:pos x="15" y="4"/>
                </a:cxn>
                <a:cxn ang="0">
                  <a:pos x="18" y="0"/>
                </a:cxn>
                <a:cxn ang="0">
                  <a:pos x="19" y="19"/>
                </a:cxn>
                <a:cxn ang="0">
                  <a:pos x="9" y="24"/>
                </a:cxn>
              </a:cxnLst>
              <a:rect l="0" t="0" r="r" b="b"/>
              <a:pathLst>
                <a:path w="25" h="24">
                  <a:moveTo>
                    <a:pt x="9" y="24"/>
                  </a:moveTo>
                  <a:cubicBezTo>
                    <a:pt x="5" y="24"/>
                    <a:pt x="2" y="22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20"/>
                    <a:pt x="12" y="19"/>
                    <a:pt x="15" y="16"/>
                  </a:cubicBezTo>
                  <a:cubicBezTo>
                    <a:pt x="18" y="13"/>
                    <a:pt x="19" y="8"/>
                    <a:pt x="15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7"/>
                    <a:pt x="23" y="15"/>
                    <a:pt x="19" y="19"/>
                  </a:cubicBezTo>
                  <a:cubicBezTo>
                    <a:pt x="16" y="22"/>
                    <a:pt x="12" y="24"/>
                    <a:pt x="9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07"/>
            <p:cNvSpPr>
              <a:spLocks noEditPoints="1"/>
            </p:cNvSpPr>
            <p:nvPr/>
          </p:nvSpPr>
          <p:spPr bwMode="auto">
            <a:xfrm>
              <a:off x="8496300" y="4356100"/>
              <a:ext cx="300038" cy="292100"/>
            </a:xfrm>
            <a:custGeom>
              <a:avLst/>
              <a:gdLst/>
              <a:ahLst/>
              <a:cxnLst>
                <a:cxn ang="0">
                  <a:pos x="48" y="74"/>
                </a:cxn>
                <a:cxn ang="0">
                  <a:pos x="43" y="66"/>
                </a:cxn>
                <a:cxn ang="0">
                  <a:pos x="33" y="61"/>
                </a:cxn>
                <a:cxn ang="0">
                  <a:pos x="20" y="50"/>
                </a:cxn>
                <a:cxn ang="0">
                  <a:pos x="15" y="41"/>
                </a:cxn>
                <a:cxn ang="0">
                  <a:pos x="6" y="36"/>
                </a:cxn>
                <a:cxn ang="0">
                  <a:pos x="18" y="5"/>
                </a:cxn>
                <a:cxn ang="0">
                  <a:pos x="38" y="6"/>
                </a:cxn>
                <a:cxn ang="0">
                  <a:pos x="57" y="10"/>
                </a:cxn>
                <a:cxn ang="0">
                  <a:pos x="62" y="21"/>
                </a:cxn>
                <a:cxn ang="0">
                  <a:pos x="65" y="28"/>
                </a:cxn>
                <a:cxn ang="0">
                  <a:pos x="70" y="39"/>
                </a:cxn>
                <a:cxn ang="0">
                  <a:pos x="74" y="46"/>
                </a:cxn>
                <a:cxn ang="0">
                  <a:pos x="75" y="66"/>
                </a:cxn>
                <a:cxn ang="0">
                  <a:pos x="57" y="78"/>
                </a:cxn>
                <a:cxn ang="0">
                  <a:pos x="48" y="63"/>
                </a:cxn>
                <a:cxn ang="0">
                  <a:pos x="51" y="70"/>
                </a:cxn>
                <a:cxn ang="0">
                  <a:pos x="72" y="62"/>
                </a:cxn>
                <a:cxn ang="0">
                  <a:pos x="71" y="49"/>
                </a:cxn>
                <a:cxn ang="0">
                  <a:pos x="63" y="46"/>
                </a:cxn>
                <a:cxn ang="0">
                  <a:pos x="66" y="39"/>
                </a:cxn>
                <a:cxn ang="0">
                  <a:pos x="62" y="32"/>
                </a:cxn>
                <a:cxn ang="0">
                  <a:pos x="54" y="29"/>
                </a:cxn>
                <a:cxn ang="0">
                  <a:pos x="58" y="21"/>
                </a:cxn>
                <a:cxn ang="0">
                  <a:pos x="54" y="14"/>
                </a:cxn>
                <a:cxn ang="0">
                  <a:pos x="38" y="18"/>
                </a:cxn>
                <a:cxn ang="0">
                  <a:pos x="35" y="9"/>
                </a:cxn>
                <a:cxn ang="0">
                  <a:pos x="21" y="8"/>
                </a:cxn>
                <a:cxn ang="0">
                  <a:pos x="9" y="32"/>
                </a:cxn>
                <a:cxn ang="0">
                  <a:pos x="17" y="36"/>
                </a:cxn>
                <a:cxn ang="0">
                  <a:pos x="20" y="38"/>
                </a:cxn>
                <a:cxn ang="0">
                  <a:pos x="23" y="46"/>
                </a:cxn>
                <a:cxn ang="0">
                  <a:pos x="34" y="48"/>
                </a:cxn>
                <a:cxn ang="0">
                  <a:pos x="36" y="57"/>
                </a:cxn>
                <a:cxn ang="0">
                  <a:pos x="45" y="61"/>
                </a:cxn>
              </a:cxnLst>
              <a:rect l="0" t="0" r="r" b="b"/>
              <a:pathLst>
                <a:path w="80" h="78">
                  <a:moveTo>
                    <a:pt x="57" y="78"/>
                  </a:moveTo>
                  <a:cubicBezTo>
                    <a:pt x="54" y="78"/>
                    <a:pt x="50" y="76"/>
                    <a:pt x="48" y="74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5" y="71"/>
                    <a:pt x="43" y="68"/>
                    <a:pt x="43" y="66"/>
                  </a:cubicBezTo>
                  <a:cubicBezTo>
                    <a:pt x="40" y="65"/>
                    <a:pt x="36" y="64"/>
                    <a:pt x="34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1" y="59"/>
                    <a:pt x="30" y="56"/>
                    <a:pt x="29" y="54"/>
                  </a:cubicBezTo>
                  <a:cubicBezTo>
                    <a:pt x="26" y="53"/>
                    <a:pt x="22" y="52"/>
                    <a:pt x="20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46"/>
                    <a:pt x="15" y="44"/>
                    <a:pt x="15" y="41"/>
                  </a:cubicBezTo>
                  <a:cubicBezTo>
                    <a:pt x="12" y="40"/>
                    <a:pt x="9" y="39"/>
                    <a:pt x="7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1"/>
                    <a:pt x="0" y="22"/>
                    <a:pt x="6" y="1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0"/>
                    <a:pt x="32" y="0"/>
                    <a:pt x="37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8"/>
                    <a:pt x="40" y="9"/>
                  </a:cubicBezTo>
                  <a:cubicBezTo>
                    <a:pt x="45" y="5"/>
                    <a:pt x="53" y="6"/>
                    <a:pt x="57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4"/>
                    <a:pt x="62" y="17"/>
                    <a:pt x="62" y="21"/>
                  </a:cubicBezTo>
                  <a:cubicBezTo>
                    <a:pt x="62" y="22"/>
                    <a:pt x="62" y="24"/>
                    <a:pt x="61" y="26"/>
                  </a:cubicBezTo>
                  <a:cubicBezTo>
                    <a:pt x="63" y="26"/>
                    <a:pt x="64" y="27"/>
                    <a:pt x="65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9" y="32"/>
                    <a:pt x="70" y="35"/>
                    <a:pt x="70" y="39"/>
                  </a:cubicBezTo>
                  <a:cubicBezTo>
                    <a:pt x="70" y="40"/>
                    <a:pt x="70" y="41"/>
                    <a:pt x="70" y="43"/>
                  </a:cubicBezTo>
                  <a:cubicBezTo>
                    <a:pt x="71" y="43"/>
                    <a:pt x="73" y="44"/>
                    <a:pt x="74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52"/>
                    <a:pt x="80" y="60"/>
                    <a:pt x="75" y="6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6"/>
                    <a:pt x="61" y="78"/>
                    <a:pt x="57" y="78"/>
                  </a:cubicBezTo>
                  <a:close/>
                  <a:moveTo>
                    <a:pt x="48" y="60"/>
                  </a:moveTo>
                  <a:cubicBezTo>
                    <a:pt x="48" y="63"/>
                    <a:pt x="48" y="63"/>
                    <a:pt x="48" y="63"/>
                  </a:cubicBezTo>
                  <a:cubicBezTo>
                    <a:pt x="48" y="66"/>
                    <a:pt x="49" y="68"/>
                    <a:pt x="50" y="69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4" y="74"/>
                    <a:pt x="60" y="74"/>
                    <a:pt x="63" y="70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5" y="59"/>
                    <a:pt x="75" y="53"/>
                    <a:pt x="72" y="50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9" y="48"/>
                    <a:pt x="68" y="47"/>
                    <a:pt x="66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2"/>
                    <a:pt x="66" y="40"/>
                    <a:pt x="66" y="39"/>
                  </a:cubicBezTo>
                  <a:cubicBezTo>
                    <a:pt x="66" y="36"/>
                    <a:pt x="65" y="34"/>
                    <a:pt x="63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1" y="30"/>
                    <a:pt x="59" y="30"/>
                    <a:pt x="58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4"/>
                    <a:pt x="58" y="22"/>
                    <a:pt x="58" y="21"/>
                  </a:cubicBezTo>
                  <a:cubicBezTo>
                    <a:pt x="58" y="18"/>
                    <a:pt x="57" y="16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0"/>
                    <a:pt x="45" y="10"/>
                    <a:pt x="42" y="1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6" y="10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0" y="5"/>
                    <a:pt x="24" y="5"/>
                    <a:pt x="21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24"/>
                    <a:pt x="6" y="29"/>
                    <a:pt x="9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5" y="36"/>
                    <a:pt x="17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1"/>
                    <a:pt x="21" y="43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8"/>
                    <a:pt x="28" y="49"/>
                    <a:pt x="31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5" y="56"/>
                    <a:pt x="36" y="5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0"/>
                    <a:pt x="42" y="61"/>
                    <a:pt x="45" y="61"/>
                  </a:cubicBezTo>
                  <a:lnTo>
                    <a:pt x="48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08"/>
            <p:cNvSpPr>
              <a:spLocks/>
            </p:cNvSpPr>
            <p:nvPr/>
          </p:nvSpPr>
          <p:spPr bwMode="auto">
            <a:xfrm>
              <a:off x="8666163" y="4516438"/>
              <a:ext cx="82550" cy="82550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0" y="45"/>
                </a:cxn>
                <a:cxn ang="0">
                  <a:pos x="45" y="0"/>
                </a:cxn>
                <a:cxn ang="0">
                  <a:pos x="52" y="10"/>
                </a:cxn>
                <a:cxn ang="0">
                  <a:pos x="7" y="52"/>
                </a:cxn>
              </a:cxnLst>
              <a:rect l="0" t="0" r="r" b="b"/>
              <a:pathLst>
                <a:path w="52" h="52">
                  <a:moveTo>
                    <a:pt x="7" y="52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52" y="10"/>
                  </a:lnTo>
                  <a:lnTo>
                    <a:pt x="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09"/>
            <p:cNvSpPr>
              <a:spLocks/>
            </p:cNvSpPr>
            <p:nvPr/>
          </p:nvSpPr>
          <p:spPr bwMode="auto">
            <a:xfrm>
              <a:off x="8609013" y="4441825"/>
              <a:ext cx="112713" cy="112713"/>
            </a:xfrm>
            <a:custGeom>
              <a:avLst/>
              <a:gdLst/>
              <a:ahLst/>
              <a:cxnLst>
                <a:cxn ang="0">
                  <a:pos x="10" y="71"/>
                </a:cxn>
                <a:cxn ang="0">
                  <a:pos x="0" y="64"/>
                </a:cxn>
                <a:cxn ang="0">
                  <a:pos x="64" y="0"/>
                </a:cxn>
                <a:cxn ang="0">
                  <a:pos x="71" y="10"/>
                </a:cxn>
                <a:cxn ang="0">
                  <a:pos x="10" y="71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64"/>
                  </a:lnTo>
                  <a:lnTo>
                    <a:pt x="64" y="0"/>
                  </a:lnTo>
                  <a:lnTo>
                    <a:pt x="71" y="10"/>
                  </a:lnTo>
                  <a:lnTo>
                    <a:pt x="10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10"/>
            <p:cNvSpPr>
              <a:spLocks/>
            </p:cNvSpPr>
            <p:nvPr/>
          </p:nvSpPr>
          <p:spPr bwMode="auto">
            <a:xfrm>
              <a:off x="8548688" y="4394200"/>
              <a:ext cx="109538" cy="107950"/>
            </a:xfrm>
            <a:custGeom>
              <a:avLst/>
              <a:gdLst/>
              <a:ahLst/>
              <a:cxnLst>
                <a:cxn ang="0">
                  <a:pos x="10" y="68"/>
                </a:cxn>
                <a:cxn ang="0">
                  <a:pos x="0" y="59"/>
                </a:cxn>
                <a:cxn ang="0">
                  <a:pos x="59" y="0"/>
                </a:cxn>
                <a:cxn ang="0">
                  <a:pos x="69" y="9"/>
                </a:cxn>
                <a:cxn ang="0">
                  <a:pos x="10" y="68"/>
                </a:cxn>
              </a:cxnLst>
              <a:rect l="0" t="0" r="r" b="b"/>
              <a:pathLst>
                <a:path w="69" h="68">
                  <a:moveTo>
                    <a:pt x="10" y="68"/>
                  </a:moveTo>
                  <a:lnTo>
                    <a:pt x="0" y="59"/>
                  </a:lnTo>
                  <a:lnTo>
                    <a:pt x="59" y="0"/>
                  </a:lnTo>
                  <a:lnTo>
                    <a:pt x="69" y="9"/>
                  </a:lnTo>
                  <a:lnTo>
                    <a:pt x="1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18"/>
          <p:cNvSpPr>
            <a:spLocks noEditPoints="1"/>
          </p:cNvSpPr>
          <p:nvPr/>
        </p:nvSpPr>
        <p:spPr bwMode="auto">
          <a:xfrm>
            <a:off x="6530446" y="4912783"/>
            <a:ext cx="567122" cy="567121"/>
          </a:xfrm>
          <a:custGeom>
            <a:avLst/>
            <a:gdLst/>
            <a:ahLst/>
            <a:cxnLst>
              <a:cxn ang="0">
                <a:pos x="27" y="159"/>
              </a:cxn>
              <a:cxn ang="0">
                <a:pos x="160" y="159"/>
              </a:cxn>
              <a:cxn ang="0">
                <a:pos x="187" y="94"/>
              </a:cxn>
              <a:cxn ang="0">
                <a:pos x="161" y="30"/>
              </a:cxn>
              <a:cxn ang="0">
                <a:pos x="159" y="28"/>
              </a:cxn>
              <a:cxn ang="0">
                <a:pos x="156" y="25"/>
              </a:cxn>
              <a:cxn ang="0">
                <a:pos x="155" y="24"/>
              </a:cxn>
              <a:cxn ang="0">
                <a:pos x="31" y="24"/>
              </a:cxn>
              <a:cxn ang="0">
                <a:pos x="27" y="28"/>
              </a:cxn>
              <a:cxn ang="0">
                <a:pos x="27" y="28"/>
              </a:cxn>
              <a:cxn ang="0">
                <a:pos x="25" y="30"/>
              </a:cxn>
              <a:cxn ang="0">
                <a:pos x="0" y="94"/>
              </a:cxn>
              <a:cxn ang="0">
                <a:pos x="26" y="158"/>
              </a:cxn>
              <a:cxn ang="0">
                <a:pos x="46" y="91"/>
              </a:cxn>
              <a:cxn ang="0">
                <a:pos x="26" y="38"/>
              </a:cxn>
              <a:cxn ang="0">
                <a:pos x="135" y="91"/>
              </a:cxn>
              <a:cxn ang="0">
                <a:pos x="96" y="55"/>
              </a:cxn>
              <a:cxn ang="0">
                <a:pos x="129" y="51"/>
              </a:cxn>
              <a:cxn ang="0">
                <a:pos x="141" y="96"/>
              </a:cxn>
              <a:cxn ang="0">
                <a:pos x="160" y="150"/>
              </a:cxn>
              <a:cxn ang="0">
                <a:pos x="138" y="120"/>
              </a:cxn>
              <a:cxn ang="0">
                <a:pos x="132" y="119"/>
              </a:cxn>
              <a:cxn ang="0">
                <a:pos x="96" y="132"/>
              </a:cxn>
              <a:cxn ang="0">
                <a:pos x="135" y="96"/>
              </a:cxn>
              <a:cxn ang="0">
                <a:pos x="49" y="120"/>
              </a:cxn>
              <a:cxn ang="0">
                <a:pos x="26" y="150"/>
              </a:cxn>
              <a:cxn ang="0">
                <a:pos x="46" y="97"/>
              </a:cxn>
              <a:cxn ang="0">
                <a:pos x="54" y="119"/>
              </a:cxn>
              <a:cxn ang="0">
                <a:pos x="90" y="97"/>
              </a:cxn>
              <a:cxn ang="0">
                <a:pos x="59" y="137"/>
              </a:cxn>
              <a:cxn ang="0">
                <a:pos x="90" y="138"/>
              </a:cxn>
              <a:cxn ang="0">
                <a:pos x="61" y="142"/>
              </a:cxn>
              <a:cxn ang="0">
                <a:pos x="96" y="180"/>
              </a:cxn>
              <a:cxn ang="0">
                <a:pos x="126" y="141"/>
              </a:cxn>
              <a:cxn ang="0">
                <a:pos x="96" y="49"/>
              </a:cxn>
              <a:cxn ang="0">
                <a:pos x="127" y="46"/>
              </a:cxn>
              <a:cxn ang="0">
                <a:pos x="90" y="49"/>
              </a:cxn>
              <a:cxn ang="0">
                <a:pos x="90" y="8"/>
              </a:cxn>
              <a:cxn ang="0">
                <a:pos x="90" y="55"/>
              </a:cxn>
              <a:cxn ang="0">
                <a:pos x="51" y="91"/>
              </a:cxn>
              <a:cxn ang="0">
                <a:pos x="90" y="55"/>
              </a:cxn>
              <a:cxn ang="0">
                <a:pos x="30" y="154"/>
              </a:cxn>
              <a:cxn ang="0">
                <a:pos x="78" y="180"/>
              </a:cxn>
              <a:cxn ang="0">
                <a:pos x="30" y="154"/>
              </a:cxn>
              <a:cxn ang="0">
                <a:pos x="108" y="180"/>
              </a:cxn>
              <a:cxn ang="0">
                <a:pos x="156" y="154"/>
              </a:cxn>
              <a:cxn ang="0">
                <a:pos x="156" y="155"/>
              </a:cxn>
              <a:cxn ang="0">
                <a:pos x="141" y="91"/>
              </a:cxn>
              <a:cxn ang="0">
                <a:pos x="160" y="37"/>
              </a:cxn>
              <a:cxn ang="0">
                <a:pos x="153" y="30"/>
              </a:cxn>
              <a:cxn ang="0">
                <a:pos x="155" y="32"/>
              </a:cxn>
              <a:cxn ang="0">
                <a:pos x="156" y="33"/>
              </a:cxn>
              <a:cxn ang="0">
                <a:pos x="104" y="7"/>
              </a:cxn>
              <a:cxn ang="0">
                <a:pos x="153" y="30"/>
              </a:cxn>
              <a:cxn ang="0">
                <a:pos x="32" y="32"/>
              </a:cxn>
              <a:cxn ang="0">
                <a:pos x="35" y="29"/>
              </a:cxn>
              <a:cxn ang="0">
                <a:pos x="54" y="43"/>
              </a:cxn>
              <a:cxn ang="0">
                <a:pos x="31" y="32"/>
              </a:cxn>
            </a:cxnLst>
            <a:rect l="0" t="0" r="r" b="b"/>
            <a:pathLst>
              <a:path w="187" h="187">
                <a:moveTo>
                  <a:pt x="26" y="158"/>
                </a:moveTo>
                <a:cubicBezTo>
                  <a:pt x="26" y="158"/>
                  <a:pt x="26" y="159"/>
                  <a:pt x="27" y="159"/>
                </a:cubicBezTo>
                <a:cubicBezTo>
                  <a:pt x="44" y="177"/>
                  <a:pt x="68" y="187"/>
                  <a:pt x="93" y="187"/>
                </a:cubicBezTo>
                <a:cubicBezTo>
                  <a:pt x="119" y="187"/>
                  <a:pt x="142" y="177"/>
                  <a:pt x="160" y="159"/>
                </a:cubicBezTo>
                <a:cubicBezTo>
                  <a:pt x="160" y="159"/>
                  <a:pt x="160" y="158"/>
                  <a:pt x="160" y="158"/>
                </a:cubicBezTo>
                <a:cubicBezTo>
                  <a:pt x="177" y="141"/>
                  <a:pt x="187" y="118"/>
                  <a:pt x="187" y="94"/>
                </a:cubicBezTo>
                <a:cubicBezTo>
                  <a:pt x="187" y="70"/>
                  <a:pt x="178" y="47"/>
                  <a:pt x="162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29"/>
                  <a:pt x="160" y="28"/>
                  <a:pt x="159" y="28"/>
                </a:cubicBezTo>
                <a:cubicBezTo>
                  <a:pt x="159" y="28"/>
                  <a:pt x="159" y="27"/>
                  <a:pt x="159" y="28"/>
                </a:cubicBezTo>
                <a:cubicBezTo>
                  <a:pt x="158" y="26"/>
                  <a:pt x="157" y="26"/>
                  <a:pt x="156" y="25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38" y="9"/>
                  <a:pt x="116" y="0"/>
                  <a:pt x="93" y="0"/>
                </a:cubicBezTo>
                <a:cubicBezTo>
                  <a:pt x="70" y="0"/>
                  <a:pt x="48" y="9"/>
                  <a:pt x="31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6"/>
                  <a:pt x="28" y="27"/>
                  <a:pt x="27" y="28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9"/>
                  <a:pt x="26" y="29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9" y="48"/>
                  <a:pt x="0" y="70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18"/>
                  <a:pt x="9" y="141"/>
                  <a:pt x="26" y="158"/>
                </a:cubicBezTo>
                <a:close/>
                <a:moveTo>
                  <a:pt x="52" y="49"/>
                </a:moveTo>
                <a:cubicBezTo>
                  <a:pt x="48" y="62"/>
                  <a:pt x="46" y="77"/>
                  <a:pt x="4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7" y="71"/>
                  <a:pt x="14" y="53"/>
                  <a:pt x="26" y="38"/>
                </a:cubicBezTo>
                <a:cubicBezTo>
                  <a:pt x="33" y="42"/>
                  <a:pt x="42" y="46"/>
                  <a:pt x="52" y="49"/>
                </a:cubicBezTo>
                <a:close/>
                <a:moveTo>
                  <a:pt x="135" y="91"/>
                </a:moveTo>
                <a:cubicBezTo>
                  <a:pt x="96" y="91"/>
                  <a:pt x="96" y="91"/>
                  <a:pt x="96" y="91"/>
                </a:cubicBezTo>
                <a:cubicBezTo>
                  <a:pt x="96" y="55"/>
                  <a:pt x="96" y="55"/>
                  <a:pt x="96" y="55"/>
                </a:cubicBezTo>
                <a:cubicBezTo>
                  <a:pt x="97" y="55"/>
                  <a:pt x="97" y="55"/>
                  <a:pt x="97" y="55"/>
                </a:cubicBezTo>
                <a:cubicBezTo>
                  <a:pt x="108" y="55"/>
                  <a:pt x="119" y="54"/>
                  <a:pt x="129" y="51"/>
                </a:cubicBezTo>
                <a:cubicBezTo>
                  <a:pt x="133" y="64"/>
                  <a:pt x="135" y="77"/>
                  <a:pt x="135" y="91"/>
                </a:cubicBezTo>
                <a:close/>
                <a:moveTo>
                  <a:pt x="141" y="96"/>
                </a:moveTo>
                <a:cubicBezTo>
                  <a:pt x="181" y="96"/>
                  <a:pt x="181" y="96"/>
                  <a:pt x="181" y="96"/>
                </a:cubicBezTo>
                <a:cubicBezTo>
                  <a:pt x="180" y="116"/>
                  <a:pt x="173" y="135"/>
                  <a:pt x="160" y="150"/>
                </a:cubicBezTo>
                <a:cubicBezTo>
                  <a:pt x="152" y="144"/>
                  <a:pt x="143" y="140"/>
                  <a:pt x="133" y="137"/>
                </a:cubicBezTo>
                <a:cubicBezTo>
                  <a:pt x="135" y="132"/>
                  <a:pt x="137" y="126"/>
                  <a:pt x="138" y="120"/>
                </a:cubicBezTo>
                <a:cubicBezTo>
                  <a:pt x="139" y="113"/>
                  <a:pt x="140" y="105"/>
                  <a:pt x="141" y="96"/>
                </a:cubicBezTo>
                <a:close/>
                <a:moveTo>
                  <a:pt x="132" y="119"/>
                </a:moveTo>
                <a:cubicBezTo>
                  <a:pt x="131" y="125"/>
                  <a:pt x="130" y="130"/>
                  <a:pt x="128" y="136"/>
                </a:cubicBezTo>
                <a:cubicBezTo>
                  <a:pt x="118" y="133"/>
                  <a:pt x="107" y="132"/>
                  <a:pt x="96" y="132"/>
                </a:cubicBezTo>
                <a:cubicBezTo>
                  <a:pt x="96" y="97"/>
                  <a:pt x="96" y="97"/>
                  <a:pt x="96" y="97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5" y="104"/>
                  <a:pt x="134" y="112"/>
                  <a:pt x="132" y="119"/>
                </a:cubicBezTo>
                <a:close/>
                <a:moveTo>
                  <a:pt x="49" y="120"/>
                </a:moveTo>
                <a:cubicBezTo>
                  <a:pt x="50" y="126"/>
                  <a:pt x="51" y="133"/>
                  <a:pt x="53" y="138"/>
                </a:cubicBezTo>
                <a:cubicBezTo>
                  <a:pt x="43" y="141"/>
                  <a:pt x="34" y="145"/>
                  <a:pt x="26" y="150"/>
                </a:cubicBezTo>
                <a:cubicBezTo>
                  <a:pt x="14" y="135"/>
                  <a:pt x="7" y="116"/>
                  <a:pt x="6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6" y="105"/>
                  <a:pt x="47" y="113"/>
                  <a:pt x="49" y="120"/>
                </a:cubicBezTo>
                <a:close/>
                <a:moveTo>
                  <a:pt x="54" y="119"/>
                </a:moveTo>
                <a:cubicBezTo>
                  <a:pt x="53" y="112"/>
                  <a:pt x="52" y="104"/>
                  <a:pt x="52" y="97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80" y="133"/>
                  <a:pt x="69" y="134"/>
                  <a:pt x="59" y="137"/>
                </a:cubicBezTo>
                <a:cubicBezTo>
                  <a:pt x="57" y="131"/>
                  <a:pt x="55" y="125"/>
                  <a:pt x="54" y="119"/>
                </a:cubicBezTo>
                <a:close/>
                <a:moveTo>
                  <a:pt x="90" y="138"/>
                </a:moveTo>
                <a:cubicBezTo>
                  <a:pt x="90" y="180"/>
                  <a:pt x="90" y="180"/>
                  <a:pt x="90" y="180"/>
                </a:cubicBezTo>
                <a:cubicBezTo>
                  <a:pt x="79" y="177"/>
                  <a:pt x="68" y="162"/>
                  <a:pt x="61" y="142"/>
                </a:cubicBezTo>
                <a:cubicBezTo>
                  <a:pt x="70" y="140"/>
                  <a:pt x="80" y="138"/>
                  <a:pt x="90" y="138"/>
                </a:cubicBezTo>
                <a:close/>
                <a:moveTo>
                  <a:pt x="96" y="180"/>
                </a:moveTo>
                <a:cubicBezTo>
                  <a:pt x="96" y="138"/>
                  <a:pt x="96" y="138"/>
                  <a:pt x="96" y="138"/>
                </a:cubicBezTo>
                <a:cubicBezTo>
                  <a:pt x="106" y="138"/>
                  <a:pt x="116" y="139"/>
                  <a:pt x="126" y="141"/>
                </a:cubicBezTo>
                <a:cubicBezTo>
                  <a:pt x="118" y="162"/>
                  <a:pt x="107" y="177"/>
                  <a:pt x="96" y="180"/>
                </a:cubicBezTo>
                <a:close/>
                <a:moveTo>
                  <a:pt x="96" y="49"/>
                </a:moveTo>
                <a:cubicBezTo>
                  <a:pt x="96" y="8"/>
                  <a:pt x="96" y="8"/>
                  <a:pt x="96" y="8"/>
                </a:cubicBezTo>
                <a:cubicBezTo>
                  <a:pt x="111" y="18"/>
                  <a:pt x="121" y="31"/>
                  <a:pt x="127" y="46"/>
                </a:cubicBezTo>
                <a:cubicBezTo>
                  <a:pt x="117" y="48"/>
                  <a:pt x="107" y="49"/>
                  <a:pt x="96" y="49"/>
                </a:cubicBezTo>
                <a:close/>
                <a:moveTo>
                  <a:pt x="90" y="49"/>
                </a:moveTo>
                <a:cubicBezTo>
                  <a:pt x="80" y="49"/>
                  <a:pt x="70" y="47"/>
                  <a:pt x="60" y="45"/>
                </a:cubicBezTo>
                <a:cubicBezTo>
                  <a:pt x="66" y="30"/>
                  <a:pt x="76" y="18"/>
                  <a:pt x="90" y="8"/>
                </a:cubicBezTo>
                <a:lnTo>
                  <a:pt x="90" y="49"/>
                </a:lnTo>
                <a:close/>
                <a:moveTo>
                  <a:pt x="90" y="55"/>
                </a:moveTo>
                <a:cubicBezTo>
                  <a:pt x="90" y="91"/>
                  <a:pt x="90" y="91"/>
                  <a:pt x="90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77"/>
                  <a:pt x="53" y="63"/>
                  <a:pt x="58" y="50"/>
                </a:cubicBezTo>
                <a:cubicBezTo>
                  <a:pt x="68" y="53"/>
                  <a:pt x="79" y="55"/>
                  <a:pt x="90" y="55"/>
                </a:cubicBezTo>
                <a:close/>
                <a:moveTo>
                  <a:pt x="30" y="154"/>
                </a:moveTo>
                <a:cubicBezTo>
                  <a:pt x="30" y="154"/>
                  <a:pt x="30" y="154"/>
                  <a:pt x="30" y="154"/>
                </a:cubicBezTo>
                <a:cubicBezTo>
                  <a:pt x="38" y="150"/>
                  <a:pt x="46" y="146"/>
                  <a:pt x="55" y="144"/>
                </a:cubicBezTo>
                <a:cubicBezTo>
                  <a:pt x="61" y="160"/>
                  <a:pt x="69" y="172"/>
                  <a:pt x="78" y="180"/>
                </a:cubicBezTo>
                <a:cubicBezTo>
                  <a:pt x="60" y="177"/>
                  <a:pt x="44" y="168"/>
                  <a:pt x="31" y="155"/>
                </a:cubicBezTo>
                <a:lnTo>
                  <a:pt x="30" y="154"/>
                </a:lnTo>
                <a:close/>
                <a:moveTo>
                  <a:pt x="156" y="155"/>
                </a:moveTo>
                <a:cubicBezTo>
                  <a:pt x="143" y="168"/>
                  <a:pt x="126" y="177"/>
                  <a:pt x="108" y="180"/>
                </a:cubicBezTo>
                <a:cubicBezTo>
                  <a:pt x="117" y="172"/>
                  <a:pt x="126" y="159"/>
                  <a:pt x="132" y="143"/>
                </a:cubicBezTo>
                <a:cubicBezTo>
                  <a:pt x="140" y="145"/>
                  <a:pt x="149" y="149"/>
                  <a:pt x="156" y="154"/>
                </a:cubicBezTo>
                <a:cubicBezTo>
                  <a:pt x="156" y="154"/>
                  <a:pt x="156" y="154"/>
                  <a:pt x="156" y="155"/>
                </a:cubicBezTo>
                <a:cubicBezTo>
                  <a:pt x="156" y="155"/>
                  <a:pt x="156" y="155"/>
                  <a:pt x="156" y="155"/>
                </a:cubicBezTo>
                <a:close/>
                <a:moveTo>
                  <a:pt x="181" y="91"/>
                </a:moveTo>
                <a:cubicBezTo>
                  <a:pt x="141" y="91"/>
                  <a:pt x="141" y="91"/>
                  <a:pt x="141" y="91"/>
                </a:cubicBezTo>
                <a:cubicBezTo>
                  <a:pt x="141" y="77"/>
                  <a:pt x="139" y="63"/>
                  <a:pt x="135" y="50"/>
                </a:cubicBezTo>
                <a:cubicBezTo>
                  <a:pt x="144" y="47"/>
                  <a:pt x="152" y="43"/>
                  <a:pt x="160" y="37"/>
                </a:cubicBezTo>
                <a:cubicBezTo>
                  <a:pt x="173" y="52"/>
                  <a:pt x="180" y="71"/>
                  <a:pt x="181" y="91"/>
                </a:cubicBezTo>
                <a:close/>
                <a:moveTo>
                  <a:pt x="153" y="30"/>
                </a:moveTo>
                <a:cubicBezTo>
                  <a:pt x="153" y="30"/>
                  <a:pt x="153" y="30"/>
                  <a:pt x="153" y="30"/>
                </a:cubicBezTo>
                <a:cubicBezTo>
                  <a:pt x="154" y="30"/>
                  <a:pt x="154" y="31"/>
                  <a:pt x="155" y="32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6" y="32"/>
                  <a:pt x="156" y="33"/>
                  <a:pt x="156" y="33"/>
                </a:cubicBezTo>
                <a:cubicBezTo>
                  <a:pt x="149" y="38"/>
                  <a:pt x="141" y="42"/>
                  <a:pt x="132" y="44"/>
                </a:cubicBezTo>
                <a:cubicBezTo>
                  <a:pt x="127" y="30"/>
                  <a:pt x="117" y="17"/>
                  <a:pt x="104" y="7"/>
                </a:cubicBezTo>
                <a:cubicBezTo>
                  <a:pt x="122" y="9"/>
                  <a:pt x="139" y="17"/>
                  <a:pt x="152" y="29"/>
                </a:cubicBezTo>
                <a:lnTo>
                  <a:pt x="153" y="30"/>
                </a:lnTo>
                <a:close/>
                <a:moveTo>
                  <a:pt x="31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1"/>
                  <a:pt x="33" y="30"/>
                  <a:pt x="34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48" y="17"/>
                  <a:pt x="65" y="9"/>
                  <a:pt x="82" y="7"/>
                </a:cubicBezTo>
                <a:cubicBezTo>
                  <a:pt x="69" y="17"/>
                  <a:pt x="60" y="29"/>
                  <a:pt x="54" y="43"/>
                </a:cubicBezTo>
                <a:cubicBezTo>
                  <a:pt x="46" y="41"/>
                  <a:pt x="37" y="37"/>
                  <a:pt x="30" y="33"/>
                </a:cubicBezTo>
                <a:cubicBezTo>
                  <a:pt x="30" y="33"/>
                  <a:pt x="31" y="33"/>
                  <a:pt x="31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2" name="组合 264"/>
          <p:cNvGrpSpPr/>
          <p:nvPr/>
        </p:nvGrpSpPr>
        <p:grpSpPr>
          <a:xfrm>
            <a:off x="3329253" y="1781011"/>
            <a:ext cx="731810" cy="515785"/>
            <a:chOff x="7693025" y="3032125"/>
            <a:chExt cx="693738" cy="488951"/>
          </a:xfrm>
          <a:solidFill>
            <a:schemeClr val="bg1"/>
          </a:solidFill>
        </p:grpSpPr>
        <p:sp>
          <p:nvSpPr>
            <p:cNvPr id="73" name="Freeform 426"/>
            <p:cNvSpPr>
              <a:spLocks noEditPoints="1"/>
            </p:cNvSpPr>
            <p:nvPr/>
          </p:nvSpPr>
          <p:spPr bwMode="auto">
            <a:xfrm>
              <a:off x="7858125" y="3154363"/>
              <a:ext cx="365125" cy="366713"/>
            </a:xfrm>
            <a:custGeom>
              <a:avLst/>
              <a:gdLst/>
              <a:ahLst/>
              <a:cxnLst>
                <a:cxn ang="0">
                  <a:pos x="66" y="131"/>
                </a:cxn>
                <a:cxn ang="0">
                  <a:pos x="0" y="65"/>
                </a:cxn>
                <a:cxn ang="0">
                  <a:pos x="66" y="0"/>
                </a:cxn>
                <a:cxn ang="0">
                  <a:pos x="131" y="65"/>
                </a:cxn>
                <a:cxn ang="0">
                  <a:pos x="66" y="131"/>
                </a:cxn>
                <a:cxn ang="0">
                  <a:pos x="66" y="5"/>
                </a:cxn>
                <a:cxn ang="0">
                  <a:pos x="5" y="65"/>
                </a:cxn>
                <a:cxn ang="0">
                  <a:pos x="66" y="126"/>
                </a:cxn>
                <a:cxn ang="0">
                  <a:pos x="126" y="65"/>
                </a:cxn>
                <a:cxn ang="0">
                  <a:pos x="66" y="5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30" y="131"/>
                    <a:pt x="0" y="101"/>
                    <a:pt x="0" y="65"/>
                  </a:cubicBezTo>
                  <a:cubicBezTo>
                    <a:pt x="0" y="29"/>
                    <a:pt x="30" y="0"/>
                    <a:pt x="66" y="0"/>
                  </a:cubicBezTo>
                  <a:cubicBezTo>
                    <a:pt x="102" y="0"/>
                    <a:pt x="131" y="29"/>
                    <a:pt x="131" y="65"/>
                  </a:cubicBezTo>
                  <a:cubicBezTo>
                    <a:pt x="131" y="101"/>
                    <a:pt x="102" y="131"/>
                    <a:pt x="66" y="131"/>
                  </a:cubicBezTo>
                  <a:close/>
                  <a:moveTo>
                    <a:pt x="66" y="5"/>
                  </a:moveTo>
                  <a:cubicBezTo>
                    <a:pt x="33" y="5"/>
                    <a:pt x="5" y="32"/>
                    <a:pt x="5" y="65"/>
                  </a:cubicBezTo>
                  <a:cubicBezTo>
                    <a:pt x="5" y="99"/>
                    <a:pt x="33" y="126"/>
                    <a:pt x="66" y="126"/>
                  </a:cubicBezTo>
                  <a:cubicBezTo>
                    <a:pt x="99" y="126"/>
                    <a:pt x="126" y="99"/>
                    <a:pt x="126" y="65"/>
                  </a:cubicBezTo>
                  <a:cubicBezTo>
                    <a:pt x="126" y="32"/>
                    <a:pt x="99" y="5"/>
                    <a:pt x="6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Rectangle 427"/>
            <p:cNvSpPr>
              <a:spLocks noChangeArrowheads="1"/>
            </p:cNvSpPr>
            <p:nvPr/>
          </p:nvSpPr>
          <p:spPr bwMode="auto">
            <a:xfrm>
              <a:off x="8194675" y="3246438"/>
              <a:ext cx="184150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428"/>
            <p:cNvSpPr>
              <a:spLocks noChangeArrowheads="1"/>
            </p:cNvSpPr>
            <p:nvPr/>
          </p:nvSpPr>
          <p:spPr bwMode="auto">
            <a:xfrm>
              <a:off x="7700963" y="3246438"/>
              <a:ext cx="184150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Rectangle 429"/>
            <p:cNvSpPr>
              <a:spLocks noChangeArrowheads="1"/>
            </p:cNvSpPr>
            <p:nvPr/>
          </p:nvSpPr>
          <p:spPr bwMode="auto">
            <a:xfrm>
              <a:off x="7905750" y="3032125"/>
              <a:ext cx="271463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Rectangle 430"/>
            <p:cNvSpPr>
              <a:spLocks noChangeArrowheads="1"/>
            </p:cNvSpPr>
            <p:nvPr/>
          </p:nvSpPr>
          <p:spPr bwMode="auto">
            <a:xfrm>
              <a:off x="8197850" y="3411538"/>
              <a:ext cx="180975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Rectangle 431"/>
            <p:cNvSpPr>
              <a:spLocks noChangeArrowheads="1"/>
            </p:cNvSpPr>
            <p:nvPr/>
          </p:nvSpPr>
          <p:spPr bwMode="auto">
            <a:xfrm>
              <a:off x="7700963" y="3411538"/>
              <a:ext cx="184150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432"/>
            <p:cNvSpPr>
              <a:spLocks noChangeArrowheads="1"/>
            </p:cNvSpPr>
            <p:nvPr/>
          </p:nvSpPr>
          <p:spPr bwMode="auto">
            <a:xfrm>
              <a:off x="8370888" y="3197225"/>
              <a:ext cx="15875" cy="284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433"/>
            <p:cNvSpPr>
              <a:spLocks noChangeArrowheads="1"/>
            </p:cNvSpPr>
            <p:nvPr/>
          </p:nvSpPr>
          <p:spPr bwMode="auto">
            <a:xfrm>
              <a:off x="8302625" y="3255963"/>
              <a:ext cx="17463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434"/>
            <p:cNvSpPr>
              <a:spLocks noChangeArrowheads="1"/>
            </p:cNvSpPr>
            <p:nvPr/>
          </p:nvSpPr>
          <p:spPr bwMode="auto">
            <a:xfrm>
              <a:off x="8032750" y="3035300"/>
              <a:ext cx="14288" cy="71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Rectangle 435"/>
            <p:cNvSpPr>
              <a:spLocks noChangeArrowheads="1"/>
            </p:cNvSpPr>
            <p:nvPr/>
          </p:nvSpPr>
          <p:spPr bwMode="auto">
            <a:xfrm>
              <a:off x="7766050" y="3255963"/>
              <a:ext cx="14288" cy="166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Rectangle 436"/>
            <p:cNvSpPr>
              <a:spLocks noChangeArrowheads="1"/>
            </p:cNvSpPr>
            <p:nvPr/>
          </p:nvSpPr>
          <p:spPr bwMode="auto">
            <a:xfrm>
              <a:off x="7693025" y="3197225"/>
              <a:ext cx="14288" cy="284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437"/>
            <p:cNvSpPr>
              <a:spLocks/>
            </p:cNvSpPr>
            <p:nvPr/>
          </p:nvSpPr>
          <p:spPr bwMode="auto">
            <a:xfrm>
              <a:off x="7972425" y="3094038"/>
              <a:ext cx="136525" cy="77788"/>
            </a:xfrm>
            <a:custGeom>
              <a:avLst/>
              <a:gdLst/>
              <a:ahLst/>
              <a:cxnLst>
                <a:cxn ang="0">
                  <a:pos x="86" y="49"/>
                </a:cxn>
                <a:cxn ang="0">
                  <a:pos x="77" y="49"/>
                </a:cxn>
                <a:cxn ang="0">
                  <a:pos x="77" y="8"/>
                </a:cxn>
                <a:cxn ang="0">
                  <a:pos x="8" y="8"/>
                </a:cxn>
                <a:cxn ang="0">
                  <a:pos x="8" y="47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49"/>
                </a:cxn>
              </a:cxnLst>
              <a:rect l="0" t="0" r="r" b="b"/>
              <a:pathLst>
                <a:path w="86" h="49">
                  <a:moveTo>
                    <a:pt x="86" y="49"/>
                  </a:moveTo>
                  <a:lnTo>
                    <a:pt x="77" y="49"/>
                  </a:lnTo>
                  <a:lnTo>
                    <a:pt x="77" y="8"/>
                  </a:lnTo>
                  <a:lnTo>
                    <a:pt x="8" y="8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组合 284"/>
          <p:cNvGrpSpPr/>
          <p:nvPr/>
        </p:nvGrpSpPr>
        <p:grpSpPr>
          <a:xfrm>
            <a:off x="8674100" y="2933700"/>
            <a:ext cx="2844800" cy="1612900"/>
            <a:chOff x="8801100" y="2997200"/>
            <a:chExt cx="2717800" cy="1612900"/>
          </a:xfrm>
        </p:grpSpPr>
        <p:cxnSp>
          <p:nvCxnSpPr>
            <p:cNvPr id="86" name="直接连接符 282"/>
            <p:cNvCxnSpPr/>
            <p:nvPr/>
          </p:nvCxnSpPr>
          <p:spPr>
            <a:xfrm>
              <a:off x="8801100" y="4610100"/>
              <a:ext cx="2717800" cy="0"/>
            </a:xfrm>
            <a:prstGeom prst="line">
              <a:avLst/>
            </a:prstGeom>
            <a:ln>
              <a:solidFill>
                <a:srgbClr val="A5B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283"/>
            <p:cNvCxnSpPr/>
            <p:nvPr/>
          </p:nvCxnSpPr>
          <p:spPr>
            <a:xfrm>
              <a:off x="8801100" y="2997200"/>
              <a:ext cx="2717800" cy="0"/>
            </a:xfrm>
            <a:prstGeom prst="line">
              <a:avLst/>
            </a:prstGeom>
            <a:ln>
              <a:solidFill>
                <a:srgbClr val="A5B7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105"/>
          <p:cNvGrpSpPr/>
          <p:nvPr/>
        </p:nvGrpSpPr>
        <p:grpSpPr>
          <a:xfrm>
            <a:off x="4905086" y="4912302"/>
            <a:ext cx="700694" cy="568082"/>
            <a:chOff x="3172806" y="2132612"/>
            <a:chExt cx="340619" cy="276154"/>
          </a:xfrm>
          <a:solidFill>
            <a:schemeClr val="bg1"/>
          </a:solidFill>
        </p:grpSpPr>
        <p:sp>
          <p:nvSpPr>
            <p:cNvPr id="89" name="Freeform 889"/>
            <p:cNvSpPr>
              <a:spLocks/>
            </p:cNvSpPr>
            <p:nvPr/>
          </p:nvSpPr>
          <p:spPr bwMode="auto">
            <a:xfrm>
              <a:off x="3172806" y="2132612"/>
              <a:ext cx="340619" cy="233468"/>
            </a:xfrm>
            <a:custGeom>
              <a:avLst/>
              <a:gdLst/>
              <a:ahLst/>
              <a:cxnLst>
                <a:cxn ang="0">
                  <a:pos x="229" y="260"/>
                </a:cxn>
                <a:cxn ang="0">
                  <a:pos x="319" y="255"/>
                </a:cxn>
                <a:cxn ang="0">
                  <a:pos x="344" y="243"/>
                </a:cxn>
                <a:cxn ang="0">
                  <a:pos x="365" y="225"/>
                </a:cxn>
                <a:cxn ang="0">
                  <a:pos x="378" y="204"/>
                </a:cxn>
                <a:cxn ang="0">
                  <a:pos x="383" y="179"/>
                </a:cxn>
                <a:cxn ang="0">
                  <a:pos x="380" y="156"/>
                </a:cxn>
                <a:cxn ang="0">
                  <a:pos x="367" y="130"/>
                </a:cxn>
                <a:cxn ang="0">
                  <a:pos x="345" y="108"/>
                </a:cxn>
                <a:cxn ang="0">
                  <a:pos x="318" y="97"/>
                </a:cxn>
                <a:cxn ang="0">
                  <a:pos x="309" y="67"/>
                </a:cxn>
                <a:cxn ang="0">
                  <a:pos x="295" y="46"/>
                </a:cxn>
                <a:cxn ang="0">
                  <a:pos x="273" y="28"/>
                </a:cxn>
                <a:cxn ang="0">
                  <a:pos x="247" y="15"/>
                </a:cxn>
                <a:cxn ang="0">
                  <a:pos x="217" y="8"/>
                </a:cxn>
                <a:cxn ang="0">
                  <a:pos x="186" y="10"/>
                </a:cxn>
                <a:cxn ang="0">
                  <a:pos x="153" y="20"/>
                </a:cxn>
                <a:cxn ang="0">
                  <a:pos x="124" y="41"/>
                </a:cxn>
                <a:cxn ang="0">
                  <a:pos x="106" y="66"/>
                </a:cxn>
                <a:cxn ang="0">
                  <a:pos x="97" y="85"/>
                </a:cxn>
                <a:cxn ang="0">
                  <a:pos x="76" y="97"/>
                </a:cxn>
                <a:cxn ang="0">
                  <a:pos x="53" y="105"/>
                </a:cxn>
                <a:cxn ang="0">
                  <a:pos x="30" y="123"/>
                </a:cxn>
                <a:cxn ang="0">
                  <a:pos x="14" y="150"/>
                </a:cxn>
                <a:cxn ang="0">
                  <a:pos x="10" y="173"/>
                </a:cxn>
                <a:cxn ang="0">
                  <a:pos x="12" y="192"/>
                </a:cxn>
                <a:cxn ang="0">
                  <a:pos x="20" y="214"/>
                </a:cxn>
                <a:cxn ang="0">
                  <a:pos x="38" y="235"/>
                </a:cxn>
                <a:cxn ang="0">
                  <a:pos x="60" y="250"/>
                </a:cxn>
                <a:cxn ang="0">
                  <a:pos x="84" y="256"/>
                </a:cxn>
                <a:cxn ang="0">
                  <a:pos x="189" y="260"/>
                </a:cxn>
                <a:cxn ang="0">
                  <a:pos x="94" y="266"/>
                </a:cxn>
                <a:cxn ang="0">
                  <a:pos x="69" y="261"/>
                </a:cxn>
                <a:cxn ang="0">
                  <a:pos x="43" y="250"/>
                </a:cxn>
                <a:cxn ang="0">
                  <a:pos x="23" y="233"/>
                </a:cxn>
                <a:cxn ang="0">
                  <a:pos x="9" y="210"/>
                </a:cxn>
                <a:cxn ang="0">
                  <a:pos x="2" y="186"/>
                </a:cxn>
                <a:cxn ang="0">
                  <a:pos x="2" y="158"/>
                </a:cxn>
                <a:cxn ang="0">
                  <a:pos x="12" y="135"/>
                </a:cxn>
                <a:cxn ang="0">
                  <a:pos x="30" y="112"/>
                </a:cxn>
                <a:cxn ang="0">
                  <a:pos x="56" y="94"/>
                </a:cxn>
                <a:cxn ang="0">
                  <a:pos x="83" y="85"/>
                </a:cxn>
                <a:cxn ang="0">
                  <a:pos x="92" y="74"/>
                </a:cxn>
                <a:cxn ang="0">
                  <a:pos x="106" y="49"/>
                </a:cxn>
                <a:cxn ang="0">
                  <a:pos x="125" y="28"/>
                </a:cxn>
                <a:cxn ang="0">
                  <a:pos x="150" y="12"/>
                </a:cxn>
                <a:cxn ang="0">
                  <a:pos x="175" y="3"/>
                </a:cxn>
                <a:cxn ang="0">
                  <a:pos x="206" y="0"/>
                </a:cxn>
                <a:cxn ang="0">
                  <a:pos x="239" y="3"/>
                </a:cxn>
                <a:cxn ang="0">
                  <a:pos x="268" y="15"/>
                </a:cxn>
                <a:cxn ang="0">
                  <a:pos x="293" y="33"/>
                </a:cxn>
                <a:cxn ang="0">
                  <a:pos x="313" y="56"/>
                </a:cxn>
                <a:cxn ang="0">
                  <a:pos x="322" y="82"/>
                </a:cxn>
                <a:cxn ang="0">
                  <a:pos x="344" y="99"/>
                </a:cxn>
                <a:cxn ang="0">
                  <a:pos x="370" y="118"/>
                </a:cxn>
                <a:cxn ang="0">
                  <a:pos x="385" y="143"/>
                </a:cxn>
                <a:cxn ang="0">
                  <a:pos x="391" y="176"/>
                </a:cxn>
                <a:cxn ang="0">
                  <a:pos x="387" y="202"/>
                </a:cxn>
                <a:cxn ang="0">
                  <a:pos x="375" y="227"/>
                </a:cxn>
                <a:cxn ang="0">
                  <a:pos x="355" y="245"/>
                </a:cxn>
                <a:cxn ang="0">
                  <a:pos x="331" y="260"/>
                </a:cxn>
                <a:cxn ang="0">
                  <a:pos x="303" y="266"/>
                </a:cxn>
              </a:cxnLst>
              <a:rect l="0" t="0" r="r" b="b"/>
              <a:pathLst>
                <a:path w="391" h="268">
                  <a:moveTo>
                    <a:pt x="291" y="268"/>
                  </a:moveTo>
                  <a:lnTo>
                    <a:pt x="229" y="268"/>
                  </a:lnTo>
                  <a:lnTo>
                    <a:pt x="229" y="260"/>
                  </a:lnTo>
                  <a:lnTo>
                    <a:pt x="296" y="258"/>
                  </a:lnTo>
                  <a:lnTo>
                    <a:pt x="306" y="258"/>
                  </a:lnTo>
                  <a:lnTo>
                    <a:pt x="319" y="255"/>
                  </a:lnTo>
                  <a:lnTo>
                    <a:pt x="327" y="251"/>
                  </a:lnTo>
                  <a:lnTo>
                    <a:pt x="336" y="248"/>
                  </a:lnTo>
                  <a:lnTo>
                    <a:pt x="344" y="243"/>
                  </a:lnTo>
                  <a:lnTo>
                    <a:pt x="350" y="238"/>
                  </a:lnTo>
                  <a:lnTo>
                    <a:pt x="360" y="230"/>
                  </a:lnTo>
                  <a:lnTo>
                    <a:pt x="365" y="225"/>
                  </a:lnTo>
                  <a:lnTo>
                    <a:pt x="370" y="219"/>
                  </a:lnTo>
                  <a:lnTo>
                    <a:pt x="375" y="210"/>
                  </a:lnTo>
                  <a:lnTo>
                    <a:pt x="378" y="204"/>
                  </a:lnTo>
                  <a:lnTo>
                    <a:pt x="380" y="196"/>
                  </a:lnTo>
                  <a:lnTo>
                    <a:pt x="382" y="187"/>
                  </a:lnTo>
                  <a:lnTo>
                    <a:pt x="383" y="179"/>
                  </a:lnTo>
                  <a:lnTo>
                    <a:pt x="383" y="176"/>
                  </a:lnTo>
                  <a:lnTo>
                    <a:pt x="382" y="166"/>
                  </a:lnTo>
                  <a:lnTo>
                    <a:pt x="380" y="156"/>
                  </a:lnTo>
                  <a:lnTo>
                    <a:pt x="377" y="146"/>
                  </a:lnTo>
                  <a:lnTo>
                    <a:pt x="373" y="138"/>
                  </a:lnTo>
                  <a:lnTo>
                    <a:pt x="367" y="130"/>
                  </a:lnTo>
                  <a:lnTo>
                    <a:pt x="360" y="122"/>
                  </a:lnTo>
                  <a:lnTo>
                    <a:pt x="354" y="115"/>
                  </a:lnTo>
                  <a:lnTo>
                    <a:pt x="345" y="108"/>
                  </a:lnTo>
                  <a:lnTo>
                    <a:pt x="332" y="102"/>
                  </a:lnTo>
                  <a:lnTo>
                    <a:pt x="322" y="99"/>
                  </a:lnTo>
                  <a:lnTo>
                    <a:pt x="318" y="97"/>
                  </a:lnTo>
                  <a:lnTo>
                    <a:pt x="314" y="85"/>
                  </a:lnTo>
                  <a:lnTo>
                    <a:pt x="313" y="76"/>
                  </a:lnTo>
                  <a:lnTo>
                    <a:pt x="309" y="67"/>
                  </a:lnTo>
                  <a:lnTo>
                    <a:pt x="304" y="61"/>
                  </a:lnTo>
                  <a:lnTo>
                    <a:pt x="299" y="53"/>
                  </a:lnTo>
                  <a:lnTo>
                    <a:pt x="295" y="46"/>
                  </a:lnTo>
                  <a:lnTo>
                    <a:pt x="288" y="39"/>
                  </a:lnTo>
                  <a:lnTo>
                    <a:pt x="280" y="33"/>
                  </a:lnTo>
                  <a:lnTo>
                    <a:pt x="273" y="28"/>
                  </a:lnTo>
                  <a:lnTo>
                    <a:pt x="265" y="23"/>
                  </a:lnTo>
                  <a:lnTo>
                    <a:pt x="255" y="18"/>
                  </a:lnTo>
                  <a:lnTo>
                    <a:pt x="247" y="15"/>
                  </a:lnTo>
                  <a:lnTo>
                    <a:pt x="237" y="12"/>
                  </a:lnTo>
                  <a:lnTo>
                    <a:pt x="227" y="10"/>
                  </a:lnTo>
                  <a:lnTo>
                    <a:pt x="217" y="8"/>
                  </a:lnTo>
                  <a:lnTo>
                    <a:pt x="206" y="8"/>
                  </a:lnTo>
                  <a:lnTo>
                    <a:pt x="196" y="8"/>
                  </a:lnTo>
                  <a:lnTo>
                    <a:pt x="186" y="10"/>
                  </a:lnTo>
                  <a:lnTo>
                    <a:pt x="176" y="12"/>
                  </a:lnTo>
                  <a:lnTo>
                    <a:pt x="163" y="16"/>
                  </a:lnTo>
                  <a:lnTo>
                    <a:pt x="153" y="20"/>
                  </a:lnTo>
                  <a:lnTo>
                    <a:pt x="142" y="26"/>
                  </a:lnTo>
                  <a:lnTo>
                    <a:pt x="130" y="35"/>
                  </a:lnTo>
                  <a:lnTo>
                    <a:pt x="124" y="41"/>
                  </a:lnTo>
                  <a:lnTo>
                    <a:pt x="115" y="51"/>
                  </a:lnTo>
                  <a:lnTo>
                    <a:pt x="111" y="58"/>
                  </a:lnTo>
                  <a:lnTo>
                    <a:pt x="106" y="66"/>
                  </a:lnTo>
                  <a:lnTo>
                    <a:pt x="102" y="74"/>
                  </a:lnTo>
                  <a:lnTo>
                    <a:pt x="99" y="81"/>
                  </a:lnTo>
                  <a:lnTo>
                    <a:pt x="97" y="85"/>
                  </a:lnTo>
                  <a:lnTo>
                    <a:pt x="96" y="94"/>
                  </a:lnTo>
                  <a:lnTo>
                    <a:pt x="84" y="94"/>
                  </a:lnTo>
                  <a:lnTo>
                    <a:pt x="76" y="97"/>
                  </a:lnTo>
                  <a:lnTo>
                    <a:pt x="68" y="99"/>
                  </a:lnTo>
                  <a:lnTo>
                    <a:pt x="60" y="102"/>
                  </a:lnTo>
                  <a:lnTo>
                    <a:pt x="53" y="105"/>
                  </a:lnTo>
                  <a:lnTo>
                    <a:pt x="43" y="112"/>
                  </a:lnTo>
                  <a:lnTo>
                    <a:pt x="37" y="118"/>
                  </a:lnTo>
                  <a:lnTo>
                    <a:pt x="30" y="123"/>
                  </a:lnTo>
                  <a:lnTo>
                    <a:pt x="23" y="133"/>
                  </a:lnTo>
                  <a:lnTo>
                    <a:pt x="17" y="143"/>
                  </a:lnTo>
                  <a:lnTo>
                    <a:pt x="14" y="150"/>
                  </a:lnTo>
                  <a:lnTo>
                    <a:pt x="12" y="156"/>
                  </a:lnTo>
                  <a:lnTo>
                    <a:pt x="10" y="164"/>
                  </a:lnTo>
                  <a:lnTo>
                    <a:pt x="10" y="173"/>
                  </a:lnTo>
                  <a:lnTo>
                    <a:pt x="9" y="176"/>
                  </a:lnTo>
                  <a:lnTo>
                    <a:pt x="10" y="184"/>
                  </a:lnTo>
                  <a:lnTo>
                    <a:pt x="12" y="192"/>
                  </a:lnTo>
                  <a:lnTo>
                    <a:pt x="14" y="199"/>
                  </a:lnTo>
                  <a:lnTo>
                    <a:pt x="17" y="207"/>
                  </a:lnTo>
                  <a:lnTo>
                    <a:pt x="20" y="214"/>
                  </a:lnTo>
                  <a:lnTo>
                    <a:pt x="27" y="224"/>
                  </a:lnTo>
                  <a:lnTo>
                    <a:pt x="32" y="230"/>
                  </a:lnTo>
                  <a:lnTo>
                    <a:pt x="38" y="235"/>
                  </a:lnTo>
                  <a:lnTo>
                    <a:pt x="45" y="240"/>
                  </a:lnTo>
                  <a:lnTo>
                    <a:pt x="51" y="245"/>
                  </a:lnTo>
                  <a:lnTo>
                    <a:pt x="60" y="250"/>
                  </a:lnTo>
                  <a:lnTo>
                    <a:pt x="68" y="253"/>
                  </a:lnTo>
                  <a:lnTo>
                    <a:pt x="76" y="255"/>
                  </a:lnTo>
                  <a:lnTo>
                    <a:pt x="84" y="256"/>
                  </a:lnTo>
                  <a:lnTo>
                    <a:pt x="94" y="258"/>
                  </a:lnTo>
                  <a:lnTo>
                    <a:pt x="102" y="260"/>
                  </a:lnTo>
                  <a:lnTo>
                    <a:pt x="189" y="260"/>
                  </a:lnTo>
                  <a:lnTo>
                    <a:pt x="189" y="268"/>
                  </a:lnTo>
                  <a:lnTo>
                    <a:pt x="94" y="268"/>
                  </a:lnTo>
                  <a:lnTo>
                    <a:pt x="94" y="266"/>
                  </a:lnTo>
                  <a:lnTo>
                    <a:pt x="88" y="266"/>
                  </a:lnTo>
                  <a:lnTo>
                    <a:pt x="79" y="265"/>
                  </a:lnTo>
                  <a:lnTo>
                    <a:pt x="69" y="261"/>
                  </a:lnTo>
                  <a:lnTo>
                    <a:pt x="61" y="258"/>
                  </a:lnTo>
                  <a:lnTo>
                    <a:pt x="51" y="255"/>
                  </a:lnTo>
                  <a:lnTo>
                    <a:pt x="43" y="250"/>
                  </a:lnTo>
                  <a:lnTo>
                    <a:pt x="37" y="245"/>
                  </a:lnTo>
                  <a:lnTo>
                    <a:pt x="30" y="238"/>
                  </a:lnTo>
                  <a:lnTo>
                    <a:pt x="23" y="233"/>
                  </a:lnTo>
                  <a:lnTo>
                    <a:pt x="17" y="225"/>
                  </a:lnTo>
                  <a:lnTo>
                    <a:pt x="12" y="219"/>
                  </a:lnTo>
                  <a:lnTo>
                    <a:pt x="9" y="210"/>
                  </a:lnTo>
                  <a:lnTo>
                    <a:pt x="5" y="202"/>
                  </a:lnTo>
                  <a:lnTo>
                    <a:pt x="2" y="194"/>
                  </a:lnTo>
                  <a:lnTo>
                    <a:pt x="2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58"/>
                  </a:lnTo>
                  <a:lnTo>
                    <a:pt x="5" y="150"/>
                  </a:lnTo>
                  <a:lnTo>
                    <a:pt x="9" y="143"/>
                  </a:lnTo>
                  <a:lnTo>
                    <a:pt x="12" y="135"/>
                  </a:lnTo>
                  <a:lnTo>
                    <a:pt x="17" y="128"/>
                  </a:lnTo>
                  <a:lnTo>
                    <a:pt x="25" y="117"/>
                  </a:lnTo>
                  <a:lnTo>
                    <a:pt x="30" y="112"/>
                  </a:lnTo>
                  <a:lnTo>
                    <a:pt x="42" y="104"/>
                  </a:lnTo>
                  <a:lnTo>
                    <a:pt x="48" y="99"/>
                  </a:lnTo>
                  <a:lnTo>
                    <a:pt x="56" y="94"/>
                  </a:lnTo>
                  <a:lnTo>
                    <a:pt x="65" y="90"/>
                  </a:lnTo>
                  <a:lnTo>
                    <a:pt x="74" y="89"/>
                  </a:lnTo>
                  <a:lnTo>
                    <a:pt x="83" y="85"/>
                  </a:lnTo>
                  <a:lnTo>
                    <a:pt x="89" y="85"/>
                  </a:lnTo>
                  <a:lnTo>
                    <a:pt x="89" y="84"/>
                  </a:lnTo>
                  <a:lnTo>
                    <a:pt x="92" y="74"/>
                  </a:lnTo>
                  <a:lnTo>
                    <a:pt x="96" y="66"/>
                  </a:lnTo>
                  <a:lnTo>
                    <a:pt x="101" y="58"/>
                  </a:lnTo>
                  <a:lnTo>
                    <a:pt x="106" y="49"/>
                  </a:lnTo>
                  <a:lnTo>
                    <a:pt x="112" y="41"/>
                  </a:lnTo>
                  <a:lnTo>
                    <a:pt x="119" y="35"/>
                  </a:lnTo>
                  <a:lnTo>
                    <a:pt x="125" y="28"/>
                  </a:lnTo>
                  <a:lnTo>
                    <a:pt x="134" y="21"/>
                  </a:lnTo>
                  <a:lnTo>
                    <a:pt x="142" y="16"/>
                  </a:lnTo>
                  <a:lnTo>
                    <a:pt x="150" y="12"/>
                  </a:lnTo>
                  <a:lnTo>
                    <a:pt x="160" y="8"/>
                  </a:lnTo>
                  <a:lnTo>
                    <a:pt x="170" y="5"/>
                  </a:lnTo>
                  <a:lnTo>
                    <a:pt x="175" y="3"/>
                  </a:lnTo>
                  <a:lnTo>
                    <a:pt x="184" y="2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7" y="0"/>
                  </a:lnTo>
                  <a:lnTo>
                    <a:pt x="229" y="2"/>
                  </a:lnTo>
                  <a:lnTo>
                    <a:pt x="239" y="3"/>
                  </a:lnTo>
                  <a:lnTo>
                    <a:pt x="250" y="7"/>
                  </a:lnTo>
                  <a:lnTo>
                    <a:pt x="260" y="10"/>
                  </a:lnTo>
                  <a:lnTo>
                    <a:pt x="268" y="15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3" y="33"/>
                  </a:lnTo>
                  <a:lnTo>
                    <a:pt x="299" y="39"/>
                  </a:lnTo>
                  <a:lnTo>
                    <a:pt x="306" y="48"/>
                  </a:lnTo>
                  <a:lnTo>
                    <a:pt x="313" y="56"/>
                  </a:lnTo>
                  <a:lnTo>
                    <a:pt x="316" y="64"/>
                  </a:lnTo>
                  <a:lnTo>
                    <a:pt x="321" y="74"/>
                  </a:lnTo>
                  <a:lnTo>
                    <a:pt x="322" y="82"/>
                  </a:lnTo>
                  <a:lnTo>
                    <a:pt x="324" y="90"/>
                  </a:lnTo>
                  <a:lnTo>
                    <a:pt x="332" y="94"/>
                  </a:lnTo>
                  <a:lnTo>
                    <a:pt x="344" y="99"/>
                  </a:lnTo>
                  <a:lnTo>
                    <a:pt x="354" y="104"/>
                  </a:lnTo>
                  <a:lnTo>
                    <a:pt x="362" y="112"/>
                  </a:lnTo>
                  <a:lnTo>
                    <a:pt x="370" y="118"/>
                  </a:lnTo>
                  <a:lnTo>
                    <a:pt x="377" y="128"/>
                  </a:lnTo>
                  <a:lnTo>
                    <a:pt x="380" y="133"/>
                  </a:lnTo>
                  <a:lnTo>
                    <a:pt x="385" y="143"/>
                  </a:lnTo>
                  <a:lnTo>
                    <a:pt x="388" y="155"/>
                  </a:lnTo>
                  <a:lnTo>
                    <a:pt x="391" y="164"/>
                  </a:lnTo>
                  <a:lnTo>
                    <a:pt x="391" y="176"/>
                  </a:lnTo>
                  <a:lnTo>
                    <a:pt x="391" y="184"/>
                  </a:lnTo>
                  <a:lnTo>
                    <a:pt x="390" y="194"/>
                  </a:lnTo>
                  <a:lnTo>
                    <a:pt x="387" y="202"/>
                  </a:lnTo>
                  <a:lnTo>
                    <a:pt x="383" y="210"/>
                  </a:lnTo>
                  <a:lnTo>
                    <a:pt x="380" y="219"/>
                  </a:lnTo>
                  <a:lnTo>
                    <a:pt x="375" y="227"/>
                  </a:lnTo>
                  <a:lnTo>
                    <a:pt x="368" y="233"/>
                  </a:lnTo>
                  <a:lnTo>
                    <a:pt x="362" y="240"/>
                  </a:lnTo>
                  <a:lnTo>
                    <a:pt x="355" y="245"/>
                  </a:lnTo>
                  <a:lnTo>
                    <a:pt x="347" y="251"/>
                  </a:lnTo>
                  <a:lnTo>
                    <a:pt x="339" y="255"/>
                  </a:lnTo>
                  <a:lnTo>
                    <a:pt x="331" y="260"/>
                  </a:lnTo>
                  <a:lnTo>
                    <a:pt x="321" y="263"/>
                  </a:lnTo>
                  <a:lnTo>
                    <a:pt x="313" y="265"/>
                  </a:lnTo>
                  <a:lnTo>
                    <a:pt x="303" y="266"/>
                  </a:lnTo>
                  <a:lnTo>
                    <a:pt x="291" y="2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890"/>
            <p:cNvSpPr>
              <a:spLocks noEditPoints="1"/>
            </p:cNvSpPr>
            <p:nvPr/>
          </p:nvSpPr>
          <p:spPr bwMode="auto">
            <a:xfrm>
              <a:off x="3272117" y="2245861"/>
              <a:ext cx="162905" cy="48784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" y="51"/>
                </a:cxn>
                <a:cxn ang="0">
                  <a:pos x="3" y="49"/>
                </a:cxn>
                <a:cxn ang="0">
                  <a:pos x="5" y="46"/>
                </a:cxn>
                <a:cxn ang="0">
                  <a:pos x="0" y="44"/>
                </a:cxn>
                <a:cxn ang="0">
                  <a:pos x="0" y="4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13"/>
                </a:cxn>
                <a:cxn ang="0">
                  <a:pos x="3" y="6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74" y="0"/>
                </a:cxn>
                <a:cxn ang="0">
                  <a:pos x="182" y="5"/>
                </a:cxn>
                <a:cxn ang="0">
                  <a:pos x="184" y="6"/>
                </a:cxn>
                <a:cxn ang="0">
                  <a:pos x="187" y="16"/>
                </a:cxn>
                <a:cxn ang="0">
                  <a:pos x="185" y="44"/>
                </a:cxn>
                <a:cxn ang="0">
                  <a:pos x="185" y="44"/>
                </a:cxn>
                <a:cxn ang="0">
                  <a:pos x="179" y="52"/>
                </a:cxn>
                <a:cxn ang="0">
                  <a:pos x="177" y="54"/>
                </a:cxn>
                <a:cxn ang="0">
                  <a:pos x="169" y="56"/>
                </a:cxn>
                <a:cxn ang="0">
                  <a:pos x="174" y="51"/>
                </a:cxn>
                <a:cxn ang="0">
                  <a:pos x="176" y="49"/>
                </a:cxn>
                <a:cxn ang="0">
                  <a:pos x="177" y="49"/>
                </a:cxn>
                <a:cxn ang="0">
                  <a:pos x="176" y="44"/>
                </a:cxn>
                <a:cxn ang="0">
                  <a:pos x="176" y="44"/>
                </a:cxn>
                <a:cxn ang="0">
                  <a:pos x="177" y="43"/>
                </a:cxn>
                <a:cxn ang="0">
                  <a:pos x="177" y="43"/>
                </a:cxn>
                <a:cxn ang="0">
                  <a:pos x="182" y="41"/>
                </a:cxn>
                <a:cxn ang="0">
                  <a:pos x="177" y="39"/>
                </a:cxn>
                <a:cxn ang="0">
                  <a:pos x="182" y="15"/>
                </a:cxn>
                <a:cxn ang="0">
                  <a:pos x="182" y="13"/>
                </a:cxn>
                <a:cxn ang="0">
                  <a:pos x="181" y="13"/>
                </a:cxn>
                <a:cxn ang="0">
                  <a:pos x="177" y="13"/>
                </a:cxn>
                <a:cxn ang="0">
                  <a:pos x="176" y="11"/>
                </a:cxn>
                <a:cxn ang="0">
                  <a:pos x="177" y="10"/>
                </a:cxn>
                <a:cxn ang="0">
                  <a:pos x="176" y="10"/>
                </a:cxn>
                <a:cxn ang="0">
                  <a:pos x="174" y="10"/>
                </a:cxn>
                <a:cxn ang="0">
                  <a:pos x="174" y="10"/>
                </a:cxn>
                <a:cxn ang="0">
                  <a:pos x="172" y="1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8" y="16"/>
                </a:cxn>
                <a:cxn ang="0">
                  <a:pos x="3" y="41"/>
                </a:cxn>
                <a:cxn ang="0">
                  <a:pos x="3" y="43"/>
                </a:cxn>
                <a:cxn ang="0">
                  <a:pos x="10" y="43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8" y="49"/>
                </a:cxn>
                <a:cxn ang="0">
                  <a:pos x="10" y="49"/>
                </a:cxn>
                <a:cxn ang="0">
                  <a:pos x="16" y="48"/>
                </a:cxn>
                <a:cxn ang="0">
                  <a:pos x="172" y="46"/>
                </a:cxn>
              </a:cxnLst>
              <a:rect l="0" t="0" r="r" b="b"/>
              <a:pathLst>
                <a:path w="187" h="56">
                  <a:moveTo>
                    <a:pt x="169" y="56"/>
                  </a:moveTo>
                  <a:lnTo>
                    <a:pt x="13" y="56"/>
                  </a:lnTo>
                  <a:lnTo>
                    <a:pt x="8" y="54"/>
                  </a:lnTo>
                  <a:lnTo>
                    <a:pt x="3" y="51"/>
                  </a:lnTo>
                  <a:lnTo>
                    <a:pt x="6" y="48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5" y="46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74" y="0"/>
                  </a:lnTo>
                  <a:lnTo>
                    <a:pt x="181" y="5"/>
                  </a:lnTo>
                  <a:lnTo>
                    <a:pt x="182" y="5"/>
                  </a:lnTo>
                  <a:lnTo>
                    <a:pt x="179" y="8"/>
                  </a:lnTo>
                  <a:lnTo>
                    <a:pt x="184" y="6"/>
                  </a:lnTo>
                  <a:lnTo>
                    <a:pt x="185" y="11"/>
                  </a:lnTo>
                  <a:lnTo>
                    <a:pt x="187" y="16"/>
                  </a:lnTo>
                  <a:lnTo>
                    <a:pt x="187" y="39"/>
                  </a:lnTo>
                  <a:lnTo>
                    <a:pt x="185" y="44"/>
                  </a:lnTo>
                  <a:lnTo>
                    <a:pt x="182" y="43"/>
                  </a:lnTo>
                  <a:lnTo>
                    <a:pt x="185" y="44"/>
                  </a:lnTo>
                  <a:lnTo>
                    <a:pt x="184" y="49"/>
                  </a:lnTo>
                  <a:lnTo>
                    <a:pt x="179" y="52"/>
                  </a:lnTo>
                  <a:lnTo>
                    <a:pt x="176" y="49"/>
                  </a:lnTo>
                  <a:lnTo>
                    <a:pt x="177" y="54"/>
                  </a:lnTo>
                  <a:lnTo>
                    <a:pt x="176" y="54"/>
                  </a:lnTo>
                  <a:lnTo>
                    <a:pt x="169" y="56"/>
                  </a:lnTo>
                  <a:close/>
                  <a:moveTo>
                    <a:pt x="172" y="46"/>
                  </a:moveTo>
                  <a:lnTo>
                    <a:pt x="174" y="51"/>
                  </a:lnTo>
                  <a:lnTo>
                    <a:pt x="174" y="46"/>
                  </a:lnTo>
                  <a:lnTo>
                    <a:pt x="176" y="49"/>
                  </a:lnTo>
                  <a:lnTo>
                    <a:pt x="174" y="46"/>
                  </a:lnTo>
                  <a:lnTo>
                    <a:pt x="177" y="49"/>
                  </a:lnTo>
                  <a:lnTo>
                    <a:pt x="174" y="46"/>
                  </a:lnTo>
                  <a:lnTo>
                    <a:pt x="176" y="44"/>
                  </a:lnTo>
                  <a:lnTo>
                    <a:pt x="179" y="48"/>
                  </a:lnTo>
                  <a:lnTo>
                    <a:pt x="176" y="44"/>
                  </a:lnTo>
                  <a:lnTo>
                    <a:pt x="181" y="44"/>
                  </a:lnTo>
                  <a:lnTo>
                    <a:pt x="177" y="43"/>
                  </a:lnTo>
                  <a:lnTo>
                    <a:pt x="181" y="44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82" y="41"/>
                  </a:lnTo>
                  <a:lnTo>
                    <a:pt x="177" y="39"/>
                  </a:lnTo>
                  <a:lnTo>
                    <a:pt x="177" y="39"/>
                  </a:lnTo>
                  <a:lnTo>
                    <a:pt x="177" y="16"/>
                  </a:lnTo>
                  <a:lnTo>
                    <a:pt x="182" y="15"/>
                  </a:lnTo>
                  <a:lnTo>
                    <a:pt x="177" y="15"/>
                  </a:lnTo>
                  <a:lnTo>
                    <a:pt x="182" y="13"/>
                  </a:lnTo>
                  <a:lnTo>
                    <a:pt x="177" y="15"/>
                  </a:lnTo>
                  <a:lnTo>
                    <a:pt x="181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9" y="10"/>
                  </a:lnTo>
                  <a:lnTo>
                    <a:pt x="176" y="11"/>
                  </a:lnTo>
                  <a:lnTo>
                    <a:pt x="179" y="8"/>
                  </a:lnTo>
                  <a:lnTo>
                    <a:pt x="177" y="10"/>
                  </a:lnTo>
                  <a:lnTo>
                    <a:pt x="176" y="11"/>
                  </a:lnTo>
                  <a:lnTo>
                    <a:pt x="176" y="10"/>
                  </a:lnTo>
                  <a:lnTo>
                    <a:pt x="177" y="6"/>
                  </a:lnTo>
                  <a:lnTo>
                    <a:pt x="174" y="10"/>
                  </a:lnTo>
                  <a:lnTo>
                    <a:pt x="176" y="6"/>
                  </a:lnTo>
                  <a:lnTo>
                    <a:pt x="174" y="10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71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11" y="10"/>
                  </a:lnTo>
                  <a:lnTo>
                    <a:pt x="10" y="6"/>
                  </a:lnTo>
                  <a:lnTo>
                    <a:pt x="11" y="10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39"/>
                  </a:lnTo>
                  <a:lnTo>
                    <a:pt x="3" y="41"/>
                  </a:lnTo>
                  <a:lnTo>
                    <a:pt x="8" y="41"/>
                  </a:lnTo>
                  <a:lnTo>
                    <a:pt x="3" y="43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6" y="48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0" y="49"/>
                  </a:lnTo>
                  <a:lnTo>
                    <a:pt x="13" y="46"/>
                  </a:lnTo>
                  <a:lnTo>
                    <a:pt x="16" y="48"/>
                  </a:lnTo>
                  <a:lnTo>
                    <a:pt x="172" y="48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892"/>
            <p:cNvSpPr>
              <a:spLocks noEditPoints="1"/>
            </p:cNvSpPr>
            <p:nvPr/>
          </p:nvSpPr>
          <p:spPr bwMode="auto">
            <a:xfrm>
              <a:off x="3379268" y="2311198"/>
              <a:ext cx="17423" cy="19165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2"/>
                </a:cxn>
                <a:cxn ang="0">
                  <a:pos x="18" y="4"/>
                </a:cxn>
                <a:cxn ang="0">
                  <a:pos x="20" y="9"/>
                </a:cxn>
                <a:cxn ang="0">
                  <a:pos x="20" y="12"/>
                </a:cxn>
                <a:cxn ang="0">
                  <a:pos x="20" y="15"/>
                </a:cxn>
                <a:cxn ang="0">
                  <a:pos x="16" y="19"/>
                </a:cxn>
                <a:cxn ang="0">
                  <a:pos x="15" y="20"/>
                </a:cxn>
                <a:cxn ang="0">
                  <a:pos x="10" y="22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7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15" y="15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2" y="10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7" y="5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3" y="10"/>
                </a:cxn>
                <a:cxn ang="0">
                  <a:pos x="5" y="10"/>
                </a:cxn>
              </a:cxnLst>
              <a:rect l="0" t="0" r="r" b="b"/>
              <a:pathLst>
                <a:path w="20" h="22">
                  <a:moveTo>
                    <a:pt x="10" y="22"/>
                  </a:moveTo>
                  <a:lnTo>
                    <a:pt x="7" y="22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0" y="22"/>
                  </a:lnTo>
                  <a:close/>
                  <a:moveTo>
                    <a:pt x="5" y="10"/>
                  </a:move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5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893"/>
            <p:cNvSpPr>
              <a:spLocks noEditPoints="1"/>
            </p:cNvSpPr>
            <p:nvPr/>
          </p:nvSpPr>
          <p:spPr bwMode="auto">
            <a:xfrm>
              <a:off x="3401047" y="2311198"/>
              <a:ext cx="18294" cy="19165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6" y="22"/>
                </a:cxn>
                <a:cxn ang="0">
                  <a:pos x="8" y="17"/>
                </a:cxn>
                <a:cxn ang="0">
                  <a:pos x="5" y="20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21" y="12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4" y="20"/>
                </a:cxn>
                <a:cxn ang="0">
                  <a:pos x="13" y="17"/>
                </a:cxn>
                <a:cxn ang="0">
                  <a:pos x="13" y="22"/>
                </a:cxn>
                <a:cxn ang="0">
                  <a:pos x="11" y="22"/>
                </a:cxn>
                <a:cxn ang="0">
                  <a:pos x="11" y="14"/>
                </a:cxn>
                <a:cxn ang="0">
                  <a:pos x="14" y="15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0"/>
                </a:cxn>
                <a:cxn ang="0">
                  <a:pos x="16" y="9"/>
                </a:cxn>
                <a:cxn ang="0">
                  <a:pos x="11" y="10"/>
                </a:cxn>
                <a:cxn ang="0">
                  <a:pos x="14" y="7"/>
                </a:cxn>
                <a:cxn ang="0">
                  <a:pos x="11" y="10"/>
                </a:cxn>
                <a:cxn ang="0">
                  <a:pos x="11" y="5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8" y="5"/>
                </a:cxn>
                <a:cxn ang="0">
                  <a:pos x="10" y="10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5" y="9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5" y="15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1" y="14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lnTo>
                    <a:pt x="6" y="22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1" y="22"/>
                  </a:lnTo>
                  <a:close/>
                  <a:moveTo>
                    <a:pt x="11" y="14"/>
                  </a:moveTo>
                  <a:lnTo>
                    <a:pt x="14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6" y="9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5"/>
                  </a:lnTo>
                  <a:lnTo>
                    <a:pt x="10" y="10"/>
                  </a:lnTo>
                  <a:lnTo>
                    <a:pt x="6" y="7"/>
                  </a:lnTo>
                  <a:lnTo>
                    <a:pt x="8" y="10"/>
                  </a:lnTo>
                  <a:lnTo>
                    <a:pt x="5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894"/>
            <p:cNvSpPr>
              <a:spLocks noEditPoints="1"/>
            </p:cNvSpPr>
            <p:nvPr/>
          </p:nvSpPr>
          <p:spPr bwMode="auto">
            <a:xfrm>
              <a:off x="3379268" y="2259800"/>
              <a:ext cx="17423" cy="19165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20" y="12"/>
                </a:cxn>
                <a:cxn ang="0">
                  <a:pos x="16" y="20"/>
                </a:cxn>
                <a:cxn ang="0">
                  <a:pos x="10" y="22"/>
                </a:cxn>
                <a:cxn ang="0">
                  <a:pos x="8" y="17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5" y="15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8" y="12"/>
                </a:cxn>
                <a:cxn ang="0">
                  <a:pos x="7" y="17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2" y="13"/>
                </a:cxn>
              </a:cxnLst>
              <a:rect l="0" t="0" r="r" b="b"/>
              <a:pathLst>
                <a:path w="20" h="22">
                  <a:moveTo>
                    <a:pt x="10" y="22"/>
                  </a:moveTo>
                  <a:lnTo>
                    <a:pt x="7" y="22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2"/>
                  </a:lnTo>
                  <a:close/>
                  <a:moveTo>
                    <a:pt x="8" y="15"/>
                  </a:moveTo>
                  <a:lnTo>
                    <a:pt x="8" y="17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7" y="5"/>
                  </a:lnTo>
                  <a:lnTo>
                    <a:pt x="8" y="10"/>
                  </a:lnTo>
                  <a:lnTo>
                    <a:pt x="3" y="9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8" y="15"/>
                  </a:lnTo>
                  <a:close/>
                  <a:moveTo>
                    <a:pt x="12" y="13"/>
                  </a:moveTo>
                  <a:lnTo>
                    <a:pt x="15" y="15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895"/>
            <p:cNvSpPr>
              <a:spLocks noEditPoints="1"/>
            </p:cNvSpPr>
            <p:nvPr/>
          </p:nvSpPr>
          <p:spPr bwMode="auto">
            <a:xfrm>
              <a:off x="3401047" y="2259800"/>
              <a:ext cx="18294" cy="19165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5" y="20"/>
                </a:cxn>
                <a:cxn ang="0">
                  <a:pos x="1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19" y="7"/>
                </a:cxn>
                <a:cxn ang="0">
                  <a:pos x="16" y="10"/>
                </a:cxn>
                <a:cxn ang="0">
                  <a:pos x="19" y="9"/>
                </a:cxn>
                <a:cxn ang="0">
                  <a:pos x="21" y="10"/>
                </a:cxn>
                <a:cxn ang="0">
                  <a:pos x="19" y="13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11" y="22"/>
                </a:cxn>
                <a:cxn ang="0">
                  <a:pos x="8" y="13"/>
                </a:cxn>
                <a:cxn ang="0">
                  <a:pos x="8" y="17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4" y="15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1" y="10"/>
                </a:cxn>
                <a:cxn ang="0">
                  <a:pos x="13" y="5"/>
                </a:cxn>
                <a:cxn ang="0">
                  <a:pos x="11" y="10"/>
                </a:cxn>
                <a:cxn ang="0">
                  <a:pos x="10" y="9"/>
                </a:cxn>
                <a:cxn ang="0">
                  <a:pos x="8" y="5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3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5" y="15"/>
                </a:cxn>
                <a:cxn ang="0">
                  <a:pos x="8" y="13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lnTo>
                    <a:pt x="5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19" y="13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1" y="22"/>
                  </a:lnTo>
                  <a:close/>
                  <a:moveTo>
                    <a:pt x="8" y="13"/>
                  </a:moveTo>
                  <a:lnTo>
                    <a:pt x="8" y="17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13" y="5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8" y="5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896"/>
            <p:cNvSpPr>
              <a:spLocks noEditPoints="1"/>
            </p:cNvSpPr>
            <p:nvPr/>
          </p:nvSpPr>
          <p:spPr bwMode="auto">
            <a:xfrm>
              <a:off x="3272117" y="2297259"/>
              <a:ext cx="164647" cy="111507"/>
            </a:xfrm>
            <a:custGeom>
              <a:avLst/>
              <a:gdLst/>
              <a:ahLst/>
              <a:cxnLst>
                <a:cxn ang="0">
                  <a:pos x="74" y="115"/>
                </a:cxn>
                <a:cxn ang="0">
                  <a:pos x="3" y="112"/>
                </a:cxn>
                <a:cxn ang="0">
                  <a:pos x="1" y="107"/>
                </a:cxn>
                <a:cxn ang="0">
                  <a:pos x="5" y="94"/>
                </a:cxn>
                <a:cxn ang="0">
                  <a:pos x="6" y="92"/>
                </a:cxn>
                <a:cxn ang="0">
                  <a:pos x="10" y="95"/>
                </a:cxn>
                <a:cxn ang="0">
                  <a:pos x="77" y="87"/>
                </a:cxn>
                <a:cxn ang="0">
                  <a:pos x="5" y="53"/>
                </a:cxn>
                <a:cxn ang="0">
                  <a:pos x="0" y="44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187" y="16"/>
                </a:cxn>
                <a:cxn ang="0">
                  <a:pos x="179" y="48"/>
                </a:cxn>
                <a:cxn ang="0">
                  <a:pos x="181" y="53"/>
                </a:cxn>
                <a:cxn ang="0">
                  <a:pos x="169" y="56"/>
                </a:cxn>
                <a:cxn ang="0">
                  <a:pos x="116" y="92"/>
                </a:cxn>
                <a:cxn ang="0">
                  <a:pos x="187" y="95"/>
                </a:cxn>
                <a:cxn ang="0">
                  <a:pos x="189" y="100"/>
                </a:cxn>
                <a:cxn ang="0">
                  <a:pos x="187" y="112"/>
                </a:cxn>
                <a:cxn ang="0">
                  <a:pos x="181" y="115"/>
                </a:cxn>
                <a:cxn ang="0">
                  <a:pos x="97" y="128"/>
                </a:cxn>
                <a:cxn ang="0">
                  <a:pos x="93" y="120"/>
                </a:cxn>
                <a:cxn ang="0">
                  <a:pos x="110" y="110"/>
                </a:cxn>
                <a:cxn ang="0">
                  <a:pos x="181" y="100"/>
                </a:cxn>
                <a:cxn ang="0">
                  <a:pos x="98" y="87"/>
                </a:cxn>
                <a:cxn ang="0">
                  <a:pos x="172" y="48"/>
                </a:cxn>
                <a:cxn ang="0">
                  <a:pos x="176" y="51"/>
                </a:cxn>
                <a:cxn ang="0">
                  <a:pos x="177" y="44"/>
                </a:cxn>
                <a:cxn ang="0">
                  <a:pos x="177" y="43"/>
                </a:cxn>
                <a:cxn ang="0">
                  <a:pos x="177" y="41"/>
                </a:cxn>
                <a:cxn ang="0">
                  <a:pos x="182" y="15"/>
                </a:cxn>
                <a:cxn ang="0">
                  <a:pos x="177" y="13"/>
                </a:cxn>
                <a:cxn ang="0">
                  <a:pos x="176" y="12"/>
                </a:cxn>
                <a:cxn ang="0">
                  <a:pos x="176" y="12"/>
                </a:cxn>
                <a:cxn ang="0">
                  <a:pos x="174" y="10"/>
                </a:cxn>
                <a:cxn ang="0">
                  <a:pos x="172" y="10"/>
                </a:cxn>
                <a:cxn ang="0">
                  <a:pos x="15" y="10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5" y="12"/>
                </a:cxn>
                <a:cxn ang="0">
                  <a:pos x="8" y="16"/>
                </a:cxn>
                <a:cxn ang="0">
                  <a:pos x="8" y="41"/>
                </a:cxn>
                <a:cxn ang="0">
                  <a:pos x="8" y="43"/>
                </a:cxn>
                <a:cxn ang="0">
                  <a:pos x="6" y="4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6" y="48"/>
                </a:cxn>
                <a:cxn ang="0">
                  <a:pos x="80" y="97"/>
                </a:cxn>
                <a:cxn ang="0">
                  <a:pos x="6" y="99"/>
                </a:cxn>
                <a:cxn ang="0">
                  <a:pos x="75" y="107"/>
                </a:cxn>
              </a:cxnLst>
              <a:rect l="0" t="0" r="r" b="b"/>
              <a:pathLst>
                <a:path w="189" h="128">
                  <a:moveTo>
                    <a:pt x="97" y="128"/>
                  </a:moveTo>
                  <a:lnTo>
                    <a:pt x="87" y="128"/>
                  </a:lnTo>
                  <a:lnTo>
                    <a:pt x="79" y="123"/>
                  </a:lnTo>
                  <a:lnTo>
                    <a:pt x="74" y="115"/>
                  </a:lnTo>
                  <a:lnTo>
                    <a:pt x="6" y="115"/>
                  </a:lnTo>
                  <a:lnTo>
                    <a:pt x="8" y="110"/>
                  </a:lnTo>
                  <a:lnTo>
                    <a:pt x="6" y="115"/>
                  </a:lnTo>
                  <a:lnTo>
                    <a:pt x="3" y="112"/>
                  </a:lnTo>
                  <a:lnTo>
                    <a:pt x="1" y="108"/>
                  </a:lnTo>
                  <a:lnTo>
                    <a:pt x="6" y="107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99"/>
                  </a:lnTo>
                  <a:lnTo>
                    <a:pt x="3" y="95"/>
                  </a:lnTo>
                  <a:lnTo>
                    <a:pt x="6" y="97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8" y="97"/>
                  </a:lnTo>
                  <a:lnTo>
                    <a:pt x="5" y="94"/>
                  </a:lnTo>
                  <a:lnTo>
                    <a:pt x="6" y="92"/>
                  </a:lnTo>
                  <a:lnTo>
                    <a:pt x="8" y="95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5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74" y="92"/>
                  </a:lnTo>
                  <a:lnTo>
                    <a:pt x="77" y="87"/>
                  </a:lnTo>
                  <a:lnTo>
                    <a:pt x="84" y="82"/>
                  </a:lnTo>
                  <a:lnTo>
                    <a:pt x="84" y="56"/>
                  </a:lnTo>
                  <a:lnTo>
                    <a:pt x="11" y="56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3" y="43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74" y="2"/>
                  </a:lnTo>
                  <a:lnTo>
                    <a:pt x="181" y="5"/>
                  </a:lnTo>
                  <a:lnTo>
                    <a:pt x="184" y="8"/>
                  </a:lnTo>
                  <a:lnTo>
                    <a:pt x="187" y="16"/>
                  </a:lnTo>
                  <a:lnTo>
                    <a:pt x="187" y="18"/>
                  </a:lnTo>
                  <a:lnTo>
                    <a:pt x="185" y="44"/>
                  </a:lnTo>
                  <a:lnTo>
                    <a:pt x="182" y="49"/>
                  </a:lnTo>
                  <a:lnTo>
                    <a:pt x="179" y="48"/>
                  </a:lnTo>
                  <a:lnTo>
                    <a:pt x="182" y="51"/>
                  </a:lnTo>
                  <a:lnTo>
                    <a:pt x="181" y="53"/>
                  </a:lnTo>
                  <a:lnTo>
                    <a:pt x="177" y="49"/>
                  </a:lnTo>
                  <a:lnTo>
                    <a:pt x="181" y="53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4" y="56"/>
                  </a:lnTo>
                  <a:lnTo>
                    <a:pt x="169" y="56"/>
                  </a:lnTo>
                  <a:lnTo>
                    <a:pt x="107" y="56"/>
                  </a:lnTo>
                  <a:lnTo>
                    <a:pt x="107" y="82"/>
                  </a:lnTo>
                  <a:lnTo>
                    <a:pt x="113" y="87"/>
                  </a:lnTo>
                  <a:lnTo>
                    <a:pt x="116" y="92"/>
                  </a:lnTo>
                  <a:lnTo>
                    <a:pt x="184" y="92"/>
                  </a:lnTo>
                  <a:lnTo>
                    <a:pt x="182" y="95"/>
                  </a:lnTo>
                  <a:lnTo>
                    <a:pt x="184" y="92"/>
                  </a:lnTo>
                  <a:lnTo>
                    <a:pt x="187" y="95"/>
                  </a:lnTo>
                  <a:lnTo>
                    <a:pt x="189" y="99"/>
                  </a:lnTo>
                  <a:lnTo>
                    <a:pt x="184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7"/>
                  </a:lnTo>
                  <a:lnTo>
                    <a:pt x="184" y="107"/>
                  </a:lnTo>
                  <a:lnTo>
                    <a:pt x="189" y="108"/>
                  </a:lnTo>
                  <a:lnTo>
                    <a:pt x="187" y="112"/>
                  </a:lnTo>
                  <a:lnTo>
                    <a:pt x="184" y="115"/>
                  </a:lnTo>
                  <a:lnTo>
                    <a:pt x="182" y="110"/>
                  </a:lnTo>
                  <a:lnTo>
                    <a:pt x="184" y="115"/>
                  </a:lnTo>
                  <a:lnTo>
                    <a:pt x="181" y="115"/>
                  </a:lnTo>
                  <a:lnTo>
                    <a:pt x="116" y="115"/>
                  </a:lnTo>
                  <a:lnTo>
                    <a:pt x="112" y="122"/>
                  </a:lnTo>
                  <a:lnTo>
                    <a:pt x="103" y="128"/>
                  </a:lnTo>
                  <a:lnTo>
                    <a:pt x="97" y="128"/>
                  </a:lnTo>
                  <a:close/>
                  <a:moveTo>
                    <a:pt x="75" y="107"/>
                  </a:moveTo>
                  <a:lnTo>
                    <a:pt x="79" y="107"/>
                  </a:lnTo>
                  <a:lnTo>
                    <a:pt x="85" y="117"/>
                  </a:lnTo>
                  <a:lnTo>
                    <a:pt x="93" y="120"/>
                  </a:lnTo>
                  <a:lnTo>
                    <a:pt x="95" y="120"/>
                  </a:lnTo>
                  <a:lnTo>
                    <a:pt x="102" y="118"/>
                  </a:lnTo>
                  <a:lnTo>
                    <a:pt x="108" y="113"/>
                  </a:lnTo>
                  <a:lnTo>
                    <a:pt x="110" y="110"/>
                  </a:lnTo>
                  <a:lnTo>
                    <a:pt x="112" y="107"/>
                  </a:lnTo>
                  <a:lnTo>
                    <a:pt x="181" y="107"/>
                  </a:lnTo>
                  <a:lnTo>
                    <a:pt x="181" y="107"/>
                  </a:lnTo>
                  <a:lnTo>
                    <a:pt x="181" y="100"/>
                  </a:lnTo>
                  <a:lnTo>
                    <a:pt x="112" y="100"/>
                  </a:lnTo>
                  <a:lnTo>
                    <a:pt x="107" y="92"/>
                  </a:lnTo>
                  <a:lnTo>
                    <a:pt x="102" y="89"/>
                  </a:lnTo>
                  <a:lnTo>
                    <a:pt x="98" y="87"/>
                  </a:lnTo>
                  <a:lnTo>
                    <a:pt x="98" y="48"/>
                  </a:lnTo>
                  <a:lnTo>
                    <a:pt x="171" y="48"/>
                  </a:lnTo>
                  <a:lnTo>
                    <a:pt x="172" y="53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6" y="51"/>
                  </a:lnTo>
                  <a:lnTo>
                    <a:pt x="174" y="46"/>
                  </a:lnTo>
                  <a:lnTo>
                    <a:pt x="177" y="49"/>
                  </a:lnTo>
                  <a:lnTo>
                    <a:pt x="174" y="46"/>
                  </a:lnTo>
                  <a:lnTo>
                    <a:pt x="177" y="44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81" y="44"/>
                  </a:lnTo>
                  <a:lnTo>
                    <a:pt x="177" y="43"/>
                  </a:lnTo>
                  <a:lnTo>
                    <a:pt x="182" y="43"/>
                  </a:lnTo>
                  <a:lnTo>
                    <a:pt x="177" y="41"/>
                  </a:lnTo>
                  <a:lnTo>
                    <a:pt x="182" y="41"/>
                  </a:lnTo>
                  <a:lnTo>
                    <a:pt x="177" y="41"/>
                  </a:lnTo>
                  <a:lnTo>
                    <a:pt x="177" y="39"/>
                  </a:lnTo>
                  <a:lnTo>
                    <a:pt x="177" y="18"/>
                  </a:lnTo>
                  <a:lnTo>
                    <a:pt x="177" y="16"/>
                  </a:lnTo>
                  <a:lnTo>
                    <a:pt x="182" y="15"/>
                  </a:lnTo>
                  <a:lnTo>
                    <a:pt x="177" y="15"/>
                  </a:lnTo>
                  <a:lnTo>
                    <a:pt x="182" y="13"/>
                  </a:lnTo>
                  <a:lnTo>
                    <a:pt x="177" y="15"/>
                  </a:lnTo>
                  <a:lnTo>
                    <a:pt x="177" y="13"/>
                  </a:lnTo>
                  <a:lnTo>
                    <a:pt x="181" y="12"/>
                  </a:lnTo>
                  <a:lnTo>
                    <a:pt x="177" y="13"/>
                  </a:lnTo>
                  <a:lnTo>
                    <a:pt x="181" y="10"/>
                  </a:lnTo>
                  <a:lnTo>
                    <a:pt x="176" y="12"/>
                  </a:lnTo>
                  <a:lnTo>
                    <a:pt x="179" y="10"/>
                  </a:lnTo>
                  <a:lnTo>
                    <a:pt x="176" y="12"/>
                  </a:lnTo>
                  <a:lnTo>
                    <a:pt x="179" y="8"/>
                  </a:lnTo>
                  <a:lnTo>
                    <a:pt x="176" y="12"/>
                  </a:lnTo>
                  <a:lnTo>
                    <a:pt x="177" y="8"/>
                  </a:lnTo>
                  <a:lnTo>
                    <a:pt x="174" y="12"/>
                  </a:lnTo>
                  <a:lnTo>
                    <a:pt x="177" y="7"/>
                  </a:lnTo>
                  <a:lnTo>
                    <a:pt x="174" y="10"/>
                  </a:lnTo>
                  <a:lnTo>
                    <a:pt x="174" y="7"/>
                  </a:lnTo>
                  <a:lnTo>
                    <a:pt x="172" y="10"/>
                  </a:lnTo>
                  <a:lnTo>
                    <a:pt x="174" y="5"/>
                  </a:lnTo>
                  <a:lnTo>
                    <a:pt x="172" y="10"/>
                  </a:lnTo>
                  <a:lnTo>
                    <a:pt x="172" y="5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8" y="7"/>
                  </a:lnTo>
                  <a:lnTo>
                    <a:pt x="11" y="12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10" y="13"/>
                  </a:lnTo>
                  <a:lnTo>
                    <a:pt x="5" y="12"/>
                  </a:lnTo>
                  <a:lnTo>
                    <a:pt x="8" y="13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39"/>
                  </a:lnTo>
                  <a:lnTo>
                    <a:pt x="3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3" y="43"/>
                  </a:lnTo>
                  <a:lnTo>
                    <a:pt x="8" y="43"/>
                  </a:lnTo>
                  <a:lnTo>
                    <a:pt x="5" y="44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5" y="46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10" y="46"/>
                  </a:lnTo>
                  <a:lnTo>
                    <a:pt x="6" y="49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51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53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92" y="48"/>
                  </a:lnTo>
                  <a:lnTo>
                    <a:pt x="92" y="87"/>
                  </a:lnTo>
                  <a:lnTo>
                    <a:pt x="82" y="94"/>
                  </a:lnTo>
                  <a:lnTo>
                    <a:pt x="80" y="97"/>
                  </a:lnTo>
                  <a:lnTo>
                    <a:pt x="79" y="100"/>
                  </a:lnTo>
                  <a:lnTo>
                    <a:pt x="10" y="100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10" y="100"/>
                  </a:lnTo>
                  <a:lnTo>
                    <a:pt x="10" y="107"/>
                  </a:lnTo>
                  <a:lnTo>
                    <a:pt x="11" y="107"/>
                  </a:lnTo>
                  <a:lnTo>
                    <a:pt x="75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0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对象 25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5875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标题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3985" y="480814"/>
            <a:ext cx="11305011" cy="558623"/>
          </a:xfrm>
          <a:prstGeom prst="rect">
            <a:avLst/>
          </a:prstGeom>
        </p:spPr>
        <p:txBody>
          <a:bodyPr wrap="square" lIns="48010" tIns="48010" rIns="48010" bIns="48010">
            <a:spAutoFit/>
          </a:bodyPr>
          <a:lstStyle>
            <a:defPPr>
              <a:defRPr lang="zh-CN"/>
            </a:defPPr>
            <a:lvl1pPr marL="39688">
              <a:defRPr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defTabSz="1170751" eaLnBrk="0" hangingPunct="0">
              <a:spcBef>
                <a:spcPct val="0"/>
              </a:spcBef>
            </a:pPr>
            <a:r>
              <a:rPr lang="en-US" altLang="zh-CN" sz="3000" b="0" dirty="0" err="1" smtClean="0">
                <a:latin typeface="+mn-lt"/>
              </a:rPr>
              <a:t>Synegrgy</a:t>
            </a:r>
            <a:r>
              <a:rPr lang="en-US" altLang="zh-CN" sz="3000" b="0" dirty="0" smtClean="0">
                <a:latin typeface="+mn-lt"/>
              </a:rPr>
              <a:t> creation</a:t>
            </a:r>
            <a:endParaRPr lang="en-US" altLang="zh-CN" sz="3000" b="0" dirty="0" smtClean="0">
              <a:latin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47093" y="1357948"/>
            <a:ext cx="9733785" cy="4944065"/>
            <a:chOff x="29872" y="1976685"/>
            <a:chExt cx="6235368" cy="3442769"/>
          </a:xfrm>
        </p:grpSpPr>
        <p:sp>
          <p:nvSpPr>
            <p:cNvPr id="141" name="Freeform 4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395879" y="1976685"/>
              <a:ext cx="3584298" cy="1360442"/>
            </a:xfrm>
            <a:custGeom>
              <a:avLst/>
              <a:gdLst/>
              <a:ahLst/>
              <a:cxnLst>
                <a:cxn ang="0">
                  <a:pos x="120" y="754"/>
                </a:cxn>
                <a:cxn ang="0">
                  <a:pos x="805" y="754"/>
                </a:cxn>
                <a:cxn ang="0">
                  <a:pos x="1176" y="753"/>
                </a:cxn>
                <a:cxn ang="0">
                  <a:pos x="1225" y="737"/>
                </a:cxn>
                <a:cxn ang="0">
                  <a:pos x="1267" y="707"/>
                </a:cxn>
                <a:cxn ang="0">
                  <a:pos x="1297" y="667"/>
                </a:cxn>
                <a:cxn ang="0">
                  <a:pos x="1318" y="616"/>
                </a:cxn>
                <a:cxn ang="0">
                  <a:pos x="1323" y="560"/>
                </a:cxn>
                <a:cxn ang="0">
                  <a:pos x="1318" y="525"/>
                </a:cxn>
                <a:cxn ang="0">
                  <a:pos x="1299" y="474"/>
                </a:cxn>
                <a:cxn ang="0">
                  <a:pos x="1269" y="434"/>
                </a:cxn>
                <a:cxn ang="0">
                  <a:pos x="1230" y="402"/>
                </a:cxn>
                <a:cxn ang="0">
                  <a:pos x="1183" y="385"/>
                </a:cxn>
                <a:cxn ang="0">
                  <a:pos x="1149" y="381"/>
                </a:cxn>
                <a:cxn ang="0">
                  <a:pos x="1144" y="375"/>
                </a:cxn>
                <a:cxn ang="0">
                  <a:pos x="1113" y="435"/>
                </a:cxn>
                <a:cxn ang="0">
                  <a:pos x="1073" y="484"/>
                </a:cxn>
                <a:cxn ang="0">
                  <a:pos x="1103" y="397"/>
                </a:cxn>
                <a:cxn ang="0">
                  <a:pos x="1112" y="306"/>
                </a:cxn>
                <a:cxn ang="0">
                  <a:pos x="1105" y="248"/>
                </a:cxn>
                <a:cxn ang="0">
                  <a:pos x="1076" y="167"/>
                </a:cxn>
                <a:cxn ang="0">
                  <a:pos x="1027" y="98"/>
                </a:cxn>
                <a:cxn ang="0">
                  <a:pos x="984" y="59"/>
                </a:cxn>
                <a:cxn ang="0">
                  <a:pos x="896" y="15"/>
                </a:cxn>
                <a:cxn ang="0">
                  <a:pos x="840" y="4"/>
                </a:cxn>
                <a:cxn ang="0">
                  <a:pos x="769" y="2"/>
                </a:cxn>
                <a:cxn ang="0">
                  <a:pos x="724" y="10"/>
                </a:cxn>
                <a:cxn ang="0">
                  <a:pos x="678" y="25"/>
                </a:cxn>
                <a:cxn ang="0">
                  <a:pos x="607" y="73"/>
                </a:cxn>
                <a:cxn ang="0">
                  <a:pos x="550" y="137"/>
                </a:cxn>
                <a:cxn ang="0">
                  <a:pos x="521" y="187"/>
                </a:cxn>
                <a:cxn ang="0">
                  <a:pos x="503" y="243"/>
                </a:cxn>
                <a:cxn ang="0">
                  <a:pos x="489" y="248"/>
                </a:cxn>
                <a:cxn ang="0">
                  <a:pos x="452" y="213"/>
                </a:cxn>
                <a:cxn ang="0">
                  <a:pos x="424" y="194"/>
                </a:cxn>
                <a:cxn ang="0">
                  <a:pos x="376" y="177"/>
                </a:cxn>
                <a:cxn ang="0">
                  <a:pos x="326" y="171"/>
                </a:cxn>
                <a:cxn ang="0">
                  <a:pos x="292" y="174"/>
                </a:cxn>
                <a:cxn ang="0">
                  <a:pos x="241" y="186"/>
                </a:cxn>
                <a:cxn ang="0">
                  <a:pos x="192" y="211"/>
                </a:cxn>
                <a:cxn ang="0">
                  <a:pos x="159" y="236"/>
                </a:cxn>
                <a:cxn ang="0">
                  <a:pos x="118" y="284"/>
                </a:cxn>
                <a:cxn ang="0">
                  <a:pos x="91" y="336"/>
                </a:cxn>
                <a:cxn ang="0">
                  <a:pos x="81" y="380"/>
                </a:cxn>
                <a:cxn ang="0">
                  <a:pos x="84" y="446"/>
                </a:cxn>
                <a:cxn ang="0">
                  <a:pos x="110" y="510"/>
                </a:cxn>
                <a:cxn ang="0">
                  <a:pos x="86" y="513"/>
                </a:cxn>
                <a:cxn ang="0">
                  <a:pos x="56" y="527"/>
                </a:cxn>
                <a:cxn ang="0">
                  <a:pos x="31" y="548"/>
                </a:cxn>
                <a:cxn ang="0">
                  <a:pos x="12" y="577"/>
                </a:cxn>
                <a:cxn ang="0">
                  <a:pos x="2" y="613"/>
                </a:cxn>
                <a:cxn ang="0">
                  <a:pos x="0" y="638"/>
                </a:cxn>
                <a:cxn ang="0">
                  <a:pos x="7" y="673"/>
                </a:cxn>
                <a:cxn ang="0">
                  <a:pos x="22" y="704"/>
                </a:cxn>
                <a:cxn ang="0">
                  <a:pos x="44" y="729"/>
                </a:cxn>
                <a:cxn ang="0">
                  <a:pos x="73" y="746"/>
                </a:cxn>
                <a:cxn ang="0">
                  <a:pos x="105" y="754"/>
                </a:cxn>
              </a:cxnLst>
              <a:rect l="0" t="0" r="r" b="b"/>
              <a:pathLst>
                <a:path w="1323" h="756">
                  <a:moveTo>
                    <a:pt x="115" y="756"/>
                  </a:moveTo>
                  <a:lnTo>
                    <a:pt x="115" y="756"/>
                  </a:lnTo>
                  <a:lnTo>
                    <a:pt x="120" y="754"/>
                  </a:lnTo>
                  <a:lnTo>
                    <a:pt x="618" y="754"/>
                  </a:lnTo>
                  <a:lnTo>
                    <a:pt x="639" y="754"/>
                  </a:lnTo>
                  <a:lnTo>
                    <a:pt x="805" y="754"/>
                  </a:lnTo>
                  <a:lnTo>
                    <a:pt x="1159" y="754"/>
                  </a:lnTo>
                  <a:lnTo>
                    <a:pt x="1159" y="754"/>
                  </a:lnTo>
                  <a:lnTo>
                    <a:pt x="1176" y="753"/>
                  </a:lnTo>
                  <a:lnTo>
                    <a:pt x="1193" y="749"/>
                  </a:lnTo>
                  <a:lnTo>
                    <a:pt x="1210" y="744"/>
                  </a:lnTo>
                  <a:lnTo>
                    <a:pt x="1225" y="737"/>
                  </a:lnTo>
                  <a:lnTo>
                    <a:pt x="1240" y="729"/>
                  </a:lnTo>
                  <a:lnTo>
                    <a:pt x="1253" y="719"/>
                  </a:lnTo>
                  <a:lnTo>
                    <a:pt x="1267" y="707"/>
                  </a:lnTo>
                  <a:lnTo>
                    <a:pt x="1279" y="695"/>
                  </a:lnTo>
                  <a:lnTo>
                    <a:pt x="1289" y="682"/>
                  </a:lnTo>
                  <a:lnTo>
                    <a:pt x="1297" y="667"/>
                  </a:lnTo>
                  <a:lnTo>
                    <a:pt x="1306" y="651"/>
                  </a:lnTo>
                  <a:lnTo>
                    <a:pt x="1312" y="634"/>
                  </a:lnTo>
                  <a:lnTo>
                    <a:pt x="1318" y="616"/>
                  </a:lnTo>
                  <a:lnTo>
                    <a:pt x="1321" y="599"/>
                  </a:lnTo>
                  <a:lnTo>
                    <a:pt x="1323" y="580"/>
                  </a:lnTo>
                  <a:lnTo>
                    <a:pt x="1323" y="560"/>
                  </a:lnTo>
                  <a:lnTo>
                    <a:pt x="1323" y="560"/>
                  </a:lnTo>
                  <a:lnTo>
                    <a:pt x="1321" y="542"/>
                  </a:lnTo>
                  <a:lnTo>
                    <a:pt x="1318" y="525"/>
                  </a:lnTo>
                  <a:lnTo>
                    <a:pt x="1312" y="506"/>
                  </a:lnTo>
                  <a:lnTo>
                    <a:pt x="1307" y="489"/>
                  </a:lnTo>
                  <a:lnTo>
                    <a:pt x="1299" y="474"/>
                  </a:lnTo>
                  <a:lnTo>
                    <a:pt x="1291" y="459"/>
                  </a:lnTo>
                  <a:lnTo>
                    <a:pt x="1280" y="446"/>
                  </a:lnTo>
                  <a:lnTo>
                    <a:pt x="1269" y="434"/>
                  </a:lnTo>
                  <a:lnTo>
                    <a:pt x="1257" y="422"/>
                  </a:lnTo>
                  <a:lnTo>
                    <a:pt x="1243" y="412"/>
                  </a:lnTo>
                  <a:lnTo>
                    <a:pt x="1230" y="402"/>
                  </a:lnTo>
                  <a:lnTo>
                    <a:pt x="1215" y="395"/>
                  </a:lnTo>
                  <a:lnTo>
                    <a:pt x="1199" y="390"/>
                  </a:lnTo>
                  <a:lnTo>
                    <a:pt x="1183" y="385"/>
                  </a:lnTo>
                  <a:lnTo>
                    <a:pt x="1166" y="381"/>
                  </a:lnTo>
                  <a:lnTo>
                    <a:pt x="1149" y="381"/>
                  </a:lnTo>
                  <a:lnTo>
                    <a:pt x="1149" y="381"/>
                  </a:lnTo>
                  <a:lnTo>
                    <a:pt x="1142" y="381"/>
                  </a:lnTo>
                  <a:lnTo>
                    <a:pt x="1142" y="381"/>
                  </a:lnTo>
                  <a:lnTo>
                    <a:pt x="1144" y="375"/>
                  </a:lnTo>
                  <a:lnTo>
                    <a:pt x="1144" y="375"/>
                  </a:lnTo>
                  <a:lnTo>
                    <a:pt x="1130" y="407"/>
                  </a:lnTo>
                  <a:lnTo>
                    <a:pt x="1113" y="435"/>
                  </a:lnTo>
                  <a:lnTo>
                    <a:pt x="1095" y="461"/>
                  </a:lnTo>
                  <a:lnTo>
                    <a:pt x="1073" y="484"/>
                  </a:lnTo>
                  <a:lnTo>
                    <a:pt x="1073" y="484"/>
                  </a:lnTo>
                  <a:lnTo>
                    <a:pt x="1085" y="456"/>
                  </a:lnTo>
                  <a:lnTo>
                    <a:pt x="1097" y="425"/>
                  </a:lnTo>
                  <a:lnTo>
                    <a:pt x="1103" y="397"/>
                  </a:lnTo>
                  <a:lnTo>
                    <a:pt x="1108" y="366"/>
                  </a:lnTo>
                  <a:lnTo>
                    <a:pt x="1112" y="336"/>
                  </a:lnTo>
                  <a:lnTo>
                    <a:pt x="1112" y="306"/>
                  </a:lnTo>
                  <a:lnTo>
                    <a:pt x="1110" y="277"/>
                  </a:lnTo>
                  <a:lnTo>
                    <a:pt x="1105" y="248"/>
                  </a:lnTo>
                  <a:lnTo>
                    <a:pt x="1105" y="248"/>
                  </a:lnTo>
                  <a:lnTo>
                    <a:pt x="1097" y="219"/>
                  </a:lnTo>
                  <a:lnTo>
                    <a:pt x="1088" y="192"/>
                  </a:lnTo>
                  <a:lnTo>
                    <a:pt x="1076" y="167"/>
                  </a:lnTo>
                  <a:lnTo>
                    <a:pt x="1061" y="142"/>
                  </a:lnTo>
                  <a:lnTo>
                    <a:pt x="1046" y="118"/>
                  </a:lnTo>
                  <a:lnTo>
                    <a:pt x="1027" y="98"/>
                  </a:lnTo>
                  <a:lnTo>
                    <a:pt x="1007" y="78"/>
                  </a:lnTo>
                  <a:lnTo>
                    <a:pt x="984" y="59"/>
                  </a:lnTo>
                  <a:lnTo>
                    <a:pt x="984" y="59"/>
                  </a:lnTo>
                  <a:lnTo>
                    <a:pt x="957" y="42"/>
                  </a:lnTo>
                  <a:lnTo>
                    <a:pt x="926" y="27"/>
                  </a:lnTo>
                  <a:lnTo>
                    <a:pt x="896" y="15"/>
                  </a:lnTo>
                  <a:lnTo>
                    <a:pt x="862" y="7"/>
                  </a:lnTo>
                  <a:lnTo>
                    <a:pt x="862" y="7"/>
                  </a:lnTo>
                  <a:lnTo>
                    <a:pt x="840" y="4"/>
                  </a:lnTo>
                  <a:lnTo>
                    <a:pt x="817" y="2"/>
                  </a:lnTo>
                  <a:lnTo>
                    <a:pt x="793" y="0"/>
                  </a:lnTo>
                  <a:lnTo>
                    <a:pt x="769" y="2"/>
                  </a:lnTo>
                  <a:lnTo>
                    <a:pt x="769" y="2"/>
                  </a:lnTo>
                  <a:lnTo>
                    <a:pt x="746" y="5"/>
                  </a:lnTo>
                  <a:lnTo>
                    <a:pt x="724" y="10"/>
                  </a:lnTo>
                  <a:lnTo>
                    <a:pt x="700" y="17"/>
                  </a:lnTo>
                  <a:lnTo>
                    <a:pt x="678" y="25"/>
                  </a:lnTo>
                  <a:lnTo>
                    <a:pt x="678" y="25"/>
                  </a:lnTo>
                  <a:lnTo>
                    <a:pt x="653" y="39"/>
                  </a:lnTo>
                  <a:lnTo>
                    <a:pt x="629" y="56"/>
                  </a:lnTo>
                  <a:lnTo>
                    <a:pt x="607" y="73"/>
                  </a:lnTo>
                  <a:lnTo>
                    <a:pt x="585" y="93"/>
                  </a:lnTo>
                  <a:lnTo>
                    <a:pt x="567" y="113"/>
                  </a:lnTo>
                  <a:lnTo>
                    <a:pt x="550" y="137"/>
                  </a:lnTo>
                  <a:lnTo>
                    <a:pt x="535" y="162"/>
                  </a:lnTo>
                  <a:lnTo>
                    <a:pt x="521" y="187"/>
                  </a:lnTo>
                  <a:lnTo>
                    <a:pt x="521" y="187"/>
                  </a:lnTo>
                  <a:lnTo>
                    <a:pt x="515" y="206"/>
                  </a:lnTo>
                  <a:lnTo>
                    <a:pt x="508" y="225"/>
                  </a:lnTo>
                  <a:lnTo>
                    <a:pt x="503" y="243"/>
                  </a:lnTo>
                  <a:lnTo>
                    <a:pt x="499" y="262"/>
                  </a:lnTo>
                  <a:lnTo>
                    <a:pt x="499" y="262"/>
                  </a:lnTo>
                  <a:lnTo>
                    <a:pt x="489" y="248"/>
                  </a:lnTo>
                  <a:lnTo>
                    <a:pt x="478" y="235"/>
                  </a:lnTo>
                  <a:lnTo>
                    <a:pt x="466" y="22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39" y="203"/>
                  </a:lnTo>
                  <a:lnTo>
                    <a:pt x="424" y="194"/>
                  </a:lnTo>
                  <a:lnTo>
                    <a:pt x="408" y="187"/>
                  </a:lnTo>
                  <a:lnTo>
                    <a:pt x="393" y="182"/>
                  </a:lnTo>
                  <a:lnTo>
                    <a:pt x="376" y="177"/>
                  </a:lnTo>
                  <a:lnTo>
                    <a:pt x="359" y="174"/>
                  </a:lnTo>
                  <a:lnTo>
                    <a:pt x="343" y="172"/>
                  </a:lnTo>
                  <a:lnTo>
                    <a:pt x="326" y="171"/>
                  </a:lnTo>
                  <a:lnTo>
                    <a:pt x="326" y="171"/>
                  </a:lnTo>
                  <a:lnTo>
                    <a:pt x="309" y="172"/>
                  </a:lnTo>
                  <a:lnTo>
                    <a:pt x="292" y="174"/>
                  </a:lnTo>
                  <a:lnTo>
                    <a:pt x="275" y="177"/>
                  </a:lnTo>
                  <a:lnTo>
                    <a:pt x="258" y="181"/>
                  </a:lnTo>
                  <a:lnTo>
                    <a:pt x="241" y="186"/>
                  </a:lnTo>
                  <a:lnTo>
                    <a:pt x="224" y="192"/>
                  </a:lnTo>
                  <a:lnTo>
                    <a:pt x="209" y="201"/>
                  </a:lnTo>
                  <a:lnTo>
                    <a:pt x="192" y="211"/>
                  </a:lnTo>
                  <a:lnTo>
                    <a:pt x="192" y="211"/>
                  </a:lnTo>
                  <a:lnTo>
                    <a:pt x="176" y="223"/>
                  </a:lnTo>
                  <a:lnTo>
                    <a:pt x="159" y="236"/>
                  </a:lnTo>
                  <a:lnTo>
                    <a:pt x="144" y="252"/>
                  </a:lnTo>
                  <a:lnTo>
                    <a:pt x="130" y="267"/>
                  </a:lnTo>
                  <a:lnTo>
                    <a:pt x="118" y="284"/>
                  </a:lnTo>
                  <a:lnTo>
                    <a:pt x="108" y="300"/>
                  </a:lnTo>
                  <a:lnTo>
                    <a:pt x="100" y="317"/>
                  </a:lnTo>
                  <a:lnTo>
                    <a:pt x="91" y="336"/>
                  </a:lnTo>
                  <a:lnTo>
                    <a:pt x="91" y="336"/>
                  </a:lnTo>
                  <a:lnTo>
                    <a:pt x="86" y="358"/>
                  </a:lnTo>
                  <a:lnTo>
                    <a:pt x="81" y="380"/>
                  </a:lnTo>
                  <a:lnTo>
                    <a:pt x="79" y="402"/>
                  </a:lnTo>
                  <a:lnTo>
                    <a:pt x="81" y="424"/>
                  </a:lnTo>
                  <a:lnTo>
                    <a:pt x="84" y="446"/>
                  </a:lnTo>
                  <a:lnTo>
                    <a:pt x="90" y="467"/>
                  </a:lnTo>
                  <a:lnTo>
                    <a:pt x="98" y="489"/>
                  </a:lnTo>
                  <a:lnTo>
                    <a:pt x="110" y="510"/>
                  </a:lnTo>
                  <a:lnTo>
                    <a:pt x="110" y="510"/>
                  </a:lnTo>
                  <a:lnTo>
                    <a:pt x="98" y="510"/>
                  </a:lnTo>
                  <a:lnTo>
                    <a:pt x="86" y="513"/>
                  </a:lnTo>
                  <a:lnTo>
                    <a:pt x="76" y="516"/>
                  </a:lnTo>
                  <a:lnTo>
                    <a:pt x="66" y="520"/>
                  </a:lnTo>
                  <a:lnTo>
                    <a:pt x="56" y="527"/>
                  </a:lnTo>
                  <a:lnTo>
                    <a:pt x="46" y="533"/>
                  </a:lnTo>
                  <a:lnTo>
                    <a:pt x="37" y="540"/>
                  </a:lnTo>
                  <a:lnTo>
                    <a:pt x="31" y="548"/>
                  </a:lnTo>
                  <a:lnTo>
                    <a:pt x="24" y="557"/>
                  </a:lnTo>
                  <a:lnTo>
                    <a:pt x="17" y="567"/>
                  </a:lnTo>
                  <a:lnTo>
                    <a:pt x="12" y="577"/>
                  </a:lnTo>
                  <a:lnTo>
                    <a:pt x="7" y="589"/>
                  </a:lnTo>
                  <a:lnTo>
                    <a:pt x="4" y="601"/>
                  </a:lnTo>
                  <a:lnTo>
                    <a:pt x="2" y="613"/>
                  </a:lnTo>
                  <a:lnTo>
                    <a:pt x="0" y="624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2" y="650"/>
                  </a:lnTo>
                  <a:lnTo>
                    <a:pt x="4" y="661"/>
                  </a:lnTo>
                  <a:lnTo>
                    <a:pt x="7" y="673"/>
                  </a:lnTo>
                  <a:lnTo>
                    <a:pt x="12" y="683"/>
                  </a:lnTo>
                  <a:lnTo>
                    <a:pt x="17" y="694"/>
                  </a:lnTo>
                  <a:lnTo>
                    <a:pt x="22" y="704"/>
                  </a:lnTo>
                  <a:lnTo>
                    <a:pt x="29" y="712"/>
                  </a:lnTo>
                  <a:lnTo>
                    <a:pt x="36" y="721"/>
                  </a:lnTo>
                  <a:lnTo>
                    <a:pt x="44" y="729"/>
                  </a:lnTo>
                  <a:lnTo>
                    <a:pt x="52" y="736"/>
                  </a:lnTo>
                  <a:lnTo>
                    <a:pt x="63" y="741"/>
                  </a:lnTo>
                  <a:lnTo>
                    <a:pt x="73" y="746"/>
                  </a:lnTo>
                  <a:lnTo>
                    <a:pt x="83" y="749"/>
                  </a:lnTo>
                  <a:lnTo>
                    <a:pt x="93" y="753"/>
                  </a:lnTo>
                  <a:lnTo>
                    <a:pt x="105" y="754"/>
                  </a:lnTo>
                  <a:lnTo>
                    <a:pt x="115" y="756"/>
                  </a:lnTo>
                  <a:lnTo>
                    <a:pt x="115" y="7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alpha val="24000"/>
                  </a:srgbClr>
                </a:gs>
                <a:gs pos="21000">
                  <a:srgbClr val="00B0F0">
                    <a:alpha val="50000"/>
                  </a:srgbClr>
                </a:gs>
                <a:gs pos="44000">
                  <a:srgbClr val="00B0F0">
                    <a:alpha val="39000"/>
                  </a:srgbClr>
                </a:gs>
                <a:gs pos="100000">
                  <a:srgbClr val="1F3267">
                    <a:alpha val="14000"/>
                  </a:srgbClr>
                </a:gs>
              </a:gsLst>
              <a:lin ang="2700000" scaled="1"/>
              <a:tileRect/>
            </a:gradFill>
            <a:ln w="3175" cap="flat" cmpd="sng" algn="ctr">
              <a:solidFill>
                <a:srgbClr val="6DA6D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at" dir="t"/>
            </a:scene3d>
          </p:spPr>
          <p:txBody>
            <a:bodyPr rtlCol="0" anchor="ctr"/>
            <a:lstStyle/>
            <a:p>
              <a:pPr marL="0" lvl="4" indent="-240027" algn="ctr" fontAlgn="ctr">
                <a:lnSpc>
                  <a:spcPts val="3733"/>
                </a:lnSpc>
                <a:spcBef>
                  <a:spcPts val="1134"/>
                </a:spcBef>
                <a:spcAft>
                  <a:spcPct val="0"/>
                </a:spcAft>
                <a:buClr>
                  <a:srgbClr val="CC9900"/>
                </a:buClr>
                <a:buSzPct val="60000"/>
                <a:buFont typeface="Arial" pitchFamily="34" charset="0"/>
                <a:buChar char="•"/>
                <a:defRPr/>
              </a:pPr>
              <a:endParaRPr lang="zh-CN" altLang="en-US" sz="3600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78" name="上下箭头 77"/>
            <p:cNvSpPr/>
            <p:nvPr/>
          </p:nvSpPr>
          <p:spPr>
            <a:xfrm>
              <a:off x="5333082" y="2516076"/>
              <a:ext cx="507923" cy="2901106"/>
            </a:xfrm>
            <a:prstGeom prst="upDownArrow">
              <a:avLst/>
            </a:prstGeom>
            <a:gradFill>
              <a:gsLst>
                <a:gs pos="0">
                  <a:srgbClr val="008BBC">
                    <a:alpha val="49000"/>
                  </a:srgbClr>
                </a:gs>
                <a:gs pos="100000">
                  <a:srgbClr val="0070C0">
                    <a:alpha val="11000"/>
                  </a:srgb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pPr marL="0" lvl="4" indent="-240027">
                <a:lnSpc>
                  <a:spcPts val="3733"/>
                </a:lnSpc>
                <a:buClr>
                  <a:srgbClr val="CC9900"/>
                </a:buClr>
                <a:buFont typeface="Arial" pitchFamily="34" charset="0"/>
                <a:buChar char="•"/>
                <a:defRPr/>
              </a:pPr>
              <a:endParaRPr lang="zh-CN" altLang="en-US" sz="1100" kern="0" smtClean="0">
                <a:solidFill>
                  <a:sysClr val="windowText" lastClr="000000"/>
                </a:solidFill>
                <a:sym typeface="Arial" pitchFamily="34" charset="0"/>
              </a:endParaRPr>
            </a:p>
          </p:txBody>
        </p:sp>
        <p:grpSp>
          <p:nvGrpSpPr>
            <p:cNvPr id="2" name="组合 238"/>
            <p:cNvGrpSpPr/>
            <p:nvPr/>
          </p:nvGrpSpPr>
          <p:grpSpPr>
            <a:xfrm rot="16200000">
              <a:off x="3049912" y="1512609"/>
              <a:ext cx="498541" cy="4145140"/>
              <a:chOff x="9411865" y="1728714"/>
              <a:chExt cx="2320082" cy="3789221"/>
            </a:xfrm>
          </p:grpSpPr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9411865" y="1728716"/>
                <a:ext cx="2320082" cy="37882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1"/>
                  </a:cxn>
                  <a:cxn ang="0">
                    <a:pos x="2159" y="1900"/>
                  </a:cxn>
                  <a:cxn ang="0">
                    <a:pos x="2159" y="134"/>
                  </a:cxn>
                  <a:cxn ang="0">
                    <a:pos x="0" y="0"/>
                  </a:cxn>
                </a:cxnLst>
                <a:rect l="0" t="0" r="r" b="b"/>
                <a:pathLst>
                  <a:path w="2159" h="2181">
                    <a:moveTo>
                      <a:pt x="0" y="0"/>
                    </a:moveTo>
                    <a:lnTo>
                      <a:pt x="0" y="2181"/>
                    </a:lnTo>
                    <a:lnTo>
                      <a:pt x="2159" y="1900"/>
                    </a:lnTo>
                    <a:lnTo>
                      <a:pt x="2159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BBC">
                      <a:alpha val="49000"/>
                    </a:srgbClr>
                  </a:gs>
                  <a:gs pos="100000">
                    <a:srgbClr val="0070C0">
                      <a:alpha val="11000"/>
                    </a:srgb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pPr indent="-240027">
                  <a:lnSpc>
                    <a:spcPts val="3733"/>
                  </a:lnSpc>
                  <a:buFont typeface="Arial" pitchFamily="34" charset="0"/>
                  <a:buChar char="•"/>
                  <a:defRPr/>
                </a:pPr>
                <a:endParaRPr lang="zh-CN" altLang="en-US" sz="1100" kern="0" dirty="0">
                  <a:solidFill>
                    <a:sysClr val="windowText" lastClr="000000"/>
                  </a:solidFill>
                  <a:sym typeface="Arial" pitchFamily="34" charset="0"/>
                </a:endParaRPr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 rot="5400000">
                <a:off x="7541589" y="3622961"/>
                <a:ext cx="3789221" cy="728"/>
              </a:xfrm>
              <a:prstGeom prst="line">
                <a:avLst/>
              </a:prstGeom>
              <a:noFill/>
              <a:ln w="19050" cap="flat" cmpd="sng" algn="ctr">
                <a:solidFill>
                  <a:srgbClr val="43CEFF"/>
                </a:solidFill>
                <a:prstDash val="solid"/>
              </a:ln>
              <a:effectLst/>
            </p:spPr>
          </p:cxnSp>
        </p:grpSp>
        <p:grpSp>
          <p:nvGrpSpPr>
            <p:cNvPr id="3" name="组合 238"/>
            <p:cNvGrpSpPr/>
            <p:nvPr/>
          </p:nvGrpSpPr>
          <p:grpSpPr>
            <a:xfrm rot="16200000">
              <a:off x="3172848" y="2368489"/>
              <a:ext cx="251640" cy="4144108"/>
              <a:chOff x="9411871" y="1728714"/>
              <a:chExt cx="2320082" cy="3789221"/>
            </a:xfrm>
          </p:grpSpPr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9411871" y="1728716"/>
                <a:ext cx="2320082" cy="37882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1"/>
                  </a:cxn>
                  <a:cxn ang="0">
                    <a:pos x="2159" y="1900"/>
                  </a:cxn>
                  <a:cxn ang="0">
                    <a:pos x="2159" y="134"/>
                  </a:cxn>
                  <a:cxn ang="0">
                    <a:pos x="0" y="0"/>
                  </a:cxn>
                </a:cxnLst>
                <a:rect l="0" t="0" r="r" b="b"/>
                <a:pathLst>
                  <a:path w="2159" h="2181">
                    <a:moveTo>
                      <a:pt x="0" y="0"/>
                    </a:moveTo>
                    <a:lnTo>
                      <a:pt x="0" y="2181"/>
                    </a:lnTo>
                    <a:lnTo>
                      <a:pt x="2159" y="1900"/>
                    </a:lnTo>
                    <a:lnTo>
                      <a:pt x="2159" y="1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BBC">
                      <a:alpha val="49000"/>
                    </a:srgbClr>
                  </a:gs>
                  <a:gs pos="100000">
                    <a:srgbClr val="0070C0">
                      <a:alpha val="11000"/>
                    </a:srgb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2" tIns="45715" rIns="91432" bIns="45715" numCol="1" anchor="t" anchorCtr="0" compatLnSpc="1">
                <a:prstTxWarp prst="textNoShape">
                  <a:avLst/>
                </a:prstTxWarp>
              </a:bodyPr>
              <a:lstStyle/>
              <a:p>
                <a:pPr indent="-240027">
                  <a:lnSpc>
                    <a:spcPts val="3733"/>
                  </a:lnSpc>
                  <a:buFont typeface="Arial" pitchFamily="34" charset="0"/>
                  <a:buChar char="•"/>
                  <a:defRPr/>
                </a:pPr>
                <a:endParaRPr lang="zh-CN" altLang="en-US" sz="1100" kern="0" dirty="0">
                  <a:solidFill>
                    <a:sysClr val="windowText" lastClr="000000"/>
                  </a:solidFill>
                  <a:sym typeface="Arial" pitchFamily="34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rot="5400000">
                <a:off x="7541589" y="3622961"/>
                <a:ext cx="3789221" cy="728"/>
              </a:xfrm>
              <a:prstGeom prst="line">
                <a:avLst/>
              </a:prstGeom>
              <a:noFill/>
              <a:ln w="19050" cap="flat" cmpd="sng" algn="ctr">
                <a:solidFill>
                  <a:srgbClr val="43CEFF"/>
                </a:solidFill>
                <a:prstDash val="solid"/>
              </a:ln>
              <a:effectLst/>
            </p:spPr>
          </p:cxnSp>
        </p:grpSp>
        <p:sp>
          <p:nvSpPr>
            <p:cNvPr id="86" name="Freeform 23"/>
            <p:cNvSpPr>
              <a:spLocks/>
            </p:cNvSpPr>
            <p:nvPr/>
          </p:nvSpPr>
          <p:spPr bwMode="auto">
            <a:xfrm rot="16200000">
              <a:off x="3048369" y="3040545"/>
              <a:ext cx="498541" cy="4142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1"/>
                </a:cxn>
                <a:cxn ang="0">
                  <a:pos x="2159" y="1900"/>
                </a:cxn>
                <a:cxn ang="0">
                  <a:pos x="2159" y="134"/>
                </a:cxn>
                <a:cxn ang="0">
                  <a:pos x="0" y="0"/>
                </a:cxn>
              </a:cxnLst>
              <a:rect l="0" t="0" r="r" b="b"/>
              <a:pathLst>
                <a:path w="2159" h="2181">
                  <a:moveTo>
                    <a:pt x="0" y="0"/>
                  </a:moveTo>
                  <a:lnTo>
                    <a:pt x="0" y="2181"/>
                  </a:lnTo>
                  <a:lnTo>
                    <a:pt x="2159" y="1900"/>
                  </a:lnTo>
                  <a:lnTo>
                    <a:pt x="2159" y="1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8BBC">
                    <a:alpha val="49000"/>
                  </a:srgbClr>
                </a:gs>
                <a:gs pos="100000">
                  <a:srgbClr val="0070C0">
                    <a:alpha val="11000"/>
                  </a:srgb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pPr indent="-240027">
                <a:lnSpc>
                  <a:spcPts val="3733"/>
                </a:lnSpc>
                <a:buFont typeface="Arial" pitchFamily="34" charset="0"/>
                <a:buChar char="•"/>
                <a:defRPr/>
              </a:pPr>
              <a:endParaRPr lang="zh-CN" altLang="en-US" sz="1100" kern="0" dirty="0">
                <a:solidFill>
                  <a:sysClr val="windowText" lastClr="000000"/>
                </a:solidFill>
                <a:sym typeface="Arial" pitchFamily="34" charset="0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1226614" y="5355532"/>
              <a:ext cx="4143080" cy="156"/>
            </a:xfrm>
            <a:prstGeom prst="line">
              <a:avLst/>
            </a:prstGeom>
            <a:noFill/>
            <a:ln w="19050" cap="flat" cmpd="sng" algn="ctr">
              <a:solidFill>
                <a:srgbClr val="43CEFF"/>
              </a:solidFill>
              <a:prstDash val="solid"/>
            </a:ln>
            <a:effectLst/>
          </p:spPr>
        </p:cxnSp>
        <p:grpSp>
          <p:nvGrpSpPr>
            <p:cNvPr id="4" name="组合 434"/>
            <p:cNvGrpSpPr>
              <a:grpSpLocks noChangeAspect="1"/>
            </p:cNvGrpSpPr>
            <p:nvPr/>
          </p:nvGrpSpPr>
          <p:grpSpPr>
            <a:xfrm>
              <a:off x="1866492" y="4700231"/>
              <a:ext cx="536624" cy="552679"/>
              <a:chOff x="2710129" y="5283341"/>
              <a:chExt cx="720000" cy="720000"/>
            </a:xfrm>
            <a:noFill/>
          </p:grpSpPr>
          <p:sp>
            <p:nvSpPr>
              <p:cNvPr id="91" name="椭圆 90"/>
              <p:cNvSpPr/>
              <p:nvPr/>
            </p:nvSpPr>
            <p:spPr>
              <a:xfrm>
                <a:off x="2710129" y="5283341"/>
                <a:ext cx="720000" cy="7200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5" name="组合 208"/>
              <p:cNvGrpSpPr/>
              <p:nvPr/>
            </p:nvGrpSpPr>
            <p:grpSpPr>
              <a:xfrm>
                <a:off x="2808018" y="5435284"/>
                <a:ext cx="524222" cy="416114"/>
                <a:chOff x="555625" y="3762376"/>
                <a:chExt cx="493713" cy="468312"/>
              </a:xfrm>
              <a:grpFill/>
              <a:effectLst/>
            </p:grpSpPr>
            <p:sp>
              <p:nvSpPr>
                <p:cNvPr id="93" name="Freeform 17"/>
                <p:cNvSpPr>
                  <a:spLocks/>
                </p:cNvSpPr>
                <p:nvPr/>
              </p:nvSpPr>
              <p:spPr bwMode="auto">
                <a:xfrm>
                  <a:off x="587375" y="4149725"/>
                  <a:ext cx="58738" cy="80962"/>
                </a:xfrm>
                <a:custGeom>
                  <a:avLst/>
                  <a:gdLst>
                    <a:gd name="T0" fmla="*/ 0 w 73"/>
                    <a:gd name="T1" fmla="*/ 79 h 99"/>
                    <a:gd name="T2" fmla="*/ 0 w 73"/>
                    <a:gd name="T3" fmla="*/ 0 h 99"/>
                    <a:gd name="T4" fmla="*/ 71 w 73"/>
                    <a:gd name="T5" fmla="*/ 43 h 99"/>
                    <a:gd name="T6" fmla="*/ 73 w 73"/>
                    <a:gd name="T7" fmla="*/ 43 h 99"/>
                    <a:gd name="T8" fmla="*/ 73 w 73"/>
                    <a:gd name="T9" fmla="*/ 79 h 99"/>
                    <a:gd name="T10" fmla="*/ 53 w 73"/>
                    <a:gd name="T11" fmla="*/ 99 h 99"/>
                    <a:gd name="T12" fmla="*/ 20 w 73"/>
                    <a:gd name="T13" fmla="*/ 99 h 99"/>
                    <a:gd name="T14" fmla="*/ 0 w 73"/>
                    <a:gd name="T15" fmla="*/ 7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99">
                      <a:moveTo>
                        <a:pt x="0" y="7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" y="27"/>
                        <a:pt x="43" y="43"/>
                        <a:pt x="71" y="43"/>
                      </a:cubicBezTo>
                      <a:cubicBezTo>
                        <a:pt x="73" y="43"/>
                        <a:pt x="73" y="43"/>
                        <a:pt x="73" y="43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3" y="90"/>
                        <a:pt x="64" y="99"/>
                        <a:pt x="53" y="99"/>
                      </a:cubicBezTo>
                      <a:cubicBezTo>
                        <a:pt x="20" y="99"/>
                        <a:pt x="20" y="99"/>
                        <a:pt x="20" y="99"/>
                      </a:cubicBezTo>
                      <a:cubicBezTo>
                        <a:pt x="9" y="99"/>
                        <a:pt x="0" y="90"/>
                        <a:pt x="0" y="79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18"/>
                <p:cNvSpPr>
                  <a:spLocks/>
                </p:cNvSpPr>
                <p:nvPr/>
              </p:nvSpPr>
              <p:spPr bwMode="auto">
                <a:xfrm>
                  <a:off x="957263" y="4148138"/>
                  <a:ext cx="60325" cy="82550"/>
                </a:xfrm>
                <a:custGeom>
                  <a:avLst/>
                  <a:gdLst>
                    <a:gd name="T0" fmla="*/ 0 w 73"/>
                    <a:gd name="T1" fmla="*/ 80 h 100"/>
                    <a:gd name="T2" fmla="*/ 0 w 73"/>
                    <a:gd name="T3" fmla="*/ 44 h 100"/>
                    <a:gd name="T4" fmla="*/ 2 w 73"/>
                    <a:gd name="T5" fmla="*/ 44 h 100"/>
                    <a:gd name="T6" fmla="*/ 73 w 73"/>
                    <a:gd name="T7" fmla="*/ 0 h 100"/>
                    <a:gd name="T8" fmla="*/ 73 w 73"/>
                    <a:gd name="T9" fmla="*/ 80 h 100"/>
                    <a:gd name="T10" fmla="*/ 53 w 73"/>
                    <a:gd name="T11" fmla="*/ 100 h 100"/>
                    <a:gd name="T12" fmla="*/ 20 w 73"/>
                    <a:gd name="T13" fmla="*/ 100 h 100"/>
                    <a:gd name="T14" fmla="*/ 0 w 73"/>
                    <a:gd name="T15" fmla="*/ 8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100">
                      <a:moveTo>
                        <a:pt x="0" y="80"/>
                      </a:move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30" y="43"/>
                        <a:pt x="57" y="27"/>
                        <a:pt x="73" y="0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73" y="91"/>
                        <a:pt x="64" y="100"/>
                        <a:pt x="53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9" y="100"/>
                        <a:pt x="0" y="91"/>
                        <a:pt x="0" y="80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19"/>
                <p:cNvSpPr>
                  <a:spLocks/>
                </p:cNvSpPr>
                <p:nvPr/>
              </p:nvSpPr>
              <p:spPr bwMode="auto">
                <a:xfrm>
                  <a:off x="622300" y="3970338"/>
                  <a:ext cx="50800" cy="26987"/>
                </a:xfrm>
                <a:custGeom>
                  <a:avLst/>
                  <a:gdLst>
                    <a:gd name="T0" fmla="*/ 32 w 32"/>
                    <a:gd name="T1" fmla="*/ 17 h 17"/>
                    <a:gd name="T2" fmla="*/ 0 w 32"/>
                    <a:gd name="T3" fmla="*/ 6 h 17"/>
                    <a:gd name="T4" fmla="*/ 0 w 32"/>
                    <a:gd name="T5" fmla="*/ 0 h 17"/>
                    <a:gd name="T6" fmla="*/ 31 w 32"/>
                    <a:gd name="T7" fmla="*/ 10 h 17"/>
                    <a:gd name="T8" fmla="*/ 32 w 32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2" y="17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1" y="10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20"/>
                <p:cNvSpPr>
                  <a:spLocks/>
                </p:cNvSpPr>
                <p:nvPr/>
              </p:nvSpPr>
              <p:spPr bwMode="auto">
                <a:xfrm>
                  <a:off x="922338" y="3970338"/>
                  <a:ext cx="50800" cy="26987"/>
                </a:xfrm>
                <a:custGeom>
                  <a:avLst/>
                  <a:gdLst>
                    <a:gd name="T0" fmla="*/ 0 w 32"/>
                    <a:gd name="T1" fmla="*/ 17 h 17"/>
                    <a:gd name="T2" fmla="*/ 32 w 32"/>
                    <a:gd name="T3" fmla="*/ 6 h 17"/>
                    <a:gd name="T4" fmla="*/ 31 w 32"/>
                    <a:gd name="T5" fmla="*/ 0 h 17"/>
                    <a:gd name="T6" fmla="*/ 1 w 32"/>
                    <a:gd name="T7" fmla="*/ 10 h 17"/>
                    <a:gd name="T8" fmla="*/ 0 w 32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0" y="17"/>
                      </a:moveTo>
                      <a:lnTo>
                        <a:pt x="32" y="6"/>
                      </a:lnTo>
                      <a:lnTo>
                        <a:pt x="31" y="0"/>
                      </a:lnTo>
                      <a:lnTo>
                        <a:pt x="1" y="1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555625" y="3762376"/>
                  <a:ext cx="493713" cy="419100"/>
                </a:xfrm>
                <a:custGeom>
                  <a:avLst/>
                  <a:gdLst>
                    <a:gd name="T0" fmla="*/ 117 w 604"/>
                    <a:gd name="T1" fmla="*/ 507 h 512"/>
                    <a:gd name="T2" fmla="*/ 41 w 604"/>
                    <a:gd name="T3" fmla="*/ 335 h 512"/>
                    <a:gd name="T4" fmla="*/ 40 w 604"/>
                    <a:gd name="T5" fmla="*/ 196 h 512"/>
                    <a:gd name="T6" fmla="*/ 1 w 604"/>
                    <a:gd name="T7" fmla="*/ 179 h 512"/>
                    <a:gd name="T8" fmla="*/ 15 w 604"/>
                    <a:gd name="T9" fmla="*/ 158 h 512"/>
                    <a:gd name="T10" fmla="*/ 62 w 604"/>
                    <a:gd name="T11" fmla="*/ 174 h 512"/>
                    <a:gd name="T12" fmla="*/ 57 w 604"/>
                    <a:gd name="T13" fmla="*/ 187 h 512"/>
                    <a:gd name="T14" fmla="*/ 117 w 604"/>
                    <a:gd name="T15" fmla="*/ 51 h 512"/>
                    <a:gd name="T16" fmla="*/ 301 w 604"/>
                    <a:gd name="T17" fmla="*/ 0 h 512"/>
                    <a:gd name="T18" fmla="*/ 302 w 604"/>
                    <a:gd name="T19" fmla="*/ 0 h 512"/>
                    <a:gd name="T20" fmla="*/ 302 w 604"/>
                    <a:gd name="T21" fmla="*/ 0 h 512"/>
                    <a:gd name="T22" fmla="*/ 487 w 604"/>
                    <a:gd name="T23" fmla="*/ 51 h 512"/>
                    <a:gd name="T24" fmla="*/ 547 w 604"/>
                    <a:gd name="T25" fmla="*/ 187 h 512"/>
                    <a:gd name="T26" fmla="*/ 542 w 604"/>
                    <a:gd name="T27" fmla="*/ 174 h 512"/>
                    <a:gd name="T28" fmla="*/ 589 w 604"/>
                    <a:gd name="T29" fmla="*/ 158 h 512"/>
                    <a:gd name="T30" fmla="*/ 603 w 604"/>
                    <a:gd name="T31" fmla="*/ 179 h 512"/>
                    <a:gd name="T32" fmla="*/ 564 w 604"/>
                    <a:gd name="T33" fmla="*/ 196 h 512"/>
                    <a:gd name="T34" fmla="*/ 563 w 604"/>
                    <a:gd name="T35" fmla="*/ 335 h 512"/>
                    <a:gd name="T36" fmla="*/ 487 w 604"/>
                    <a:gd name="T37" fmla="*/ 507 h 512"/>
                    <a:gd name="T38" fmla="*/ 444 w 604"/>
                    <a:gd name="T39" fmla="*/ 499 h 512"/>
                    <a:gd name="T40" fmla="*/ 168 w 604"/>
                    <a:gd name="T41" fmla="*/ 490 h 512"/>
                    <a:gd name="T42" fmla="*/ 444 w 604"/>
                    <a:gd name="T43" fmla="*/ 499 h 512"/>
                    <a:gd name="T44" fmla="*/ 416 w 604"/>
                    <a:gd name="T45" fmla="*/ 469 h 512"/>
                    <a:gd name="T46" fmla="*/ 179 w 604"/>
                    <a:gd name="T47" fmla="*/ 478 h 512"/>
                    <a:gd name="T48" fmla="*/ 97 w 604"/>
                    <a:gd name="T49" fmla="*/ 460 h 512"/>
                    <a:gd name="T50" fmla="*/ 84 w 604"/>
                    <a:gd name="T51" fmla="*/ 408 h 512"/>
                    <a:gd name="T52" fmla="*/ 97 w 604"/>
                    <a:gd name="T53" fmla="*/ 460 h 512"/>
                    <a:gd name="T54" fmla="*/ 539 w 604"/>
                    <a:gd name="T55" fmla="*/ 428 h 512"/>
                    <a:gd name="T56" fmla="*/ 487 w 604"/>
                    <a:gd name="T57" fmla="*/ 440 h 512"/>
                    <a:gd name="T58" fmla="*/ 406 w 604"/>
                    <a:gd name="T59" fmla="*/ 457 h 512"/>
                    <a:gd name="T60" fmla="*/ 206 w 604"/>
                    <a:gd name="T61" fmla="*/ 448 h 512"/>
                    <a:gd name="T62" fmla="*/ 406 w 604"/>
                    <a:gd name="T63" fmla="*/ 457 h 512"/>
                    <a:gd name="T64" fmla="*/ 528 w 604"/>
                    <a:gd name="T65" fmla="*/ 258 h 512"/>
                    <a:gd name="T66" fmla="*/ 442 w 604"/>
                    <a:gd name="T67" fmla="*/ 35 h 512"/>
                    <a:gd name="T68" fmla="*/ 162 w 604"/>
                    <a:gd name="T69" fmla="*/ 35 h 512"/>
                    <a:gd name="T70" fmla="*/ 75 w 604"/>
                    <a:gd name="T71" fmla="*/ 258 h 512"/>
                    <a:gd name="T72" fmla="*/ 302 w 604"/>
                    <a:gd name="T73" fmla="*/ 368 h 512"/>
                    <a:gd name="T74" fmla="*/ 301 w 604"/>
                    <a:gd name="T75" fmla="*/ 360 h 512"/>
                    <a:gd name="T76" fmla="*/ 290 w 604"/>
                    <a:gd name="T77" fmla="*/ 360 h 512"/>
                    <a:gd name="T78" fmla="*/ 159 w 604"/>
                    <a:gd name="T79" fmla="*/ 274 h 512"/>
                    <a:gd name="T80" fmla="*/ 89 w 604"/>
                    <a:gd name="T81" fmla="*/ 222 h 512"/>
                    <a:gd name="T82" fmla="*/ 303 w 604"/>
                    <a:gd name="T83" fmla="*/ 200 h 512"/>
                    <a:gd name="T84" fmla="*/ 514 w 604"/>
                    <a:gd name="T85" fmla="*/ 222 h 512"/>
                    <a:gd name="T86" fmla="*/ 445 w 604"/>
                    <a:gd name="T87" fmla="*/ 274 h 512"/>
                    <a:gd name="T88" fmla="*/ 313 w 604"/>
                    <a:gd name="T89" fmla="*/ 360 h 512"/>
                    <a:gd name="T90" fmla="*/ 302 w 604"/>
                    <a:gd name="T91" fmla="*/ 360 h 512"/>
                    <a:gd name="T92" fmla="*/ 301 w 604"/>
                    <a:gd name="T93" fmla="*/ 360 h 512"/>
                    <a:gd name="T94" fmla="*/ 320 w 604"/>
                    <a:gd name="T95" fmla="*/ 320 h 512"/>
                    <a:gd name="T96" fmla="*/ 283 w 604"/>
                    <a:gd name="T97" fmla="*/ 335 h 512"/>
                    <a:gd name="T98" fmla="*/ 259 w 604"/>
                    <a:gd name="T99" fmla="*/ 71 h 512"/>
                    <a:gd name="T100" fmla="*/ 263 w 604"/>
                    <a:gd name="T101" fmla="*/ 45 h 512"/>
                    <a:gd name="T102" fmla="*/ 345 w 604"/>
                    <a:gd name="T103" fmla="*/ 49 h 512"/>
                    <a:gd name="T104" fmla="*/ 340 w 604"/>
                    <a:gd name="T105" fmla="*/ 75 h 512"/>
                    <a:gd name="T106" fmla="*/ 259 w 604"/>
                    <a:gd name="T107" fmla="*/ 71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04" h="512">
                      <a:moveTo>
                        <a:pt x="303" y="512"/>
                      </a:moveTo>
                      <a:cubicBezTo>
                        <a:pt x="117" y="507"/>
                        <a:pt x="117" y="507"/>
                        <a:pt x="117" y="507"/>
                      </a:cubicBezTo>
                      <a:cubicBezTo>
                        <a:pt x="87" y="506"/>
                        <a:pt x="57" y="486"/>
                        <a:pt x="44" y="455"/>
                      </a:cubicBezTo>
                      <a:cubicBezTo>
                        <a:pt x="30" y="423"/>
                        <a:pt x="29" y="380"/>
                        <a:pt x="41" y="335"/>
                      </a:cubicBezTo>
                      <a:cubicBezTo>
                        <a:pt x="48" y="297"/>
                        <a:pt x="55" y="262"/>
                        <a:pt x="64" y="226"/>
                      </a:cubicBezTo>
                      <a:cubicBezTo>
                        <a:pt x="40" y="196"/>
                        <a:pt x="40" y="196"/>
                        <a:pt x="40" y="196"/>
                      </a:cubicBezTo>
                      <a:cubicBezTo>
                        <a:pt x="18" y="196"/>
                        <a:pt x="18" y="196"/>
                        <a:pt x="18" y="196"/>
                      </a:cubicBezTo>
                      <a:cubicBezTo>
                        <a:pt x="9" y="196"/>
                        <a:pt x="3" y="188"/>
                        <a:pt x="1" y="179"/>
                      </a:cubicBezTo>
                      <a:cubicBezTo>
                        <a:pt x="1" y="179"/>
                        <a:pt x="1" y="179"/>
                        <a:pt x="1" y="179"/>
                      </a:cubicBezTo>
                      <a:cubicBezTo>
                        <a:pt x="0" y="169"/>
                        <a:pt x="6" y="159"/>
                        <a:pt x="15" y="158"/>
                      </a:cubicBezTo>
                      <a:cubicBezTo>
                        <a:pt x="40" y="153"/>
                        <a:pt x="40" y="153"/>
                        <a:pt x="40" y="153"/>
                      </a:cubicBezTo>
                      <a:cubicBezTo>
                        <a:pt x="51" y="151"/>
                        <a:pt x="62" y="161"/>
                        <a:pt x="62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62" y="179"/>
                        <a:pt x="60" y="183"/>
                        <a:pt x="57" y="187"/>
                      </a:cubicBezTo>
                      <a:cubicBezTo>
                        <a:pt x="70" y="202"/>
                        <a:pt x="70" y="202"/>
                        <a:pt x="70" y="202"/>
                      </a:cubicBezTo>
                      <a:cubicBezTo>
                        <a:pt x="82" y="157"/>
                        <a:pt x="96" y="109"/>
                        <a:pt x="117" y="51"/>
                      </a:cubicBezTo>
                      <a:cubicBezTo>
                        <a:pt x="124" y="30"/>
                        <a:pt x="147" y="11"/>
                        <a:pt x="170" y="9"/>
                      </a:cubicBezTo>
                      <a:cubicBezTo>
                        <a:pt x="215" y="3"/>
                        <a:pt x="259" y="0"/>
                        <a:pt x="301" y="0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301" y="0"/>
                        <a:pt x="302" y="0"/>
                        <a:pt x="302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45" y="0"/>
                        <a:pt x="389" y="3"/>
                        <a:pt x="434" y="9"/>
                      </a:cubicBezTo>
                      <a:cubicBezTo>
                        <a:pt x="456" y="11"/>
                        <a:pt x="479" y="30"/>
                        <a:pt x="487" y="51"/>
                      </a:cubicBezTo>
                      <a:cubicBezTo>
                        <a:pt x="507" y="109"/>
                        <a:pt x="522" y="157"/>
                        <a:pt x="534" y="203"/>
                      </a:cubicBezTo>
                      <a:cubicBezTo>
                        <a:pt x="547" y="187"/>
                        <a:pt x="547" y="187"/>
                        <a:pt x="547" y="187"/>
                      </a:cubicBezTo>
                      <a:cubicBezTo>
                        <a:pt x="544" y="183"/>
                        <a:pt x="542" y="179"/>
                        <a:pt x="542" y="174"/>
                      </a:cubicBezTo>
                      <a:cubicBezTo>
                        <a:pt x="542" y="174"/>
                        <a:pt x="542" y="174"/>
                        <a:pt x="542" y="174"/>
                      </a:cubicBezTo>
                      <a:cubicBezTo>
                        <a:pt x="542" y="161"/>
                        <a:pt x="553" y="151"/>
                        <a:pt x="564" y="153"/>
                      </a:cubicBezTo>
                      <a:cubicBezTo>
                        <a:pt x="589" y="158"/>
                        <a:pt x="589" y="158"/>
                        <a:pt x="589" y="158"/>
                      </a:cubicBezTo>
                      <a:cubicBezTo>
                        <a:pt x="598" y="159"/>
                        <a:pt x="604" y="169"/>
                        <a:pt x="603" y="179"/>
                      </a:cubicBezTo>
                      <a:cubicBezTo>
                        <a:pt x="603" y="179"/>
                        <a:pt x="603" y="179"/>
                        <a:pt x="603" y="179"/>
                      </a:cubicBezTo>
                      <a:cubicBezTo>
                        <a:pt x="601" y="188"/>
                        <a:pt x="595" y="196"/>
                        <a:pt x="586" y="196"/>
                      </a:cubicBezTo>
                      <a:cubicBezTo>
                        <a:pt x="564" y="196"/>
                        <a:pt x="564" y="196"/>
                        <a:pt x="564" y="196"/>
                      </a:cubicBezTo>
                      <a:cubicBezTo>
                        <a:pt x="539" y="226"/>
                        <a:pt x="539" y="226"/>
                        <a:pt x="539" y="226"/>
                      </a:cubicBezTo>
                      <a:cubicBezTo>
                        <a:pt x="548" y="262"/>
                        <a:pt x="555" y="297"/>
                        <a:pt x="563" y="335"/>
                      </a:cubicBezTo>
                      <a:cubicBezTo>
                        <a:pt x="575" y="380"/>
                        <a:pt x="573" y="423"/>
                        <a:pt x="560" y="455"/>
                      </a:cubicBezTo>
                      <a:cubicBezTo>
                        <a:pt x="546" y="486"/>
                        <a:pt x="517" y="506"/>
                        <a:pt x="487" y="507"/>
                      </a:cubicBezTo>
                      <a:lnTo>
                        <a:pt x="303" y="512"/>
                      </a:lnTo>
                      <a:close/>
                      <a:moveTo>
                        <a:pt x="444" y="499"/>
                      </a:moveTo>
                      <a:cubicBezTo>
                        <a:pt x="435" y="490"/>
                        <a:pt x="435" y="490"/>
                        <a:pt x="435" y="490"/>
                      </a:cubicBezTo>
                      <a:cubicBezTo>
                        <a:pt x="168" y="490"/>
                        <a:pt x="168" y="490"/>
                        <a:pt x="168" y="490"/>
                      </a:cubicBezTo>
                      <a:cubicBezTo>
                        <a:pt x="160" y="499"/>
                        <a:pt x="160" y="499"/>
                        <a:pt x="160" y="499"/>
                      </a:cubicBezTo>
                      <a:lnTo>
                        <a:pt x="444" y="499"/>
                      </a:lnTo>
                      <a:close/>
                      <a:moveTo>
                        <a:pt x="425" y="478"/>
                      </a:moveTo>
                      <a:cubicBezTo>
                        <a:pt x="416" y="469"/>
                        <a:pt x="416" y="469"/>
                        <a:pt x="416" y="469"/>
                      </a:cubicBezTo>
                      <a:cubicBezTo>
                        <a:pt x="187" y="469"/>
                        <a:pt x="187" y="469"/>
                        <a:pt x="187" y="469"/>
                      </a:cubicBezTo>
                      <a:cubicBezTo>
                        <a:pt x="179" y="478"/>
                        <a:pt x="179" y="478"/>
                        <a:pt x="179" y="478"/>
                      </a:cubicBezTo>
                      <a:lnTo>
                        <a:pt x="425" y="478"/>
                      </a:lnTo>
                      <a:close/>
                      <a:moveTo>
                        <a:pt x="97" y="460"/>
                      </a:moveTo>
                      <a:cubicBezTo>
                        <a:pt x="111" y="456"/>
                        <a:pt x="120" y="442"/>
                        <a:pt x="116" y="428"/>
                      </a:cubicBezTo>
                      <a:cubicBezTo>
                        <a:pt x="113" y="413"/>
                        <a:pt x="98" y="404"/>
                        <a:pt x="84" y="408"/>
                      </a:cubicBezTo>
                      <a:cubicBezTo>
                        <a:pt x="69" y="412"/>
                        <a:pt x="61" y="426"/>
                        <a:pt x="64" y="440"/>
                      </a:cubicBezTo>
                      <a:cubicBezTo>
                        <a:pt x="68" y="455"/>
                        <a:pt x="82" y="464"/>
                        <a:pt x="97" y="460"/>
                      </a:cubicBezTo>
                      <a:close/>
                      <a:moveTo>
                        <a:pt x="520" y="460"/>
                      </a:moveTo>
                      <a:cubicBezTo>
                        <a:pt x="534" y="456"/>
                        <a:pt x="543" y="442"/>
                        <a:pt x="539" y="428"/>
                      </a:cubicBezTo>
                      <a:cubicBezTo>
                        <a:pt x="536" y="413"/>
                        <a:pt x="521" y="404"/>
                        <a:pt x="507" y="408"/>
                      </a:cubicBezTo>
                      <a:cubicBezTo>
                        <a:pt x="492" y="412"/>
                        <a:pt x="484" y="426"/>
                        <a:pt x="487" y="440"/>
                      </a:cubicBezTo>
                      <a:cubicBezTo>
                        <a:pt x="491" y="455"/>
                        <a:pt x="505" y="464"/>
                        <a:pt x="520" y="460"/>
                      </a:cubicBezTo>
                      <a:close/>
                      <a:moveTo>
                        <a:pt x="406" y="457"/>
                      </a:moveTo>
                      <a:cubicBezTo>
                        <a:pt x="397" y="448"/>
                        <a:pt x="397" y="448"/>
                        <a:pt x="397" y="448"/>
                      </a:cubicBezTo>
                      <a:cubicBezTo>
                        <a:pt x="206" y="448"/>
                        <a:pt x="206" y="448"/>
                        <a:pt x="206" y="448"/>
                      </a:cubicBezTo>
                      <a:cubicBezTo>
                        <a:pt x="198" y="457"/>
                        <a:pt x="198" y="457"/>
                        <a:pt x="198" y="457"/>
                      </a:cubicBezTo>
                      <a:lnTo>
                        <a:pt x="406" y="457"/>
                      </a:lnTo>
                      <a:close/>
                      <a:moveTo>
                        <a:pt x="479" y="335"/>
                      </a:moveTo>
                      <a:cubicBezTo>
                        <a:pt x="525" y="318"/>
                        <a:pt x="531" y="284"/>
                        <a:pt x="528" y="258"/>
                      </a:cubicBezTo>
                      <a:cubicBezTo>
                        <a:pt x="520" y="182"/>
                        <a:pt x="492" y="117"/>
                        <a:pt x="470" y="54"/>
                      </a:cubicBezTo>
                      <a:cubicBezTo>
                        <a:pt x="466" y="43"/>
                        <a:pt x="452" y="36"/>
                        <a:pt x="442" y="35"/>
                      </a:cubicBezTo>
                      <a:cubicBezTo>
                        <a:pt x="395" y="33"/>
                        <a:pt x="349" y="31"/>
                        <a:pt x="302" y="29"/>
                      </a:cubicBezTo>
                      <a:cubicBezTo>
                        <a:pt x="255" y="31"/>
                        <a:pt x="208" y="33"/>
                        <a:pt x="162" y="35"/>
                      </a:cubicBezTo>
                      <a:cubicBezTo>
                        <a:pt x="151" y="36"/>
                        <a:pt x="137" y="43"/>
                        <a:pt x="133" y="54"/>
                      </a:cubicBezTo>
                      <a:cubicBezTo>
                        <a:pt x="111" y="117"/>
                        <a:pt x="83" y="182"/>
                        <a:pt x="75" y="258"/>
                      </a:cubicBezTo>
                      <a:cubicBezTo>
                        <a:pt x="73" y="284"/>
                        <a:pt x="79" y="318"/>
                        <a:pt x="124" y="335"/>
                      </a:cubicBezTo>
                      <a:cubicBezTo>
                        <a:pt x="182" y="356"/>
                        <a:pt x="238" y="367"/>
                        <a:pt x="302" y="368"/>
                      </a:cubicBezTo>
                      <a:cubicBezTo>
                        <a:pt x="366" y="367"/>
                        <a:pt x="421" y="356"/>
                        <a:pt x="479" y="335"/>
                      </a:cubicBezTo>
                      <a:close/>
                      <a:moveTo>
                        <a:pt x="301" y="360"/>
                      </a:moveTo>
                      <a:cubicBezTo>
                        <a:pt x="301" y="360"/>
                        <a:pt x="301" y="360"/>
                        <a:pt x="301" y="360"/>
                      </a:cubicBezTo>
                      <a:cubicBezTo>
                        <a:pt x="290" y="360"/>
                        <a:pt x="290" y="360"/>
                        <a:pt x="290" y="360"/>
                      </a:cubicBezTo>
                      <a:cubicBezTo>
                        <a:pt x="249" y="358"/>
                        <a:pt x="210" y="352"/>
                        <a:pt x="172" y="342"/>
                      </a:cubicBezTo>
                      <a:cubicBezTo>
                        <a:pt x="169" y="319"/>
                        <a:pt x="166" y="296"/>
                        <a:pt x="159" y="274"/>
                      </a:cubicBezTo>
                      <a:cubicBezTo>
                        <a:pt x="155" y="262"/>
                        <a:pt x="148" y="249"/>
                        <a:pt x="138" y="241"/>
                      </a:cubicBezTo>
                      <a:cubicBezTo>
                        <a:pt x="124" y="230"/>
                        <a:pt x="106" y="227"/>
                        <a:pt x="89" y="222"/>
                      </a:cubicBezTo>
                      <a:cubicBezTo>
                        <a:pt x="91" y="211"/>
                        <a:pt x="94" y="200"/>
                        <a:pt x="96" y="190"/>
                      </a:cubicBezTo>
                      <a:cubicBezTo>
                        <a:pt x="165" y="196"/>
                        <a:pt x="234" y="199"/>
                        <a:pt x="303" y="200"/>
                      </a:cubicBezTo>
                      <a:cubicBezTo>
                        <a:pt x="371" y="198"/>
                        <a:pt x="439" y="194"/>
                        <a:pt x="506" y="188"/>
                      </a:cubicBezTo>
                      <a:cubicBezTo>
                        <a:pt x="509" y="199"/>
                        <a:pt x="512" y="210"/>
                        <a:pt x="514" y="222"/>
                      </a:cubicBezTo>
                      <a:cubicBezTo>
                        <a:pt x="498" y="227"/>
                        <a:pt x="479" y="230"/>
                        <a:pt x="466" y="241"/>
                      </a:cubicBezTo>
                      <a:cubicBezTo>
                        <a:pt x="455" y="249"/>
                        <a:pt x="449" y="262"/>
                        <a:pt x="445" y="274"/>
                      </a:cubicBezTo>
                      <a:cubicBezTo>
                        <a:pt x="438" y="296"/>
                        <a:pt x="435" y="319"/>
                        <a:pt x="431" y="342"/>
                      </a:cubicBezTo>
                      <a:cubicBezTo>
                        <a:pt x="393" y="352"/>
                        <a:pt x="355" y="358"/>
                        <a:pt x="313" y="360"/>
                      </a:cubicBezTo>
                      <a:cubicBezTo>
                        <a:pt x="302" y="360"/>
                        <a:pt x="302" y="360"/>
                        <a:pt x="302" y="360"/>
                      </a:cubicBezTo>
                      <a:cubicBezTo>
                        <a:pt x="302" y="360"/>
                        <a:pt x="302" y="360"/>
                        <a:pt x="302" y="360"/>
                      </a:cubicBezTo>
                      <a:cubicBezTo>
                        <a:pt x="302" y="360"/>
                        <a:pt x="302" y="360"/>
                        <a:pt x="302" y="360"/>
                      </a:cubicBezTo>
                      <a:lnTo>
                        <a:pt x="301" y="360"/>
                      </a:lnTo>
                      <a:close/>
                      <a:moveTo>
                        <a:pt x="314" y="340"/>
                      </a:moveTo>
                      <a:cubicBezTo>
                        <a:pt x="324" y="335"/>
                        <a:pt x="327" y="326"/>
                        <a:pt x="320" y="320"/>
                      </a:cubicBezTo>
                      <a:cubicBezTo>
                        <a:pt x="314" y="313"/>
                        <a:pt x="300" y="311"/>
                        <a:pt x="290" y="315"/>
                      </a:cubicBezTo>
                      <a:cubicBezTo>
                        <a:pt x="279" y="319"/>
                        <a:pt x="276" y="328"/>
                        <a:pt x="283" y="335"/>
                      </a:cubicBezTo>
                      <a:cubicBezTo>
                        <a:pt x="290" y="342"/>
                        <a:pt x="303" y="344"/>
                        <a:pt x="314" y="340"/>
                      </a:cubicBezTo>
                      <a:close/>
                      <a:moveTo>
                        <a:pt x="259" y="71"/>
                      </a:moveTo>
                      <a:cubicBezTo>
                        <a:pt x="259" y="49"/>
                        <a:pt x="259" y="49"/>
                        <a:pt x="259" y="49"/>
                      </a:cubicBezTo>
                      <a:cubicBezTo>
                        <a:pt x="259" y="47"/>
                        <a:pt x="261" y="45"/>
                        <a:pt x="263" y="45"/>
                      </a:cubicBezTo>
                      <a:cubicBezTo>
                        <a:pt x="340" y="45"/>
                        <a:pt x="340" y="45"/>
                        <a:pt x="340" y="45"/>
                      </a:cubicBezTo>
                      <a:cubicBezTo>
                        <a:pt x="343" y="45"/>
                        <a:pt x="345" y="47"/>
                        <a:pt x="345" y="49"/>
                      </a:cubicBezTo>
                      <a:cubicBezTo>
                        <a:pt x="345" y="71"/>
                        <a:pt x="345" y="71"/>
                        <a:pt x="345" y="71"/>
                      </a:cubicBezTo>
                      <a:cubicBezTo>
                        <a:pt x="345" y="73"/>
                        <a:pt x="343" y="75"/>
                        <a:pt x="340" y="75"/>
                      </a:cubicBezTo>
                      <a:cubicBezTo>
                        <a:pt x="263" y="75"/>
                        <a:pt x="263" y="75"/>
                        <a:pt x="263" y="75"/>
                      </a:cubicBezTo>
                      <a:cubicBezTo>
                        <a:pt x="261" y="75"/>
                        <a:pt x="259" y="73"/>
                        <a:pt x="259" y="71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组合 442"/>
            <p:cNvGrpSpPr>
              <a:grpSpLocks noChangeAspect="1"/>
            </p:cNvGrpSpPr>
            <p:nvPr/>
          </p:nvGrpSpPr>
          <p:grpSpPr>
            <a:xfrm>
              <a:off x="4179918" y="4718733"/>
              <a:ext cx="479653" cy="494004"/>
              <a:chOff x="4968234" y="5283341"/>
              <a:chExt cx="720000" cy="720000"/>
            </a:xfrm>
            <a:noFill/>
          </p:grpSpPr>
          <p:sp>
            <p:nvSpPr>
              <p:cNvPr id="99" name="椭圆 98"/>
              <p:cNvSpPr/>
              <p:nvPr/>
            </p:nvSpPr>
            <p:spPr>
              <a:xfrm>
                <a:off x="4968234" y="5283341"/>
                <a:ext cx="720000" cy="7200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0" name="Freeform 5"/>
              <p:cNvSpPr>
                <a:spLocks noEditPoints="1"/>
              </p:cNvSpPr>
              <p:nvPr/>
            </p:nvSpPr>
            <p:spPr bwMode="auto">
              <a:xfrm>
                <a:off x="5099926" y="5435759"/>
                <a:ext cx="456616" cy="415165"/>
              </a:xfrm>
              <a:custGeom>
                <a:avLst/>
                <a:gdLst/>
                <a:ahLst/>
                <a:cxnLst>
                  <a:cxn ang="0">
                    <a:pos x="4041" y="6727"/>
                  </a:cxn>
                  <a:cxn ang="0">
                    <a:pos x="1464" y="6885"/>
                  </a:cxn>
                  <a:cxn ang="0">
                    <a:pos x="509" y="6378"/>
                  </a:cxn>
                  <a:cxn ang="0">
                    <a:pos x="1146" y="7426"/>
                  </a:cxn>
                  <a:cxn ang="0">
                    <a:pos x="1781" y="8505"/>
                  </a:cxn>
                  <a:cxn ang="0">
                    <a:pos x="2418" y="9583"/>
                  </a:cxn>
                  <a:cxn ang="0">
                    <a:pos x="3055" y="10662"/>
                  </a:cxn>
                  <a:cxn ang="0">
                    <a:pos x="3690" y="11741"/>
                  </a:cxn>
                  <a:cxn ang="0">
                    <a:pos x="4327" y="12820"/>
                  </a:cxn>
                  <a:cxn ang="0">
                    <a:pos x="12441" y="13581"/>
                  </a:cxn>
                  <a:cxn ang="0">
                    <a:pos x="8686" y="12629"/>
                  </a:cxn>
                  <a:cxn ang="0">
                    <a:pos x="8050" y="11550"/>
                  </a:cxn>
                  <a:cxn ang="0">
                    <a:pos x="7413" y="10440"/>
                  </a:cxn>
                  <a:cxn ang="0">
                    <a:pos x="6778" y="9361"/>
                  </a:cxn>
                  <a:cxn ang="0">
                    <a:pos x="6141" y="8283"/>
                  </a:cxn>
                  <a:cxn ang="0">
                    <a:pos x="5504" y="7203"/>
                  </a:cxn>
                  <a:cxn ang="0">
                    <a:pos x="4869" y="6092"/>
                  </a:cxn>
                  <a:cxn ang="0">
                    <a:pos x="1845" y="4157"/>
                  </a:cxn>
                  <a:cxn ang="0">
                    <a:pos x="3055" y="4030"/>
                  </a:cxn>
                  <a:cxn ang="0">
                    <a:pos x="11995" y="158"/>
                  </a:cxn>
                  <a:cxn ang="0">
                    <a:pos x="11327" y="952"/>
                  </a:cxn>
                  <a:cxn ang="0">
                    <a:pos x="10691" y="1745"/>
                  </a:cxn>
                  <a:cxn ang="0">
                    <a:pos x="5504" y="2824"/>
                  </a:cxn>
                  <a:cxn ang="0">
                    <a:pos x="8813" y="5426"/>
                  </a:cxn>
                  <a:cxn ang="0">
                    <a:pos x="11009" y="6157"/>
                  </a:cxn>
                  <a:cxn ang="0">
                    <a:pos x="11645" y="6949"/>
                  </a:cxn>
                  <a:cxn ang="0">
                    <a:pos x="12918" y="7362"/>
                  </a:cxn>
                  <a:cxn ang="0">
                    <a:pos x="13968" y="6727"/>
                  </a:cxn>
                  <a:cxn ang="0">
                    <a:pos x="15018" y="6092"/>
                  </a:cxn>
                  <a:cxn ang="0">
                    <a:pos x="16036" y="5458"/>
                  </a:cxn>
                  <a:cxn ang="0">
                    <a:pos x="15272" y="4410"/>
                  </a:cxn>
                  <a:cxn ang="0">
                    <a:pos x="14222" y="5045"/>
                  </a:cxn>
                  <a:cxn ang="0">
                    <a:pos x="13140" y="5680"/>
                  </a:cxn>
                  <a:cxn ang="0">
                    <a:pos x="12282" y="5617"/>
                  </a:cxn>
                  <a:cxn ang="0">
                    <a:pos x="11645" y="4823"/>
                  </a:cxn>
                  <a:cxn ang="0">
                    <a:pos x="11423" y="2951"/>
                  </a:cxn>
                  <a:cxn ang="0">
                    <a:pos x="12059" y="2157"/>
                  </a:cxn>
                  <a:cxn ang="0">
                    <a:pos x="12759" y="1587"/>
                  </a:cxn>
                  <a:cxn ang="0">
                    <a:pos x="13809" y="2221"/>
                  </a:cxn>
                  <a:cxn ang="0">
                    <a:pos x="14890" y="2856"/>
                  </a:cxn>
                  <a:cxn ang="0">
                    <a:pos x="16164" y="2761"/>
                  </a:cxn>
                  <a:cxn ang="0">
                    <a:pos x="15368" y="1618"/>
                  </a:cxn>
                  <a:cxn ang="0">
                    <a:pos x="14318" y="984"/>
                  </a:cxn>
                  <a:cxn ang="0">
                    <a:pos x="13268" y="349"/>
                  </a:cxn>
                  <a:cxn ang="0">
                    <a:pos x="1336" y="1587"/>
                  </a:cxn>
                  <a:cxn ang="0">
                    <a:pos x="509" y="2253"/>
                  </a:cxn>
                  <a:cxn ang="0">
                    <a:pos x="95" y="4443"/>
                  </a:cxn>
                  <a:cxn ang="0">
                    <a:pos x="732" y="5489"/>
                  </a:cxn>
                  <a:cxn ang="0">
                    <a:pos x="1973" y="6124"/>
                  </a:cxn>
                  <a:cxn ang="0">
                    <a:pos x="3977" y="5585"/>
                  </a:cxn>
                  <a:cxn ang="0">
                    <a:pos x="4614" y="4760"/>
                  </a:cxn>
                  <a:cxn ang="0">
                    <a:pos x="4391" y="2348"/>
                  </a:cxn>
                  <a:cxn ang="0">
                    <a:pos x="3659" y="1682"/>
                  </a:cxn>
                  <a:cxn ang="0">
                    <a:pos x="1778" y="2578"/>
                  </a:cxn>
                  <a:cxn ang="0">
                    <a:pos x="1340" y="2946"/>
                  </a:cxn>
                  <a:cxn ang="0">
                    <a:pos x="1147" y="4189"/>
                  </a:cxn>
                  <a:cxn ang="0">
                    <a:pos x="1498" y="4732"/>
                  </a:cxn>
                  <a:cxn ang="0">
                    <a:pos x="2323" y="5083"/>
                  </a:cxn>
                  <a:cxn ang="0">
                    <a:pos x="3289" y="4749"/>
                  </a:cxn>
                  <a:cxn ang="0">
                    <a:pos x="3640" y="4277"/>
                  </a:cxn>
                  <a:cxn ang="0">
                    <a:pos x="3482" y="2964"/>
                  </a:cxn>
                  <a:cxn ang="0">
                    <a:pos x="3061" y="2596"/>
                  </a:cxn>
                </a:cxnLst>
                <a:rect l="0" t="0" r="r" b="b"/>
                <a:pathLst>
                  <a:path w="16195" h="14309">
                    <a:moveTo>
                      <a:pt x="4772" y="6092"/>
                    </a:moveTo>
                    <a:lnTo>
                      <a:pt x="4741" y="6124"/>
                    </a:lnTo>
                    <a:lnTo>
                      <a:pt x="4709" y="6157"/>
                    </a:lnTo>
                    <a:lnTo>
                      <a:pt x="4677" y="6188"/>
                    </a:lnTo>
                    <a:lnTo>
                      <a:pt x="4646" y="6252"/>
                    </a:lnTo>
                    <a:lnTo>
                      <a:pt x="4614" y="6283"/>
                    </a:lnTo>
                    <a:lnTo>
                      <a:pt x="4582" y="6314"/>
                    </a:lnTo>
                    <a:lnTo>
                      <a:pt x="4550" y="6346"/>
                    </a:lnTo>
                    <a:lnTo>
                      <a:pt x="4518" y="6378"/>
                    </a:lnTo>
                    <a:lnTo>
                      <a:pt x="4486" y="6410"/>
                    </a:lnTo>
                    <a:lnTo>
                      <a:pt x="4455" y="6441"/>
                    </a:lnTo>
                    <a:lnTo>
                      <a:pt x="4391" y="6474"/>
                    </a:lnTo>
                    <a:lnTo>
                      <a:pt x="4359" y="6505"/>
                    </a:lnTo>
                    <a:lnTo>
                      <a:pt x="4327" y="6536"/>
                    </a:lnTo>
                    <a:lnTo>
                      <a:pt x="4263" y="6569"/>
                    </a:lnTo>
                    <a:lnTo>
                      <a:pt x="4232" y="6600"/>
                    </a:lnTo>
                    <a:lnTo>
                      <a:pt x="4200" y="6632"/>
                    </a:lnTo>
                    <a:lnTo>
                      <a:pt x="4137" y="6663"/>
                    </a:lnTo>
                    <a:lnTo>
                      <a:pt x="4073" y="6696"/>
                    </a:lnTo>
                    <a:lnTo>
                      <a:pt x="4041" y="6727"/>
                    </a:lnTo>
                    <a:lnTo>
                      <a:pt x="3977" y="6759"/>
                    </a:lnTo>
                    <a:lnTo>
                      <a:pt x="3913" y="6791"/>
                    </a:lnTo>
                    <a:lnTo>
                      <a:pt x="3850" y="6822"/>
                    </a:lnTo>
                    <a:lnTo>
                      <a:pt x="3787" y="6854"/>
                    </a:lnTo>
                    <a:lnTo>
                      <a:pt x="3723" y="6885"/>
                    </a:lnTo>
                    <a:lnTo>
                      <a:pt x="3628" y="6918"/>
                    </a:lnTo>
                    <a:lnTo>
                      <a:pt x="3532" y="6949"/>
                    </a:lnTo>
                    <a:lnTo>
                      <a:pt x="3436" y="6981"/>
                    </a:lnTo>
                    <a:lnTo>
                      <a:pt x="3309" y="7013"/>
                    </a:lnTo>
                    <a:lnTo>
                      <a:pt x="3181" y="7044"/>
                    </a:lnTo>
                    <a:lnTo>
                      <a:pt x="2991" y="7076"/>
                    </a:lnTo>
                    <a:lnTo>
                      <a:pt x="2641" y="7108"/>
                    </a:lnTo>
                    <a:lnTo>
                      <a:pt x="2513" y="7108"/>
                    </a:lnTo>
                    <a:lnTo>
                      <a:pt x="2163" y="7076"/>
                    </a:lnTo>
                    <a:lnTo>
                      <a:pt x="1973" y="7044"/>
                    </a:lnTo>
                    <a:lnTo>
                      <a:pt x="1845" y="7013"/>
                    </a:lnTo>
                    <a:lnTo>
                      <a:pt x="1719" y="6981"/>
                    </a:lnTo>
                    <a:lnTo>
                      <a:pt x="1623" y="6949"/>
                    </a:lnTo>
                    <a:lnTo>
                      <a:pt x="1559" y="6918"/>
                    </a:lnTo>
                    <a:lnTo>
                      <a:pt x="1464" y="6885"/>
                    </a:lnTo>
                    <a:lnTo>
                      <a:pt x="1368" y="6854"/>
                    </a:lnTo>
                    <a:lnTo>
                      <a:pt x="1305" y="6822"/>
                    </a:lnTo>
                    <a:lnTo>
                      <a:pt x="1241" y="6791"/>
                    </a:lnTo>
                    <a:lnTo>
                      <a:pt x="1177" y="6759"/>
                    </a:lnTo>
                    <a:lnTo>
                      <a:pt x="1113" y="6727"/>
                    </a:lnTo>
                    <a:lnTo>
                      <a:pt x="1082" y="6696"/>
                    </a:lnTo>
                    <a:lnTo>
                      <a:pt x="1018" y="6663"/>
                    </a:lnTo>
                    <a:lnTo>
                      <a:pt x="987" y="6632"/>
                    </a:lnTo>
                    <a:lnTo>
                      <a:pt x="923" y="6600"/>
                    </a:lnTo>
                    <a:lnTo>
                      <a:pt x="891" y="6569"/>
                    </a:lnTo>
                    <a:lnTo>
                      <a:pt x="827" y="6536"/>
                    </a:lnTo>
                    <a:lnTo>
                      <a:pt x="796" y="6505"/>
                    </a:lnTo>
                    <a:lnTo>
                      <a:pt x="763" y="6474"/>
                    </a:lnTo>
                    <a:lnTo>
                      <a:pt x="700" y="6441"/>
                    </a:lnTo>
                    <a:lnTo>
                      <a:pt x="668" y="6410"/>
                    </a:lnTo>
                    <a:lnTo>
                      <a:pt x="637" y="6378"/>
                    </a:lnTo>
                    <a:lnTo>
                      <a:pt x="604" y="6346"/>
                    </a:lnTo>
                    <a:lnTo>
                      <a:pt x="573" y="6314"/>
                    </a:lnTo>
                    <a:lnTo>
                      <a:pt x="509" y="6314"/>
                    </a:lnTo>
                    <a:lnTo>
                      <a:pt x="509" y="6378"/>
                    </a:lnTo>
                    <a:lnTo>
                      <a:pt x="541" y="6410"/>
                    </a:lnTo>
                    <a:lnTo>
                      <a:pt x="573" y="6474"/>
                    </a:lnTo>
                    <a:lnTo>
                      <a:pt x="604" y="6536"/>
                    </a:lnTo>
                    <a:lnTo>
                      <a:pt x="637" y="6569"/>
                    </a:lnTo>
                    <a:lnTo>
                      <a:pt x="668" y="6632"/>
                    </a:lnTo>
                    <a:lnTo>
                      <a:pt x="700" y="6696"/>
                    </a:lnTo>
                    <a:lnTo>
                      <a:pt x="732" y="6727"/>
                    </a:lnTo>
                    <a:lnTo>
                      <a:pt x="763" y="6791"/>
                    </a:lnTo>
                    <a:lnTo>
                      <a:pt x="796" y="6854"/>
                    </a:lnTo>
                    <a:lnTo>
                      <a:pt x="827" y="6918"/>
                    </a:lnTo>
                    <a:lnTo>
                      <a:pt x="859" y="6949"/>
                    </a:lnTo>
                    <a:lnTo>
                      <a:pt x="891" y="7013"/>
                    </a:lnTo>
                    <a:lnTo>
                      <a:pt x="923" y="7076"/>
                    </a:lnTo>
                    <a:lnTo>
                      <a:pt x="954" y="7108"/>
                    </a:lnTo>
                    <a:lnTo>
                      <a:pt x="987" y="7171"/>
                    </a:lnTo>
                    <a:lnTo>
                      <a:pt x="1018" y="7235"/>
                    </a:lnTo>
                    <a:lnTo>
                      <a:pt x="1050" y="7267"/>
                    </a:lnTo>
                    <a:lnTo>
                      <a:pt x="1082" y="7330"/>
                    </a:lnTo>
                    <a:lnTo>
                      <a:pt x="1113" y="7393"/>
                    </a:lnTo>
                    <a:lnTo>
                      <a:pt x="1146" y="7426"/>
                    </a:lnTo>
                    <a:lnTo>
                      <a:pt x="1177" y="7489"/>
                    </a:lnTo>
                    <a:lnTo>
                      <a:pt x="1210" y="7552"/>
                    </a:lnTo>
                    <a:lnTo>
                      <a:pt x="1241" y="7615"/>
                    </a:lnTo>
                    <a:lnTo>
                      <a:pt x="1272" y="7648"/>
                    </a:lnTo>
                    <a:lnTo>
                      <a:pt x="1305" y="7711"/>
                    </a:lnTo>
                    <a:lnTo>
                      <a:pt x="1336" y="7775"/>
                    </a:lnTo>
                    <a:lnTo>
                      <a:pt x="1368" y="7806"/>
                    </a:lnTo>
                    <a:lnTo>
                      <a:pt x="1400" y="7870"/>
                    </a:lnTo>
                    <a:lnTo>
                      <a:pt x="1432" y="7933"/>
                    </a:lnTo>
                    <a:lnTo>
                      <a:pt x="1464" y="7965"/>
                    </a:lnTo>
                    <a:lnTo>
                      <a:pt x="1495" y="8028"/>
                    </a:lnTo>
                    <a:lnTo>
                      <a:pt x="1527" y="8092"/>
                    </a:lnTo>
                    <a:lnTo>
                      <a:pt x="1559" y="8123"/>
                    </a:lnTo>
                    <a:lnTo>
                      <a:pt x="1591" y="8187"/>
                    </a:lnTo>
                    <a:lnTo>
                      <a:pt x="1623" y="8250"/>
                    </a:lnTo>
                    <a:lnTo>
                      <a:pt x="1655" y="8314"/>
                    </a:lnTo>
                    <a:lnTo>
                      <a:pt x="1686" y="8345"/>
                    </a:lnTo>
                    <a:lnTo>
                      <a:pt x="1719" y="8409"/>
                    </a:lnTo>
                    <a:lnTo>
                      <a:pt x="1750" y="8472"/>
                    </a:lnTo>
                    <a:lnTo>
                      <a:pt x="1781" y="8505"/>
                    </a:lnTo>
                    <a:lnTo>
                      <a:pt x="1814" y="8567"/>
                    </a:lnTo>
                    <a:lnTo>
                      <a:pt x="1845" y="8631"/>
                    </a:lnTo>
                    <a:lnTo>
                      <a:pt x="1878" y="8663"/>
                    </a:lnTo>
                    <a:lnTo>
                      <a:pt x="1909" y="8727"/>
                    </a:lnTo>
                    <a:lnTo>
                      <a:pt x="1941" y="8790"/>
                    </a:lnTo>
                    <a:lnTo>
                      <a:pt x="1973" y="8853"/>
                    </a:lnTo>
                    <a:lnTo>
                      <a:pt x="2005" y="8885"/>
                    </a:lnTo>
                    <a:lnTo>
                      <a:pt x="2037" y="8949"/>
                    </a:lnTo>
                    <a:lnTo>
                      <a:pt x="2068" y="9012"/>
                    </a:lnTo>
                    <a:lnTo>
                      <a:pt x="2100" y="9044"/>
                    </a:lnTo>
                    <a:lnTo>
                      <a:pt x="2132" y="9107"/>
                    </a:lnTo>
                    <a:lnTo>
                      <a:pt x="2163" y="9171"/>
                    </a:lnTo>
                    <a:lnTo>
                      <a:pt x="2195" y="9202"/>
                    </a:lnTo>
                    <a:lnTo>
                      <a:pt x="2228" y="9266"/>
                    </a:lnTo>
                    <a:lnTo>
                      <a:pt x="2259" y="9329"/>
                    </a:lnTo>
                    <a:lnTo>
                      <a:pt x="2291" y="9361"/>
                    </a:lnTo>
                    <a:lnTo>
                      <a:pt x="2323" y="9424"/>
                    </a:lnTo>
                    <a:lnTo>
                      <a:pt x="2354" y="9488"/>
                    </a:lnTo>
                    <a:lnTo>
                      <a:pt x="2386" y="9551"/>
                    </a:lnTo>
                    <a:lnTo>
                      <a:pt x="2418" y="9583"/>
                    </a:lnTo>
                    <a:lnTo>
                      <a:pt x="2451" y="9646"/>
                    </a:lnTo>
                    <a:lnTo>
                      <a:pt x="2482" y="9710"/>
                    </a:lnTo>
                    <a:lnTo>
                      <a:pt x="2513" y="9741"/>
                    </a:lnTo>
                    <a:lnTo>
                      <a:pt x="2546" y="9805"/>
                    </a:lnTo>
                    <a:lnTo>
                      <a:pt x="2577" y="9868"/>
                    </a:lnTo>
                    <a:lnTo>
                      <a:pt x="2609" y="9901"/>
                    </a:lnTo>
                    <a:lnTo>
                      <a:pt x="2641" y="9963"/>
                    </a:lnTo>
                    <a:lnTo>
                      <a:pt x="2672" y="10027"/>
                    </a:lnTo>
                    <a:lnTo>
                      <a:pt x="2705" y="10059"/>
                    </a:lnTo>
                    <a:lnTo>
                      <a:pt x="2736" y="10123"/>
                    </a:lnTo>
                    <a:lnTo>
                      <a:pt x="2768" y="10186"/>
                    </a:lnTo>
                    <a:lnTo>
                      <a:pt x="2800" y="10249"/>
                    </a:lnTo>
                    <a:lnTo>
                      <a:pt x="2832" y="10281"/>
                    </a:lnTo>
                    <a:lnTo>
                      <a:pt x="2863" y="10345"/>
                    </a:lnTo>
                    <a:lnTo>
                      <a:pt x="2895" y="10408"/>
                    </a:lnTo>
                    <a:lnTo>
                      <a:pt x="2927" y="10440"/>
                    </a:lnTo>
                    <a:lnTo>
                      <a:pt x="2959" y="10503"/>
                    </a:lnTo>
                    <a:lnTo>
                      <a:pt x="2991" y="10567"/>
                    </a:lnTo>
                    <a:lnTo>
                      <a:pt x="3022" y="10598"/>
                    </a:lnTo>
                    <a:lnTo>
                      <a:pt x="3055" y="10662"/>
                    </a:lnTo>
                    <a:lnTo>
                      <a:pt x="3086" y="10725"/>
                    </a:lnTo>
                    <a:lnTo>
                      <a:pt x="3119" y="10789"/>
                    </a:lnTo>
                    <a:lnTo>
                      <a:pt x="3150" y="10820"/>
                    </a:lnTo>
                    <a:lnTo>
                      <a:pt x="3181" y="10884"/>
                    </a:lnTo>
                    <a:lnTo>
                      <a:pt x="3214" y="10948"/>
                    </a:lnTo>
                    <a:lnTo>
                      <a:pt x="3245" y="10979"/>
                    </a:lnTo>
                    <a:lnTo>
                      <a:pt x="3277" y="11042"/>
                    </a:lnTo>
                    <a:lnTo>
                      <a:pt x="3309" y="11106"/>
                    </a:lnTo>
                    <a:lnTo>
                      <a:pt x="3341" y="11138"/>
                    </a:lnTo>
                    <a:lnTo>
                      <a:pt x="3373" y="11201"/>
                    </a:lnTo>
                    <a:lnTo>
                      <a:pt x="3404" y="11264"/>
                    </a:lnTo>
                    <a:lnTo>
                      <a:pt x="3436" y="11297"/>
                    </a:lnTo>
                    <a:lnTo>
                      <a:pt x="3468" y="11360"/>
                    </a:lnTo>
                    <a:lnTo>
                      <a:pt x="3500" y="11423"/>
                    </a:lnTo>
                    <a:lnTo>
                      <a:pt x="3532" y="11487"/>
                    </a:lnTo>
                    <a:lnTo>
                      <a:pt x="3564" y="11519"/>
                    </a:lnTo>
                    <a:lnTo>
                      <a:pt x="3595" y="11582"/>
                    </a:lnTo>
                    <a:lnTo>
                      <a:pt x="3628" y="11646"/>
                    </a:lnTo>
                    <a:lnTo>
                      <a:pt x="3659" y="11677"/>
                    </a:lnTo>
                    <a:lnTo>
                      <a:pt x="3690" y="11741"/>
                    </a:lnTo>
                    <a:lnTo>
                      <a:pt x="3723" y="11805"/>
                    </a:lnTo>
                    <a:lnTo>
                      <a:pt x="3754" y="11836"/>
                    </a:lnTo>
                    <a:lnTo>
                      <a:pt x="3787" y="11899"/>
                    </a:lnTo>
                    <a:lnTo>
                      <a:pt x="3818" y="11963"/>
                    </a:lnTo>
                    <a:lnTo>
                      <a:pt x="3850" y="11994"/>
                    </a:lnTo>
                    <a:lnTo>
                      <a:pt x="3882" y="12058"/>
                    </a:lnTo>
                    <a:lnTo>
                      <a:pt x="3913" y="12122"/>
                    </a:lnTo>
                    <a:lnTo>
                      <a:pt x="3946" y="12185"/>
                    </a:lnTo>
                    <a:lnTo>
                      <a:pt x="3977" y="12216"/>
                    </a:lnTo>
                    <a:lnTo>
                      <a:pt x="4009" y="12280"/>
                    </a:lnTo>
                    <a:lnTo>
                      <a:pt x="4041" y="12344"/>
                    </a:lnTo>
                    <a:lnTo>
                      <a:pt x="4073" y="12376"/>
                    </a:lnTo>
                    <a:lnTo>
                      <a:pt x="4104" y="12438"/>
                    </a:lnTo>
                    <a:lnTo>
                      <a:pt x="4137" y="12502"/>
                    </a:lnTo>
                    <a:lnTo>
                      <a:pt x="4168" y="12534"/>
                    </a:lnTo>
                    <a:lnTo>
                      <a:pt x="4200" y="12598"/>
                    </a:lnTo>
                    <a:lnTo>
                      <a:pt x="4232" y="12662"/>
                    </a:lnTo>
                    <a:lnTo>
                      <a:pt x="4263" y="12724"/>
                    </a:lnTo>
                    <a:lnTo>
                      <a:pt x="4296" y="12756"/>
                    </a:lnTo>
                    <a:lnTo>
                      <a:pt x="4327" y="12820"/>
                    </a:lnTo>
                    <a:lnTo>
                      <a:pt x="4359" y="12884"/>
                    </a:lnTo>
                    <a:lnTo>
                      <a:pt x="4391" y="12915"/>
                    </a:lnTo>
                    <a:lnTo>
                      <a:pt x="4422" y="12979"/>
                    </a:lnTo>
                    <a:lnTo>
                      <a:pt x="4455" y="13042"/>
                    </a:lnTo>
                    <a:lnTo>
                      <a:pt x="4486" y="13073"/>
                    </a:lnTo>
                    <a:lnTo>
                      <a:pt x="1655" y="13106"/>
                    </a:lnTo>
                    <a:lnTo>
                      <a:pt x="1527" y="13137"/>
                    </a:lnTo>
                    <a:lnTo>
                      <a:pt x="1464" y="13169"/>
                    </a:lnTo>
                    <a:lnTo>
                      <a:pt x="1432" y="13201"/>
                    </a:lnTo>
                    <a:lnTo>
                      <a:pt x="1368" y="13232"/>
                    </a:lnTo>
                    <a:lnTo>
                      <a:pt x="1336" y="13264"/>
                    </a:lnTo>
                    <a:lnTo>
                      <a:pt x="1305" y="13296"/>
                    </a:lnTo>
                    <a:lnTo>
                      <a:pt x="1272" y="13328"/>
                    </a:lnTo>
                    <a:lnTo>
                      <a:pt x="1241" y="13391"/>
                    </a:lnTo>
                    <a:lnTo>
                      <a:pt x="1210" y="13423"/>
                    </a:lnTo>
                    <a:lnTo>
                      <a:pt x="1177" y="13486"/>
                    </a:lnTo>
                    <a:lnTo>
                      <a:pt x="1146" y="13581"/>
                    </a:lnTo>
                    <a:lnTo>
                      <a:pt x="1146" y="14309"/>
                    </a:lnTo>
                    <a:lnTo>
                      <a:pt x="12441" y="14309"/>
                    </a:lnTo>
                    <a:lnTo>
                      <a:pt x="12441" y="13581"/>
                    </a:lnTo>
                    <a:lnTo>
                      <a:pt x="12408" y="13486"/>
                    </a:lnTo>
                    <a:lnTo>
                      <a:pt x="12377" y="13423"/>
                    </a:lnTo>
                    <a:lnTo>
                      <a:pt x="12345" y="13359"/>
                    </a:lnTo>
                    <a:lnTo>
                      <a:pt x="12313" y="13328"/>
                    </a:lnTo>
                    <a:lnTo>
                      <a:pt x="12282" y="13296"/>
                    </a:lnTo>
                    <a:lnTo>
                      <a:pt x="12249" y="13264"/>
                    </a:lnTo>
                    <a:lnTo>
                      <a:pt x="12218" y="13232"/>
                    </a:lnTo>
                    <a:lnTo>
                      <a:pt x="12186" y="13201"/>
                    </a:lnTo>
                    <a:lnTo>
                      <a:pt x="12122" y="13169"/>
                    </a:lnTo>
                    <a:lnTo>
                      <a:pt x="12059" y="13137"/>
                    </a:lnTo>
                    <a:lnTo>
                      <a:pt x="11963" y="13106"/>
                    </a:lnTo>
                    <a:lnTo>
                      <a:pt x="8941" y="13073"/>
                    </a:lnTo>
                    <a:lnTo>
                      <a:pt x="8909" y="13010"/>
                    </a:lnTo>
                    <a:lnTo>
                      <a:pt x="8877" y="12947"/>
                    </a:lnTo>
                    <a:lnTo>
                      <a:pt x="8846" y="12884"/>
                    </a:lnTo>
                    <a:lnTo>
                      <a:pt x="8813" y="12851"/>
                    </a:lnTo>
                    <a:lnTo>
                      <a:pt x="8782" y="12788"/>
                    </a:lnTo>
                    <a:lnTo>
                      <a:pt x="8749" y="12724"/>
                    </a:lnTo>
                    <a:lnTo>
                      <a:pt x="8718" y="12693"/>
                    </a:lnTo>
                    <a:lnTo>
                      <a:pt x="8686" y="12629"/>
                    </a:lnTo>
                    <a:lnTo>
                      <a:pt x="8654" y="12566"/>
                    </a:lnTo>
                    <a:lnTo>
                      <a:pt x="8623" y="12502"/>
                    </a:lnTo>
                    <a:lnTo>
                      <a:pt x="8590" y="12471"/>
                    </a:lnTo>
                    <a:lnTo>
                      <a:pt x="8559" y="12407"/>
                    </a:lnTo>
                    <a:lnTo>
                      <a:pt x="8527" y="12344"/>
                    </a:lnTo>
                    <a:lnTo>
                      <a:pt x="8495" y="12312"/>
                    </a:lnTo>
                    <a:lnTo>
                      <a:pt x="8463" y="12249"/>
                    </a:lnTo>
                    <a:lnTo>
                      <a:pt x="8432" y="12185"/>
                    </a:lnTo>
                    <a:lnTo>
                      <a:pt x="8400" y="12154"/>
                    </a:lnTo>
                    <a:lnTo>
                      <a:pt x="8368" y="12090"/>
                    </a:lnTo>
                    <a:lnTo>
                      <a:pt x="8336" y="12027"/>
                    </a:lnTo>
                    <a:lnTo>
                      <a:pt x="8304" y="11963"/>
                    </a:lnTo>
                    <a:lnTo>
                      <a:pt x="8273" y="11932"/>
                    </a:lnTo>
                    <a:lnTo>
                      <a:pt x="8240" y="11868"/>
                    </a:lnTo>
                    <a:lnTo>
                      <a:pt x="8209" y="11805"/>
                    </a:lnTo>
                    <a:lnTo>
                      <a:pt x="8177" y="11772"/>
                    </a:lnTo>
                    <a:lnTo>
                      <a:pt x="8145" y="11709"/>
                    </a:lnTo>
                    <a:lnTo>
                      <a:pt x="8114" y="11646"/>
                    </a:lnTo>
                    <a:lnTo>
                      <a:pt x="8081" y="11582"/>
                    </a:lnTo>
                    <a:lnTo>
                      <a:pt x="8050" y="11550"/>
                    </a:lnTo>
                    <a:lnTo>
                      <a:pt x="8018" y="11487"/>
                    </a:lnTo>
                    <a:lnTo>
                      <a:pt x="7986" y="11423"/>
                    </a:lnTo>
                    <a:lnTo>
                      <a:pt x="7955" y="11392"/>
                    </a:lnTo>
                    <a:lnTo>
                      <a:pt x="7922" y="11328"/>
                    </a:lnTo>
                    <a:lnTo>
                      <a:pt x="7891" y="11264"/>
                    </a:lnTo>
                    <a:lnTo>
                      <a:pt x="7859" y="11201"/>
                    </a:lnTo>
                    <a:lnTo>
                      <a:pt x="7827" y="11170"/>
                    </a:lnTo>
                    <a:lnTo>
                      <a:pt x="7795" y="11106"/>
                    </a:lnTo>
                    <a:lnTo>
                      <a:pt x="7763" y="11042"/>
                    </a:lnTo>
                    <a:lnTo>
                      <a:pt x="7732" y="11011"/>
                    </a:lnTo>
                    <a:lnTo>
                      <a:pt x="7700" y="10948"/>
                    </a:lnTo>
                    <a:lnTo>
                      <a:pt x="7668" y="10884"/>
                    </a:lnTo>
                    <a:lnTo>
                      <a:pt x="7636" y="10820"/>
                    </a:lnTo>
                    <a:lnTo>
                      <a:pt x="7605" y="10789"/>
                    </a:lnTo>
                    <a:lnTo>
                      <a:pt x="7572" y="10725"/>
                    </a:lnTo>
                    <a:lnTo>
                      <a:pt x="7541" y="10662"/>
                    </a:lnTo>
                    <a:lnTo>
                      <a:pt x="7509" y="10631"/>
                    </a:lnTo>
                    <a:lnTo>
                      <a:pt x="7477" y="10567"/>
                    </a:lnTo>
                    <a:lnTo>
                      <a:pt x="7446" y="10503"/>
                    </a:lnTo>
                    <a:lnTo>
                      <a:pt x="7413" y="10440"/>
                    </a:lnTo>
                    <a:lnTo>
                      <a:pt x="7382" y="10408"/>
                    </a:lnTo>
                    <a:lnTo>
                      <a:pt x="7349" y="10345"/>
                    </a:lnTo>
                    <a:lnTo>
                      <a:pt x="7318" y="10281"/>
                    </a:lnTo>
                    <a:lnTo>
                      <a:pt x="7286" y="10249"/>
                    </a:lnTo>
                    <a:lnTo>
                      <a:pt x="7254" y="10186"/>
                    </a:lnTo>
                    <a:lnTo>
                      <a:pt x="7223" y="10123"/>
                    </a:lnTo>
                    <a:lnTo>
                      <a:pt x="7191" y="10059"/>
                    </a:lnTo>
                    <a:lnTo>
                      <a:pt x="7159" y="10027"/>
                    </a:lnTo>
                    <a:lnTo>
                      <a:pt x="7127" y="9963"/>
                    </a:lnTo>
                    <a:lnTo>
                      <a:pt x="7095" y="9901"/>
                    </a:lnTo>
                    <a:lnTo>
                      <a:pt x="7063" y="9868"/>
                    </a:lnTo>
                    <a:lnTo>
                      <a:pt x="7032" y="9805"/>
                    </a:lnTo>
                    <a:lnTo>
                      <a:pt x="7000" y="9741"/>
                    </a:lnTo>
                    <a:lnTo>
                      <a:pt x="6968" y="9679"/>
                    </a:lnTo>
                    <a:lnTo>
                      <a:pt x="6937" y="9646"/>
                    </a:lnTo>
                    <a:lnTo>
                      <a:pt x="6904" y="9583"/>
                    </a:lnTo>
                    <a:lnTo>
                      <a:pt x="6873" y="9519"/>
                    </a:lnTo>
                    <a:lnTo>
                      <a:pt x="6840" y="9488"/>
                    </a:lnTo>
                    <a:lnTo>
                      <a:pt x="6809" y="9424"/>
                    </a:lnTo>
                    <a:lnTo>
                      <a:pt x="6778" y="9361"/>
                    </a:lnTo>
                    <a:lnTo>
                      <a:pt x="6745" y="9298"/>
                    </a:lnTo>
                    <a:lnTo>
                      <a:pt x="6714" y="9266"/>
                    </a:lnTo>
                    <a:lnTo>
                      <a:pt x="6681" y="9202"/>
                    </a:lnTo>
                    <a:lnTo>
                      <a:pt x="6650" y="9139"/>
                    </a:lnTo>
                    <a:lnTo>
                      <a:pt x="6618" y="9107"/>
                    </a:lnTo>
                    <a:lnTo>
                      <a:pt x="6586" y="9044"/>
                    </a:lnTo>
                    <a:lnTo>
                      <a:pt x="6554" y="8980"/>
                    </a:lnTo>
                    <a:lnTo>
                      <a:pt x="6523" y="8917"/>
                    </a:lnTo>
                    <a:lnTo>
                      <a:pt x="6491" y="8885"/>
                    </a:lnTo>
                    <a:lnTo>
                      <a:pt x="6459" y="8822"/>
                    </a:lnTo>
                    <a:lnTo>
                      <a:pt x="6427" y="8758"/>
                    </a:lnTo>
                    <a:lnTo>
                      <a:pt x="6395" y="8727"/>
                    </a:lnTo>
                    <a:lnTo>
                      <a:pt x="6364" y="8663"/>
                    </a:lnTo>
                    <a:lnTo>
                      <a:pt x="6331" y="8600"/>
                    </a:lnTo>
                    <a:lnTo>
                      <a:pt x="6300" y="8536"/>
                    </a:lnTo>
                    <a:lnTo>
                      <a:pt x="6267" y="8505"/>
                    </a:lnTo>
                    <a:lnTo>
                      <a:pt x="6236" y="8441"/>
                    </a:lnTo>
                    <a:lnTo>
                      <a:pt x="6205" y="8377"/>
                    </a:lnTo>
                    <a:lnTo>
                      <a:pt x="6172" y="8345"/>
                    </a:lnTo>
                    <a:lnTo>
                      <a:pt x="6141" y="8283"/>
                    </a:lnTo>
                    <a:lnTo>
                      <a:pt x="6109" y="8219"/>
                    </a:lnTo>
                    <a:lnTo>
                      <a:pt x="6077" y="8155"/>
                    </a:lnTo>
                    <a:lnTo>
                      <a:pt x="6045" y="8123"/>
                    </a:lnTo>
                    <a:lnTo>
                      <a:pt x="6013" y="8059"/>
                    </a:lnTo>
                    <a:lnTo>
                      <a:pt x="5982" y="7997"/>
                    </a:lnTo>
                    <a:lnTo>
                      <a:pt x="5950" y="7965"/>
                    </a:lnTo>
                    <a:lnTo>
                      <a:pt x="5918" y="7901"/>
                    </a:lnTo>
                    <a:lnTo>
                      <a:pt x="5886" y="7837"/>
                    </a:lnTo>
                    <a:lnTo>
                      <a:pt x="5854" y="7775"/>
                    </a:lnTo>
                    <a:lnTo>
                      <a:pt x="5822" y="7743"/>
                    </a:lnTo>
                    <a:lnTo>
                      <a:pt x="5791" y="7679"/>
                    </a:lnTo>
                    <a:lnTo>
                      <a:pt x="5759" y="7615"/>
                    </a:lnTo>
                    <a:lnTo>
                      <a:pt x="5727" y="7584"/>
                    </a:lnTo>
                    <a:lnTo>
                      <a:pt x="5696" y="7520"/>
                    </a:lnTo>
                    <a:lnTo>
                      <a:pt x="5663" y="7457"/>
                    </a:lnTo>
                    <a:lnTo>
                      <a:pt x="5632" y="7393"/>
                    </a:lnTo>
                    <a:lnTo>
                      <a:pt x="5599" y="7362"/>
                    </a:lnTo>
                    <a:lnTo>
                      <a:pt x="5568" y="7298"/>
                    </a:lnTo>
                    <a:lnTo>
                      <a:pt x="5537" y="7235"/>
                    </a:lnTo>
                    <a:lnTo>
                      <a:pt x="5504" y="7203"/>
                    </a:lnTo>
                    <a:lnTo>
                      <a:pt x="5473" y="7140"/>
                    </a:lnTo>
                    <a:lnTo>
                      <a:pt x="5441" y="7076"/>
                    </a:lnTo>
                    <a:lnTo>
                      <a:pt x="5409" y="7013"/>
                    </a:lnTo>
                    <a:lnTo>
                      <a:pt x="5377" y="6981"/>
                    </a:lnTo>
                    <a:lnTo>
                      <a:pt x="5345" y="6918"/>
                    </a:lnTo>
                    <a:lnTo>
                      <a:pt x="5314" y="6854"/>
                    </a:lnTo>
                    <a:lnTo>
                      <a:pt x="5282" y="6822"/>
                    </a:lnTo>
                    <a:lnTo>
                      <a:pt x="5249" y="6759"/>
                    </a:lnTo>
                    <a:lnTo>
                      <a:pt x="5218" y="6696"/>
                    </a:lnTo>
                    <a:lnTo>
                      <a:pt x="5186" y="6632"/>
                    </a:lnTo>
                    <a:lnTo>
                      <a:pt x="5154" y="6600"/>
                    </a:lnTo>
                    <a:lnTo>
                      <a:pt x="5123" y="6536"/>
                    </a:lnTo>
                    <a:lnTo>
                      <a:pt x="5091" y="6474"/>
                    </a:lnTo>
                    <a:lnTo>
                      <a:pt x="5059" y="6441"/>
                    </a:lnTo>
                    <a:lnTo>
                      <a:pt x="5028" y="6378"/>
                    </a:lnTo>
                    <a:lnTo>
                      <a:pt x="4995" y="6314"/>
                    </a:lnTo>
                    <a:lnTo>
                      <a:pt x="4964" y="6252"/>
                    </a:lnTo>
                    <a:lnTo>
                      <a:pt x="4931" y="6219"/>
                    </a:lnTo>
                    <a:lnTo>
                      <a:pt x="4900" y="6157"/>
                    </a:lnTo>
                    <a:lnTo>
                      <a:pt x="4869" y="6092"/>
                    </a:lnTo>
                    <a:lnTo>
                      <a:pt x="4836" y="6061"/>
                    </a:lnTo>
                    <a:lnTo>
                      <a:pt x="4805" y="6061"/>
                    </a:lnTo>
                    <a:lnTo>
                      <a:pt x="4772" y="6092"/>
                    </a:lnTo>
                    <a:close/>
                    <a:moveTo>
                      <a:pt x="2132" y="3110"/>
                    </a:moveTo>
                    <a:lnTo>
                      <a:pt x="2068" y="3141"/>
                    </a:lnTo>
                    <a:lnTo>
                      <a:pt x="2005" y="3173"/>
                    </a:lnTo>
                    <a:lnTo>
                      <a:pt x="1973" y="3205"/>
                    </a:lnTo>
                    <a:lnTo>
                      <a:pt x="1941" y="3236"/>
                    </a:lnTo>
                    <a:lnTo>
                      <a:pt x="1909" y="3269"/>
                    </a:lnTo>
                    <a:lnTo>
                      <a:pt x="1878" y="3300"/>
                    </a:lnTo>
                    <a:lnTo>
                      <a:pt x="1845" y="3332"/>
                    </a:lnTo>
                    <a:lnTo>
                      <a:pt x="1814" y="3395"/>
                    </a:lnTo>
                    <a:lnTo>
                      <a:pt x="1781" y="3427"/>
                    </a:lnTo>
                    <a:lnTo>
                      <a:pt x="1750" y="3522"/>
                    </a:lnTo>
                    <a:lnTo>
                      <a:pt x="1719" y="3649"/>
                    </a:lnTo>
                    <a:lnTo>
                      <a:pt x="1719" y="3840"/>
                    </a:lnTo>
                    <a:lnTo>
                      <a:pt x="1750" y="3998"/>
                    </a:lnTo>
                    <a:lnTo>
                      <a:pt x="1781" y="4062"/>
                    </a:lnTo>
                    <a:lnTo>
                      <a:pt x="1814" y="4126"/>
                    </a:lnTo>
                    <a:lnTo>
                      <a:pt x="1845" y="4157"/>
                    </a:lnTo>
                    <a:lnTo>
                      <a:pt x="1878" y="4188"/>
                    </a:lnTo>
                    <a:lnTo>
                      <a:pt x="1909" y="4252"/>
                    </a:lnTo>
                    <a:lnTo>
                      <a:pt x="1973" y="4284"/>
                    </a:lnTo>
                    <a:lnTo>
                      <a:pt x="2005" y="4315"/>
                    </a:lnTo>
                    <a:lnTo>
                      <a:pt x="2037" y="4348"/>
                    </a:lnTo>
                    <a:lnTo>
                      <a:pt x="2100" y="4379"/>
                    </a:lnTo>
                    <a:lnTo>
                      <a:pt x="2195" y="4410"/>
                    </a:lnTo>
                    <a:lnTo>
                      <a:pt x="2323" y="4443"/>
                    </a:lnTo>
                    <a:lnTo>
                      <a:pt x="2482" y="4443"/>
                    </a:lnTo>
                    <a:lnTo>
                      <a:pt x="2641" y="4410"/>
                    </a:lnTo>
                    <a:lnTo>
                      <a:pt x="2705" y="4379"/>
                    </a:lnTo>
                    <a:lnTo>
                      <a:pt x="2768" y="4348"/>
                    </a:lnTo>
                    <a:lnTo>
                      <a:pt x="2832" y="4315"/>
                    </a:lnTo>
                    <a:lnTo>
                      <a:pt x="2863" y="4284"/>
                    </a:lnTo>
                    <a:lnTo>
                      <a:pt x="2895" y="4252"/>
                    </a:lnTo>
                    <a:lnTo>
                      <a:pt x="2927" y="4221"/>
                    </a:lnTo>
                    <a:lnTo>
                      <a:pt x="2959" y="4188"/>
                    </a:lnTo>
                    <a:lnTo>
                      <a:pt x="2991" y="4157"/>
                    </a:lnTo>
                    <a:lnTo>
                      <a:pt x="3022" y="4093"/>
                    </a:lnTo>
                    <a:lnTo>
                      <a:pt x="3055" y="4030"/>
                    </a:lnTo>
                    <a:lnTo>
                      <a:pt x="3086" y="3935"/>
                    </a:lnTo>
                    <a:lnTo>
                      <a:pt x="3086" y="3554"/>
                    </a:lnTo>
                    <a:lnTo>
                      <a:pt x="3055" y="3458"/>
                    </a:lnTo>
                    <a:lnTo>
                      <a:pt x="3022" y="3395"/>
                    </a:lnTo>
                    <a:lnTo>
                      <a:pt x="2991" y="3363"/>
                    </a:lnTo>
                    <a:lnTo>
                      <a:pt x="2959" y="3300"/>
                    </a:lnTo>
                    <a:lnTo>
                      <a:pt x="2927" y="3269"/>
                    </a:lnTo>
                    <a:lnTo>
                      <a:pt x="2895" y="3236"/>
                    </a:lnTo>
                    <a:lnTo>
                      <a:pt x="2863" y="3205"/>
                    </a:lnTo>
                    <a:lnTo>
                      <a:pt x="2800" y="3173"/>
                    </a:lnTo>
                    <a:lnTo>
                      <a:pt x="2768" y="3141"/>
                    </a:lnTo>
                    <a:lnTo>
                      <a:pt x="2705" y="3110"/>
                    </a:lnTo>
                    <a:lnTo>
                      <a:pt x="2609" y="3078"/>
                    </a:lnTo>
                    <a:lnTo>
                      <a:pt x="2228" y="3078"/>
                    </a:lnTo>
                    <a:lnTo>
                      <a:pt x="2132" y="3110"/>
                    </a:lnTo>
                    <a:close/>
                    <a:moveTo>
                      <a:pt x="12154" y="31"/>
                    </a:moveTo>
                    <a:lnTo>
                      <a:pt x="12091" y="64"/>
                    </a:lnTo>
                    <a:lnTo>
                      <a:pt x="12059" y="95"/>
                    </a:lnTo>
                    <a:lnTo>
                      <a:pt x="12027" y="127"/>
                    </a:lnTo>
                    <a:lnTo>
                      <a:pt x="11995" y="158"/>
                    </a:lnTo>
                    <a:lnTo>
                      <a:pt x="11932" y="191"/>
                    </a:lnTo>
                    <a:lnTo>
                      <a:pt x="11899" y="253"/>
                    </a:lnTo>
                    <a:lnTo>
                      <a:pt x="11868" y="286"/>
                    </a:lnTo>
                    <a:lnTo>
                      <a:pt x="11837" y="317"/>
                    </a:lnTo>
                    <a:lnTo>
                      <a:pt x="11804" y="349"/>
                    </a:lnTo>
                    <a:lnTo>
                      <a:pt x="11773" y="413"/>
                    </a:lnTo>
                    <a:lnTo>
                      <a:pt x="11740" y="444"/>
                    </a:lnTo>
                    <a:lnTo>
                      <a:pt x="11709" y="476"/>
                    </a:lnTo>
                    <a:lnTo>
                      <a:pt x="11677" y="508"/>
                    </a:lnTo>
                    <a:lnTo>
                      <a:pt x="11645" y="571"/>
                    </a:lnTo>
                    <a:lnTo>
                      <a:pt x="11614" y="603"/>
                    </a:lnTo>
                    <a:lnTo>
                      <a:pt x="11581" y="635"/>
                    </a:lnTo>
                    <a:lnTo>
                      <a:pt x="11550" y="666"/>
                    </a:lnTo>
                    <a:lnTo>
                      <a:pt x="11518" y="730"/>
                    </a:lnTo>
                    <a:lnTo>
                      <a:pt x="11486" y="762"/>
                    </a:lnTo>
                    <a:lnTo>
                      <a:pt x="11454" y="793"/>
                    </a:lnTo>
                    <a:lnTo>
                      <a:pt x="11423" y="825"/>
                    </a:lnTo>
                    <a:lnTo>
                      <a:pt x="11390" y="888"/>
                    </a:lnTo>
                    <a:lnTo>
                      <a:pt x="11359" y="921"/>
                    </a:lnTo>
                    <a:lnTo>
                      <a:pt x="11327" y="952"/>
                    </a:lnTo>
                    <a:lnTo>
                      <a:pt x="11295" y="984"/>
                    </a:lnTo>
                    <a:lnTo>
                      <a:pt x="11264" y="1047"/>
                    </a:lnTo>
                    <a:lnTo>
                      <a:pt x="11231" y="1079"/>
                    </a:lnTo>
                    <a:lnTo>
                      <a:pt x="11200" y="1110"/>
                    </a:lnTo>
                    <a:lnTo>
                      <a:pt x="11167" y="1143"/>
                    </a:lnTo>
                    <a:lnTo>
                      <a:pt x="11136" y="1206"/>
                    </a:lnTo>
                    <a:lnTo>
                      <a:pt x="11104" y="1238"/>
                    </a:lnTo>
                    <a:lnTo>
                      <a:pt x="11072" y="1269"/>
                    </a:lnTo>
                    <a:lnTo>
                      <a:pt x="11041" y="1301"/>
                    </a:lnTo>
                    <a:lnTo>
                      <a:pt x="11009" y="1365"/>
                    </a:lnTo>
                    <a:lnTo>
                      <a:pt x="10977" y="1396"/>
                    </a:lnTo>
                    <a:lnTo>
                      <a:pt x="10945" y="1428"/>
                    </a:lnTo>
                    <a:lnTo>
                      <a:pt x="10913" y="1460"/>
                    </a:lnTo>
                    <a:lnTo>
                      <a:pt x="10881" y="1523"/>
                    </a:lnTo>
                    <a:lnTo>
                      <a:pt x="10850" y="1555"/>
                    </a:lnTo>
                    <a:lnTo>
                      <a:pt x="10818" y="1587"/>
                    </a:lnTo>
                    <a:lnTo>
                      <a:pt x="10786" y="1618"/>
                    </a:lnTo>
                    <a:lnTo>
                      <a:pt x="10754" y="1682"/>
                    </a:lnTo>
                    <a:lnTo>
                      <a:pt x="10722" y="1713"/>
                    </a:lnTo>
                    <a:lnTo>
                      <a:pt x="10691" y="1745"/>
                    </a:lnTo>
                    <a:lnTo>
                      <a:pt x="10658" y="1777"/>
                    </a:lnTo>
                    <a:lnTo>
                      <a:pt x="10627" y="1840"/>
                    </a:lnTo>
                    <a:lnTo>
                      <a:pt x="9100" y="1873"/>
                    </a:lnTo>
                    <a:lnTo>
                      <a:pt x="9036" y="1904"/>
                    </a:lnTo>
                    <a:lnTo>
                      <a:pt x="8972" y="1935"/>
                    </a:lnTo>
                    <a:lnTo>
                      <a:pt x="8909" y="1967"/>
                    </a:lnTo>
                    <a:lnTo>
                      <a:pt x="8877" y="1999"/>
                    </a:lnTo>
                    <a:lnTo>
                      <a:pt x="8846" y="2031"/>
                    </a:lnTo>
                    <a:lnTo>
                      <a:pt x="8813" y="2062"/>
                    </a:lnTo>
                    <a:lnTo>
                      <a:pt x="8782" y="2095"/>
                    </a:lnTo>
                    <a:lnTo>
                      <a:pt x="8749" y="2157"/>
                    </a:lnTo>
                    <a:lnTo>
                      <a:pt x="8718" y="2190"/>
                    </a:lnTo>
                    <a:lnTo>
                      <a:pt x="8686" y="2284"/>
                    </a:lnTo>
                    <a:lnTo>
                      <a:pt x="8654" y="2412"/>
                    </a:lnTo>
                    <a:lnTo>
                      <a:pt x="8654" y="2475"/>
                    </a:lnTo>
                    <a:lnTo>
                      <a:pt x="5409" y="2475"/>
                    </a:lnTo>
                    <a:lnTo>
                      <a:pt x="5409" y="2570"/>
                    </a:lnTo>
                    <a:lnTo>
                      <a:pt x="5441" y="2666"/>
                    </a:lnTo>
                    <a:lnTo>
                      <a:pt x="5473" y="2761"/>
                    </a:lnTo>
                    <a:lnTo>
                      <a:pt x="5504" y="2824"/>
                    </a:lnTo>
                    <a:lnTo>
                      <a:pt x="5537" y="2919"/>
                    </a:lnTo>
                    <a:lnTo>
                      <a:pt x="5568" y="3047"/>
                    </a:lnTo>
                    <a:lnTo>
                      <a:pt x="5599" y="3205"/>
                    </a:lnTo>
                    <a:lnTo>
                      <a:pt x="5632" y="3427"/>
                    </a:lnTo>
                    <a:lnTo>
                      <a:pt x="5632" y="3966"/>
                    </a:lnTo>
                    <a:lnTo>
                      <a:pt x="5599" y="4221"/>
                    </a:lnTo>
                    <a:lnTo>
                      <a:pt x="5568" y="4379"/>
                    </a:lnTo>
                    <a:lnTo>
                      <a:pt x="5537" y="4506"/>
                    </a:lnTo>
                    <a:lnTo>
                      <a:pt x="5504" y="4633"/>
                    </a:lnTo>
                    <a:lnTo>
                      <a:pt x="5473" y="4728"/>
                    </a:lnTo>
                    <a:lnTo>
                      <a:pt x="5441" y="4823"/>
                    </a:lnTo>
                    <a:lnTo>
                      <a:pt x="5409" y="4918"/>
                    </a:lnTo>
                    <a:lnTo>
                      <a:pt x="5409" y="5014"/>
                    </a:lnTo>
                    <a:lnTo>
                      <a:pt x="8654" y="5014"/>
                    </a:lnTo>
                    <a:lnTo>
                      <a:pt x="8654" y="5109"/>
                    </a:lnTo>
                    <a:lnTo>
                      <a:pt x="8686" y="5236"/>
                    </a:lnTo>
                    <a:lnTo>
                      <a:pt x="8718" y="5300"/>
                    </a:lnTo>
                    <a:lnTo>
                      <a:pt x="8749" y="5363"/>
                    </a:lnTo>
                    <a:lnTo>
                      <a:pt x="8782" y="5395"/>
                    </a:lnTo>
                    <a:lnTo>
                      <a:pt x="8813" y="5426"/>
                    </a:lnTo>
                    <a:lnTo>
                      <a:pt x="8846" y="5458"/>
                    </a:lnTo>
                    <a:lnTo>
                      <a:pt x="8877" y="5489"/>
                    </a:lnTo>
                    <a:lnTo>
                      <a:pt x="8909" y="5522"/>
                    </a:lnTo>
                    <a:lnTo>
                      <a:pt x="8941" y="5553"/>
                    </a:lnTo>
                    <a:lnTo>
                      <a:pt x="9004" y="5585"/>
                    </a:lnTo>
                    <a:lnTo>
                      <a:pt x="9068" y="5617"/>
                    </a:lnTo>
                    <a:lnTo>
                      <a:pt x="9227" y="5648"/>
                    </a:lnTo>
                    <a:lnTo>
                      <a:pt x="10627" y="5680"/>
                    </a:lnTo>
                    <a:lnTo>
                      <a:pt x="10658" y="5711"/>
                    </a:lnTo>
                    <a:lnTo>
                      <a:pt x="10691" y="5744"/>
                    </a:lnTo>
                    <a:lnTo>
                      <a:pt x="10722" y="5775"/>
                    </a:lnTo>
                    <a:lnTo>
                      <a:pt x="10754" y="5839"/>
                    </a:lnTo>
                    <a:lnTo>
                      <a:pt x="10786" y="5870"/>
                    </a:lnTo>
                    <a:lnTo>
                      <a:pt x="10818" y="5902"/>
                    </a:lnTo>
                    <a:lnTo>
                      <a:pt x="10850" y="5934"/>
                    </a:lnTo>
                    <a:lnTo>
                      <a:pt x="10881" y="5997"/>
                    </a:lnTo>
                    <a:lnTo>
                      <a:pt x="10913" y="6029"/>
                    </a:lnTo>
                    <a:lnTo>
                      <a:pt x="10945" y="6061"/>
                    </a:lnTo>
                    <a:lnTo>
                      <a:pt x="10977" y="6092"/>
                    </a:lnTo>
                    <a:lnTo>
                      <a:pt x="11009" y="6157"/>
                    </a:lnTo>
                    <a:lnTo>
                      <a:pt x="11041" y="6188"/>
                    </a:lnTo>
                    <a:lnTo>
                      <a:pt x="11072" y="6219"/>
                    </a:lnTo>
                    <a:lnTo>
                      <a:pt x="11104" y="6252"/>
                    </a:lnTo>
                    <a:lnTo>
                      <a:pt x="11136" y="6314"/>
                    </a:lnTo>
                    <a:lnTo>
                      <a:pt x="11167" y="6346"/>
                    </a:lnTo>
                    <a:lnTo>
                      <a:pt x="11200" y="6378"/>
                    </a:lnTo>
                    <a:lnTo>
                      <a:pt x="11231" y="6410"/>
                    </a:lnTo>
                    <a:lnTo>
                      <a:pt x="11264" y="6474"/>
                    </a:lnTo>
                    <a:lnTo>
                      <a:pt x="11295" y="6505"/>
                    </a:lnTo>
                    <a:lnTo>
                      <a:pt x="11327" y="6536"/>
                    </a:lnTo>
                    <a:lnTo>
                      <a:pt x="11359" y="6569"/>
                    </a:lnTo>
                    <a:lnTo>
                      <a:pt x="11390" y="6632"/>
                    </a:lnTo>
                    <a:lnTo>
                      <a:pt x="11423" y="6663"/>
                    </a:lnTo>
                    <a:lnTo>
                      <a:pt x="11454" y="6696"/>
                    </a:lnTo>
                    <a:lnTo>
                      <a:pt x="11486" y="6727"/>
                    </a:lnTo>
                    <a:lnTo>
                      <a:pt x="11518" y="6791"/>
                    </a:lnTo>
                    <a:lnTo>
                      <a:pt x="11550" y="6822"/>
                    </a:lnTo>
                    <a:lnTo>
                      <a:pt x="11581" y="6854"/>
                    </a:lnTo>
                    <a:lnTo>
                      <a:pt x="11614" y="6885"/>
                    </a:lnTo>
                    <a:lnTo>
                      <a:pt x="11645" y="6949"/>
                    </a:lnTo>
                    <a:lnTo>
                      <a:pt x="11677" y="6981"/>
                    </a:lnTo>
                    <a:lnTo>
                      <a:pt x="11709" y="7013"/>
                    </a:lnTo>
                    <a:lnTo>
                      <a:pt x="11740" y="7044"/>
                    </a:lnTo>
                    <a:lnTo>
                      <a:pt x="11773" y="7108"/>
                    </a:lnTo>
                    <a:lnTo>
                      <a:pt x="11804" y="7140"/>
                    </a:lnTo>
                    <a:lnTo>
                      <a:pt x="11837" y="7171"/>
                    </a:lnTo>
                    <a:lnTo>
                      <a:pt x="11868" y="7203"/>
                    </a:lnTo>
                    <a:lnTo>
                      <a:pt x="11899" y="7267"/>
                    </a:lnTo>
                    <a:lnTo>
                      <a:pt x="11932" y="7298"/>
                    </a:lnTo>
                    <a:lnTo>
                      <a:pt x="11963" y="7330"/>
                    </a:lnTo>
                    <a:lnTo>
                      <a:pt x="11995" y="7362"/>
                    </a:lnTo>
                    <a:lnTo>
                      <a:pt x="12059" y="7393"/>
                    </a:lnTo>
                    <a:lnTo>
                      <a:pt x="12091" y="7426"/>
                    </a:lnTo>
                    <a:lnTo>
                      <a:pt x="12154" y="7457"/>
                    </a:lnTo>
                    <a:lnTo>
                      <a:pt x="12218" y="7489"/>
                    </a:lnTo>
                    <a:lnTo>
                      <a:pt x="12631" y="7489"/>
                    </a:lnTo>
                    <a:lnTo>
                      <a:pt x="12727" y="7457"/>
                    </a:lnTo>
                    <a:lnTo>
                      <a:pt x="12791" y="7426"/>
                    </a:lnTo>
                    <a:lnTo>
                      <a:pt x="12854" y="7393"/>
                    </a:lnTo>
                    <a:lnTo>
                      <a:pt x="12918" y="7362"/>
                    </a:lnTo>
                    <a:lnTo>
                      <a:pt x="12950" y="7330"/>
                    </a:lnTo>
                    <a:lnTo>
                      <a:pt x="13014" y="7298"/>
                    </a:lnTo>
                    <a:lnTo>
                      <a:pt x="13076" y="7267"/>
                    </a:lnTo>
                    <a:lnTo>
                      <a:pt x="13109" y="7235"/>
                    </a:lnTo>
                    <a:lnTo>
                      <a:pt x="13173" y="7203"/>
                    </a:lnTo>
                    <a:lnTo>
                      <a:pt x="13236" y="7171"/>
                    </a:lnTo>
                    <a:lnTo>
                      <a:pt x="13268" y="7140"/>
                    </a:lnTo>
                    <a:lnTo>
                      <a:pt x="13332" y="7108"/>
                    </a:lnTo>
                    <a:lnTo>
                      <a:pt x="13395" y="7076"/>
                    </a:lnTo>
                    <a:lnTo>
                      <a:pt x="13427" y="7044"/>
                    </a:lnTo>
                    <a:lnTo>
                      <a:pt x="13490" y="7013"/>
                    </a:lnTo>
                    <a:lnTo>
                      <a:pt x="13554" y="6981"/>
                    </a:lnTo>
                    <a:lnTo>
                      <a:pt x="13586" y="6949"/>
                    </a:lnTo>
                    <a:lnTo>
                      <a:pt x="13649" y="6918"/>
                    </a:lnTo>
                    <a:lnTo>
                      <a:pt x="13713" y="6885"/>
                    </a:lnTo>
                    <a:lnTo>
                      <a:pt x="13746" y="6854"/>
                    </a:lnTo>
                    <a:lnTo>
                      <a:pt x="13809" y="6822"/>
                    </a:lnTo>
                    <a:lnTo>
                      <a:pt x="13872" y="6791"/>
                    </a:lnTo>
                    <a:lnTo>
                      <a:pt x="13904" y="6759"/>
                    </a:lnTo>
                    <a:lnTo>
                      <a:pt x="13968" y="6727"/>
                    </a:lnTo>
                    <a:lnTo>
                      <a:pt x="14032" y="6696"/>
                    </a:lnTo>
                    <a:lnTo>
                      <a:pt x="14063" y="6663"/>
                    </a:lnTo>
                    <a:lnTo>
                      <a:pt x="14127" y="6632"/>
                    </a:lnTo>
                    <a:lnTo>
                      <a:pt x="14191" y="6600"/>
                    </a:lnTo>
                    <a:lnTo>
                      <a:pt x="14222" y="6569"/>
                    </a:lnTo>
                    <a:lnTo>
                      <a:pt x="14286" y="6536"/>
                    </a:lnTo>
                    <a:lnTo>
                      <a:pt x="14350" y="6505"/>
                    </a:lnTo>
                    <a:lnTo>
                      <a:pt x="14381" y="6474"/>
                    </a:lnTo>
                    <a:lnTo>
                      <a:pt x="14445" y="6441"/>
                    </a:lnTo>
                    <a:lnTo>
                      <a:pt x="14509" y="6410"/>
                    </a:lnTo>
                    <a:lnTo>
                      <a:pt x="14541" y="6378"/>
                    </a:lnTo>
                    <a:lnTo>
                      <a:pt x="14604" y="6346"/>
                    </a:lnTo>
                    <a:lnTo>
                      <a:pt x="14668" y="6314"/>
                    </a:lnTo>
                    <a:lnTo>
                      <a:pt x="14700" y="6283"/>
                    </a:lnTo>
                    <a:lnTo>
                      <a:pt x="14763" y="6252"/>
                    </a:lnTo>
                    <a:lnTo>
                      <a:pt x="14827" y="6219"/>
                    </a:lnTo>
                    <a:lnTo>
                      <a:pt x="14859" y="6188"/>
                    </a:lnTo>
                    <a:lnTo>
                      <a:pt x="14923" y="6157"/>
                    </a:lnTo>
                    <a:lnTo>
                      <a:pt x="14985" y="6124"/>
                    </a:lnTo>
                    <a:lnTo>
                      <a:pt x="15018" y="6092"/>
                    </a:lnTo>
                    <a:lnTo>
                      <a:pt x="15082" y="6061"/>
                    </a:lnTo>
                    <a:lnTo>
                      <a:pt x="15145" y="6029"/>
                    </a:lnTo>
                    <a:lnTo>
                      <a:pt x="15177" y="5997"/>
                    </a:lnTo>
                    <a:lnTo>
                      <a:pt x="15241" y="5966"/>
                    </a:lnTo>
                    <a:lnTo>
                      <a:pt x="15304" y="5934"/>
                    </a:lnTo>
                    <a:lnTo>
                      <a:pt x="15336" y="5902"/>
                    </a:lnTo>
                    <a:lnTo>
                      <a:pt x="15399" y="5870"/>
                    </a:lnTo>
                    <a:lnTo>
                      <a:pt x="15463" y="5839"/>
                    </a:lnTo>
                    <a:lnTo>
                      <a:pt x="15495" y="5807"/>
                    </a:lnTo>
                    <a:lnTo>
                      <a:pt x="15558" y="5775"/>
                    </a:lnTo>
                    <a:lnTo>
                      <a:pt x="15622" y="5744"/>
                    </a:lnTo>
                    <a:lnTo>
                      <a:pt x="15654" y="5711"/>
                    </a:lnTo>
                    <a:lnTo>
                      <a:pt x="15717" y="5680"/>
                    </a:lnTo>
                    <a:lnTo>
                      <a:pt x="15781" y="5648"/>
                    </a:lnTo>
                    <a:lnTo>
                      <a:pt x="15813" y="5617"/>
                    </a:lnTo>
                    <a:lnTo>
                      <a:pt x="15877" y="5585"/>
                    </a:lnTo>
                    <a:lnTo>
                      <a:pt x="15909" y="5553"/>
                    </a:lnTo>
                    <a:lnTo>
                      <a:pt x="15941" y="5522"/>
                    </a:lnTo>
                    <a:lnTo>
                      <a:pt x="16004" y="5489"/>
                    </a:lnTo>
                    <a:lnTo>
                      <a:pt x="16036" y="5458"/>
                    </a:lnTo>
                    <a:lnTo>
                      <a:pt x="16067" y="5426"/>
                    </a:lnTo>
                    <a:lnTo>
                      <a:pt x="16100" y="5395"/>
                    </a:lnTo>
                    <a:lnTo>
                      <a:pt x="16131" y="5331"/>
                    </a:lnTo>
                    <a:lnTo>
                      <a:pt x="16164" y="5267"/>
                    </a:lnTo>
                    <a:lnTo>
                      <a:pt x="16195" y="5204"/>
                    </a:lnTo>
                    <a:lnTo>
                      <a:pt x="16195" y="4823"/>
                    </a:lnTo>
                    <a:lnTo>
                      <a:pt x="16164" y="4728"/>
                    </a:lnTo>
                    <a:lnTo>
                      <a:pt x="16131" y="4665"/>
                    </a:lnTo>
                    <a:lnTo>
                      <a:pt x="16100" y="4633"/>
                    </a:lnTo>
                    <a:lnTo>
                      <a:pt x="16067" y="4570"/>
                    </a:lnTo>
                    <a:lnTo>
                      <a:pt x="16036" y="4537"/>
                    </a:lnTo>
                    <a:lnTo>
                      <a:pt x="16004" y="4506"/>
                    </a:lnTo>
                    <a:lnTo>
                      <a:pt x="15941" y="4474"/>
                    </a:lnTo>
                    <a:lnTo>
                      <a:pt x="15909" y="4443"/>
                    </a:lnTo>
                    <a:lnTo>
                      <a:pt x="15877" y="4410"/>
                    </a:lnTo>
                    <a:lnTo>
                      <a:pt x="15750" y="4379"/>
                    </a:lnTo>
                    <a:lnTo>
                      <a:pt x="15654" y="4348"/>
                    </a:lnTo>
                    <a:lnTo>
                      <a:pt x="15591" y="4348"/>
                    </a:lnTo>
                    <a:lnTo>
                      <a:pt x="15368" y="4379"/>
                    </a:lnTo>
                    <a:lnTo>
                      <a:pt x="15272" y="4410"/>
                    </a:lnTo>
                    <a:lnTo>
                      <a:pt x="15208" y="4443"/>
                    </a:lnTo>
                    <a:lnTo>
                      <a:pt x="15177" y="4474"/>
                    </a:lnTo>
                    <a:lnTo>
                      <a:pt x="15113" y="4506"/>
                    </a:lnTo>
                    <a:lnTo>
                      <a:pt x="15049" y="4537"/>
                    </a:lnTo>
                    <a:lnTo>
                      <a:pt x="15018" y="4570"/>
                    </a:lnTo>
                    <a:lnTo>
                      <a:pt x="14954" y="4601"/>
                    </a:lnTo>
                    <a:lnTo>
                      <a:pt x="14890" y="4633"/>
                    </a:lnTo>
                    <a:lnTo>
                      <a:pt x="14859" y="4665"/>
                    </a:lnTo>
                    <a:lnTo>
                      <a:pt x="14795" y="4696"/>
                    </a:lnTo>
                    <a:lnTo>
                      <a:pt x="14731" y="4728"/>
                    </a:lnTo>
                    <a:lnTo>
                      <a:pt x="14700" y="4760"/>
                    </a:lnTo>
                    <a:lnTo>
                      <a:pt x="14636" y="4792"/>
                    </a:lnTo>
                    <a:lnTo>
                      <a:pt x="14572" y="4823"/>
                    </a:lnTo>
                    <a:lnTo>
                      <a:pt x="14541" y="4855"/>
                    </a:lnTo>
                    <a:lnTo>
                      <a:pt x="14477" y="4887"/>
                    </a:lnTo>
                    <a:lnTo>
                      <a:pt x="14414" y="4918"/>
                    </a:lnTo>
                    <a:lnTo>
                      <a:pt x="14381" y="4950"/>
                    </a:lnTo>
                    <a:lnTo>
                      <a:pt x="14318" y="4982"/>
                    </a:lnTo>
                    <a:lnTo>
                      <a:pt x="14255" y="5014"/>
                    </a:lnTo>
                    <a:lnTo>
                      <a:pt x="14222" y="5045"/>
                    </a:lnTo>
                    <a:lnTo>
                      <a:pt x="14158" y="5078"/>
                    </a:lnTo>
                    <a:lnTo>
                      <a:pt x="14095" y="5109"/>
                    </a:lnTo>
                    <a:lnTo>
                      <a:pt x="14063" y="5141"/>
                    </a:lnTo>
                    <a:lnTo>
                      <a:pt x="14000" y="5172"/>
                    </a:lnTo>
                    <a:lnTo>
                      <a:pt x="13936" y="5204"/>
                    </a:lnTo>
                    <a:lnTo>
                      <a:pt x="13904" y="5236"/>
                    </a:lnTo>
                    <a:lnTo>
                      <a:pt x="13841" y="5267"/>
                    </a:lnTo>
                    <a:lnTo>
                      <a:pt x="13777" y="5300"/>
                    </a:lnTo>
                    <a:lnTo>
                      <a:pt x="13746" y="5331"/>
                    </a:lnTo>
                    <a:lnTo>
                      <a:pt x="13682" y="5363"/>
                    </a:lnTo>
                    <a:lnTo>
                      <a:pt x="13618" y="5395"/>
                    </a:lnTo>
                    <a:lnTo>
                      <a:pt x="13586" y="5426"/>
                    </a:lnTo>
                    <a:lnTo>
                      <a:pt x="13523" y="5458"/>
                    </a:lnTo>
                    <a:lnTo>
                      <a:pt x="13459" y="5489"/>
                    </a:lnTo>
                    <a:lnTo>
                      <a:pt x="13427" y="5522"/>
                    </a:lnTo>
                    <a:lnTo>
                      <a:pt x="13363" y="5553"/>
                    </a:lnTo>
                    <a:lnTo>
                      <a:pt x="13300" y="5585"/>
                    </a:lnTo>
                    <a:lnTo>
                      <a:pt x="13268" y="5617"/>
                    </a:lnTo>
                    <a:lnTo>
                      <a:pt x="13204" y="5648"/>
                    </a:lnTo>
                    <a:lnTo>
                      <a:pt x="13140" y="5680"/>
                    </a:lnTo>
                    <a:lnTo>
                      <a:pt x="13109" y="5711"/>
                    </a:lnTo>
                    <a:lnTo>
                      <a:pt x="13045" y="5744"/>
                    </a:lnTo>
                    <a:lnTo>
                      <a:pt x="12981" y="5775"/>
                    </a:lnTo>
                    <a:lnTo>
                      <a:pt x="12950" y="5807"/>
                    </a:lnTo>
                    <a:lnTo>
                      <a:pt x="12886" y="5839"/>
                    </a:lnTo>
                    <a:lnTo>
                      <a:pt x="12822" y="5870"/>
                    </a:lnTo>
                    <a:lnTo>
                      <a:pt x="12791" y="5902"/>
                    </a:lnTo>
                    <a:lnTo>
                      <a:pt x="12727" y="5934"/>
                    </a:lnTo>
                    <a:lnTo>
                      <a:pt x="12663" y="5966"/>
                    </a:lnTo>
                    <a:lnTo>
                      <a:pt x="12631" y="5997"/>
                    </a:lnTo>
                    <a:lnTo>
                      <a:pt x="12567" y="5997"/>
                    </a:lnTo>
                    <a:lnTo>
                      <a:pt x="12536" y="5934"/>
                    </a:lnTo>
                    <a:lnTo>
                      <a:pt x="12505" y="5902"/>
                    </a:lnTo>
                    <a:lnTo>
                      <a:pt x="12472" y="5870"/>
                    </a:lnTo>
                    <a:lnTo>
                      <a:pt x="12441" y="5839"/>
                    </a:lnTo>
                    <a:lnTo>
                      <a:pt x="12408" y="5775"/>
                    </a:lnTo>
                    <a:lnTo>
                      <a:pt x="12377" y="5744"/>
                    </a:lnTo>
                    <a:lnTo>
                      <a:pt x="12345" y="5711"/>
                    </a:lnTo>
                    <a:lnTo>
                      <a:pt x="12313" y="5680"/>
                    </a:lnTo>
                    <a:lnTo>
                      <a:pt x="12282" y="5617"/>
                    </a:lnTo>
                    <a:lnTo>
                      <a:pt x="12249" y="5585"/>
                    </a:lnTo>
                    <a:lnTo>
                      <a:pt x="12218" y="5553"/>
                    </a:lnTo>
                    <a:lnTo>
                      <a:pt x="12186" y="5522"/>
                    </a:lnTo>
                    <a:lnTo>
                      <a:pt x="12154" y="5458"/>
                    </a:lnTo>
                    <a:lnTo>
                      <a:pt x="12122" y="5426"/>
                    </a:lnTo>
                    <a:lnTo>
                      <a:pt x="12091" y="5395"/>
                    </a:lnTo>
                    <a:lnTo>
                      <a:pt x="12059" y="5363"/>
                    </a:lnTo>
                    <a:lnTo>
                      <a:pt x="12027" y="5300"/>
                    </a:lnTo>
                    <a:lnTo>
                      <a:pt x="11995" y="5267"/>
                    </a:lnTo>
                    <a:lnTo>
                      <a:pt x="11963" y="5236"/>
                    </a:lnTo>
                    <a:lnTo>
                      <a:pt x="11932" y="5204"/>
                    </a:lnTo>
                    <a:lnTo>
                      <a:pt x="11899" y="5141"/>
                    </a:lnTo>
                    <a:lnTo>
                      <a:pt x="11868" y="5109"/>
                    </a:lnTo>
                    <a:lnTo>
                      <a:pt x="11837" y="5078"/>
                    </a:lnTo>
                    <a:lnTo>
                      <a:pt x="11804" y="5045"/>
                    </a:lnTo>
                    <a:lnTo>
                      <a:pt x="11773" y="4982"/>
                    </a:lnTo>
                    <a:lnTo>
                      <a:pt x="11740" y="4950"/>
                    </a:lnTo>
                    <a:lnTo>
                      <a:pt x="11709" y="4918"/>
                    </a:lnTo>
                    <a:lnTo>
                      <a:pt x="11677" y="4887"/>
                    </a:lnTo>
                    <a:lnTo>
                      <a:pt x="11645" y="4823"/>
                    </a:lnTo>
                    <a:lnTo>
                      <a:pt x="11614" y="4792"/>
                    </a:lnTo>
                    <a:lnTo>
                      <a:pt x="11581" y="4760"/>
                    </a:lnTo>
                    <a:lnTo>
                      <a:pt x="11550" y="4728"/>
                    </a:lnTo>
                    <a:lnTo>
                      <a:pt x="11518" y="4665"/>
                    </a:lnTo>
                    <a:lnTo>
                      <a:pt x="11486" y="4633"/>
                    </a:lnTo>
                    <a:lnTo>
                      <a:pt x="11454" y="4601"/>
                    </a:lnTo>
                    <a:lnTo>
                      <a:pt x="11423" y="4570"/>
                    </a:lnTo>
                    <a:lnTo>
                      <a:pt x="11390" y="4506"/>
                    </a:lnTo>
                    <a:lnTo>
                      <a:pt x="11359" y="4474"/>
                    </a:lnTo>
                    <a:lnTo>
                      <a:pt x="11327" y="4443"/>
                    </a:lnTo>
                    <a:lnTo>
                      <a:pt x="11295" y="4410"/>
                    </a:lnTo>
                    <a:lnTo>
                      <a:pt x="11264" y="4348"/>
                    </a:lnTo>
                    <a:lnTo>
                      <a:pt x="11231" y="4315"/>
                    </a:lnTo>
                    <a:lnTo>
                      <a:pt x="11231" y="3173"/>
                    </a:lnTo>
                    <a:lnTo>
                      <a:pt x="11264" y="3141"/>
                    </a:lnTo>
                    <a:lnTo>
                      <a:pt x="11295" y="3110"/>
                    </a:lnTo>
                    <a:lnTo>
                      <a:pt x="11327" y="3047"/>
                    </a:lnTo>
                    <a:lnTo>
                      <a:pt x="11359" y="3014"/>
                    </a:lnTo>
                    <a:lnTo>
                      <a:pt x="11390" y="2983"/>
                    </a:lnTo>
                    <a:lnTo>
                      <a:pt x="11423" y="2951"/>
                    </a:lnTo>
                    <a:lnTo>
                      <a:pt x="11454" y="2888"/>
                    </a:lnTo>
                    <a:lnTo>
                      <a:pt x="11486" y="2856"/>
                    </a:lnTo>
                    <a:lnTo>
                      <a:pt x="11518" y="2824"/>
                    </a:lnTo>
                    <a:lnTo>
                      <a:pt x="11550" y="2792"/>
                    </a:lnTo>
                    <a:lnTo>
                      <a:pt x="11581" y="2729"/>
                    </a:lnTo>
                    <a:lnTo>
                      <a:pt x="11614" y="2697"/>
                    </a:lnTo>
                    <a:lnTo>
                      <a:pt x="11645" y="2666"/>
                    </a:lnTo>
                    <a:lnTo>
                      <a:pt x="11677" y="2634"/>
                    </a:lnTo>
                    <a:lnTo>
                      <a:pt x="11709" y="2570"/>
                    </a:lnTo>
                    <a:lnTo>
                      <a:pt x="11740" y="2539"/>
                    </a:lnTo>
                    <a:lnTo>
                      <a:pt x="11773" y="2506"/>
                    </a:lnTo>
                    <a:lnTo>
                      <a:pt x="11804" y="2475"/>
                    </a:lnTo>
                    <a:lnTo>
                      <a:pt x="11837" y="2412"/>
                    </a:lnTo>
                    <a:lnTo>
                      <a:pt x="11868" y="2379"/>
                    </a:lnTo>
                    <a:lnTo>
                      <a:pt x="11899" y="2348"/>
                    </a:lnTo>
                    <a:lnTo>
                      <a:pt x="11932" y="2317"/>
                    </a:lnTo>
                    <a:lnTo>
                      <a:pt x="11963" y="2253"/>
                    </a:lnTo>
                    <a:lnTo>
                      <a:pt x="11995" y="2221"/>
                    </a:lnTo>
                    <a:lnTo>
                      <a:pt x="12027" y="2190"/>
                    </a:lnTo>
                    <a:lnTo>
                      <a:pt x="12059" y="2157"/>
                    </a:lnTo>
                    <a:lnTo>
                      <a:pt x="12091" y="2095"/>
                    </a:lnTo>
                    <a:lnTo>
                      <a:pt x="12122" y="2062"/>
                    </a:lnTo>
                    <a:lnTo>
                      <a:pt x="12154" y="2031"/>
                    </a:lnTo>
                    <a:lnTo>
                      <a:pt x="12186" y="1999"/>
                    </a:lnTo>
                    <a:lnTo>
                      <a:pt x="12218" y="1935"/>
                    </a:lnTo>
                    <a:lnTo>
                      <a:pt x="12249" y="1904"/>
                    </a:lnTo>
                    <a:lnTo>
                      <a:pt x="12282" y="1873"/>
                    </a:lnTo>
                    <a:lnTo>
                      <a:pt x="12313" y="1840"/>
                    </a:lnTo>
                    <a:lnTo>
                      <a:pt x="12345" y="1777"/>
                    </a:lnTo>
                    <a:lnTo>
                      <a:pt x="12377" y="1745"/>
                    </a:lnTo>
                    <a:lnTo>
                      <a:pt x="12408" y="1713"/>
                    </a:lnTo>
                    <a:lnTo>
                      <a:pt x="12441" y="1682"/>
                    </a:lnTo>
                    <a:lnTo>
                      <a:pt x="12472" y="1618"/>
                    </a:lnTo>
                    <a:lnTo>
                      <a:pt x="12505" y="1587"/>
                    </a:lnTo>
                    <a:lnTo>
                      <a:pt x="12536" y="1555"/>
                    </a:lnTo>
                    <a:lnTo>
                      <a:pt x="12567" y="1523"/>
                    </a:lnTo>
                    <a:lnTo>
                      <a:pt x="12600" y="1491"/>
                    </a:lnTo>
                    <a:lnTo>
                      <a:pt x="12663" y="1523"/>
                    </a:lnTo>
                    <a:lnTo>
                      <a:pt x="12695" y="1555"/>
                    </a:lnTo>
                    <a:lnTo>
                      <a:pt x="12759" y="1587"/>
                    </a:lnTo>
                    <a:lnTo>
                      <a:pt x="12822" y="1618"/>
                    </a:lnTo>
                    <a:lnTo>
                      <a:pt x="12854" y="1650"/>
                    </a:lnTo>
                    <a:lnTo>
                      <a:pt x="12918" y="1682"/>
                    </a:lnTo>
                    <a:lnTo>
                      <a:pt x="12981" y="1713"/>
                    </a:lnTo>
                    <a:lnTo>
                      <a:pt x="13014" y="1745"/>
                    </a:lnTo>
                    <a:lnTo>
                      <a:pt x="13076" y="1777"/>
                    </a:lnTo>
                    <a:lnTo>
                      <a:pt x="13140" y="1809"/>
                    </a:lnTo>
                    <a:lnTo>
                      <a:pt x="13173" y="1840"/>
                    </a:lnTo>
                    <a:lnTo>
                      <a:pt x="13236" y="1873"/>
                    </a:lnTo>
                    <a:lnTo>
                      <a:pt x="13300" y="1904"/>
                    </a:lnTo>
                    <a:lnTo>
                      <a:pt x="13332" y="1935"/>
                    </a:lnTo>
                    <a:lnTo>
                      <a:pt x="13395" y="1967"/>
                    </a:lnTo>
                    <a:lnTo>
                      <a:pt x="13459" y="1999"/>
                    </a:lnTo>
                    <a:lnTo>
                      <a:pt x="13490" y="2031"/>
                    </a:lnTo>
                    <a:lnTo>
                      <a:pt x="13554" y="2062"/>
                    </a:lnTo>
                    <a:lnTo>
                      <a:pt x="13618" y="2095"/>
                    </a:lnTo>
                    <a:lnTo>
                      <a:pt x="13649" y="2126"/>
                    </a:lnTo>
                    <a:lnTo>
                      <a:pt x="13713" y="2157"/>
                    </a:lnTo>
                    <a:lnTo>
                      <a:pt x="13777" y="2190"/>
                    </a:lnTo>
                    <a:lnTo>
                      <a:pt x="13809" y="2221"/>
                    </a:lnTo>
                    <a:lnTo>
                      <a:pt x="13872" y="2253"/>
                    </a:lnTo>
                    <a:lnTo>
                      <a:pt x="13936" y="2284"/>
                    </a:lnTo>
                    <a:lnTo>
                      <a:pt x="13968" y="2317"/>
                    </a:lnTo>
                    <a:lnTo>
                      <a:pt x="14032" y="2348"/>
                    </a:lnTo>
                    <a:lnTo>
                      <a:pt x="14095" y="2379"/>
                    </a:lnTo>
                    <a:lnTo>
                      <a:pt x="14127" y="2412"/>
                    </a:lnTo>
                    <a:lnTo>
                      <a:pt x="14191" y="2443"/>
                    </a:lnTo>
                    <a:lnTo>
                      <a:pt x="14255" y="2475"/>
                    </a:lnTo>
                    <a:lnTo>
                      <a:pt x="14286" y="2506"/>
                    </a:lnTo>
                    <a:lnTo>
                      <a:pt x="14350" y="2539"/>
                    </a:lnTo>
                    <a:lnTo>
                      <a:pt x="14414" y="2570"/>
                    </a:lnTo>
                    <a:lnTo>
                      <a:pt x="14445" y="2602"/>
                    </a:lnTo>
                    <a:lnTo>
                      <a:pt x="14509" y="2634"/>
                    </a:lnTo>
                    <a:lnTo>
                      <a:pt x="14572" y="2666"/>
                    </a:lnTo>
                    <a:lnTo>
                      <a:pt x="14604" y="2697"/>
                    </a:lnTo>
                    <a:lnTo>
                      <a:pt x="14668" y="2729"/>
                    </a:lnTo>
                    <a:lnTo>
                      <a:pt x="14731" y="2761"/>
                    </a:lnTo>
                    <a:lnTo>
                      <a:pt x="14763" y="2792"/>
                    </a:lnTo>
                    <a:lnTo>
                      <a:pt x="14827" y="2824"/>
                    </a:lnTo>
                    <a:lnTo>
                      <a:pt x="14890" y="2856"/>
                    </a:lnTo>
                    <a:lnTo>
                      <a:pt x="14923" y="2888"/>
                    </a:lnTo>
                    <a:lnTo>
                      <a:pt x="14985" y="2919"/>
                    </a:lnTo>
                    <a:lnTo>
                      <a:pt x="15049" y="2951"/>
                    </a:lnTo>
                    <a:lnTo>
                      <a:pt x="15082" y="2983"/>
                    </a:lnTo>
                    <a:lnTo>
                      <a:pt x="15145" y="3014"/>
                    </a:lnTo>
                    <a:lnTo>
                      <a:pt x="15208" y="3047"/>
                    </a:lnTo>
                    <a:lnTo>
                      <a:pt x="15272" y="3078"/>
                    </a:lnTo>
                    <a:lnTo>
                      <a:pt x="15336" y="3110"/>
                    </a:lnTo>
                    <a:lnTo>
                      <a:pt x="15431" y="3141"/>
                    </a:lnTo>
                    <a:lnTo>
                      <a:pt x="15686" y="3141"/>
                    </a:lnTo>
                    <a:lnTo>
                      <a:pt x="15781" y="3110"/>
                    </a:lnTo>
                    <a:lnTo>
                      <a:pt x="15877" y="3078"/>
                    </a:lnTo>
                    <a:lnTo>
                      <a:pt x="15941" y="3047"/>
                    </a:lnTo>
                    <a:lnTo>
                      <a:pt x="15972" y="3014"/>
                    </a:lnTo>
                    <a:lnTo>
                      <a:pt x="16004" y="2983"/>
                    </a:lnTo>
                    <a:lnTo>
                      <a:pt x="16036" y="2951"/>
                    </a:lnTo>
                    <a:lnTo>
                      <a:pt x="16067" y="2919"/>
                    </a:lnTo>
                    <a:lnTo>
                      <a:pt x="16100" y="2888"/>
                    </a:lnTo>
                    <a:lnTo>
                      <a:pt x="16131" y="2824"/>
                    </a:lnTo>
                    <a:lnTo>
                      <a:pt x="16164" y="2761"/>
                    </a:lnTo>
                    <a:lnTo>
                      <a:pt x="16195" y="2697"/>
                    </a:lnTo>
                    <a:lnTo>
                      <a:pt x="16195" y="2317"/>
                    </a:lnTo>
                    <a:lnTo>
                      <a:pt x="16164" y="2221"/>
                    </a:lnTo>
                    <a:lnTo>
                      <a:pt x="16131" y="2157"/>
                    </a:lnTo>
                    <a:lnTo>
                      <a:pt x="16100" y="2126"/>
                    </a:lnTo>
                    <a:lnTo>
                      <a:pt x="16067" y="2062"/>
                    </a:lnTo>
                    <a:lnTo>
                      <a:pt x="16036" y="2031"/>
                    </a:lnTo>
                    <a:lnTo>
                      <a:pt x="15972" y="1999"/>
                    </a:lnTo>
                    <a:lnTo>
                      <a:pt x="15941" y="1967"/>
                    </a:lnTo>
                    <a:lnTo>
                      <a:pt x="15909" y="1935"/>
                    </a:lnTo>
                    <a:lnTo>
                      <a:pt x="15845" y="1904"/>
                    </a:lnTo>
                    <a:lnTo>
                      <a:pt x="15813" y="1873"/>
                    </a:lnTo>
                    <a:lnTo>
                      <a:pt x="15750" y="1840"/>
                    </a:lnTo>
                    <a:lnTo>
                      <a:pt x="15686" y="1809"/>
                    </a:lnTo>
                    <a:lnTo>
                      <a:pt x="15654" y="1777"/>
                    </a:lnTo>
                    <a:lnTo>
                      <a:pt x="15591" y="1745"/>
                    </a:lnTo>
                    <a:lnTo>
                      <a:pt x="15527" y="1713"/>
                    </a:lnTo>
                    <a:lnTo>
                      <a:pt x="15495" y="1682"/>
                    </a:lnTo>
                    <a:lnTo>
                      <a:pt x="15431" y="1650"/>
                    </a:lnTo>
                    <a:lnTo>
                      <a:pt x="15368" y="1618"/>
                    </a:lnTo>
                    <a:lnTo>
                      <a:pt x="15336" y="1587"/>
                    </a:lnTo>
                    <a:lnTo>
                      <a:pt x="15272" y="1555"/>
                    </a:lnTo>
                    <a:lnTo>
                      <a:pt x="15208" y="1523"/>
                    </a:lnTo>
                    <a:lnTo>
                      <a:pt x="15177" y="1491"/>
                    </a:lnTo>
                    <a:lnTo>
                      <a:pt x="15113" y="1460"/>
                    </a:lnTo>
                    <a:lnTo>
                      <a:pt x="15049" y="1428"/>
                    </a:lnTo>
                    <a:lnTo>
                      <a:pt x="15018" y="1396"/>
                    </a:lnTo>
                    <a:lnTo>
                      <a:pt x="14954" y="1365"/>
                    </a:lnTo>
                    <a:lnTo>
                      <a:pt x="14890" y="1332"/>
                    </a:lnTo>
                    <a:lnTo>
                      <a:pt x="14859" y="1301"/>
                    </a:lnTo>
                    <a:lnTo>
                      <a:pt x="14795" y="1269"/>
                    </a:lnTo>
                    <a:lnTo>
                      <a:pt x="14731" y="1238"/>
                    </a:lnTo>
                    <a:lnTo>
                      <a:pt x="14700" y="1206"/>
                    </a:lnTo>
                    <a:lnTo>
                      <a:pt x="14636" y="1174"/>
                    </a:lnTo>
                    <a:lnTo>
                      <a:pt x="14572" y="1143"/>
                    </a:lnTo>
                    <a:lnTo>
                      <a:pt x="14541" y="1110"/>
                    </a:lnTo>
                    <a:lnTo>
                      <a:pt x="14477" y="1079"/>
                    </a:lnTo>
                    <a:lnTo>
                      <a:pt x="14414" y="1047"/>
                    </a:lnTo>
                    <a:lnTo>
                      <a:pt x="14381" y="1016"/>
                    </a:lnTo>
                    <a:lnTo>
                      <a:pt x="14318" y="984"/>
                    </a:lnTo>
                    <a:lnTo>
                      <a:pt x="14255" y="952"/>
                    </a:lnTo>
                    <a:lnTo>
                      <a:pt x="14222" y="921"/>
                    </a:lnTo>
                    <a:lnTo>
                      <a:pt x="14158" y="888"/>
                    </a:lnTo>
                    <a:lnTo>
                      <a:pt x="14095" y="857"/>
                    </a:lnTo>
                    <a:lnTo>
                      <a:pt x="14063" y="825"/>
                    </a:lnTo>
                    <a:lnTo>
                      <a:pt x="14000" y="793"/>
                    </a:lnTo>
                    <a:lnTo>
                      <a:pt x="13936" y="762"/>
                    </a:lnTo>
                    <a:lnTo>
                      <a:pt x="13904" y="730"/>
                    </a:lnTo>
                    <a:lnTo>
                      <a:pt x="13841" y="699"/>
                    </a:lnTo>
                    <a:lnTo>
                      <a:pt x="13777" y="666"/>
                    </a:lnTo>
                    <a:lnTo>
                      <a:pt x="13746" y="635"/>
                    </a:lnTo>
                    <a:lnTo>
                      <a:pt x="13682" y="603"/>
                    </a:lnTo>
                    <a:lnTo>
                      <a:pt x="13618" y="571"/>
                    </a:lnTo>
                    <a:lnTo>
                      <a:pt x="13586" y="539"/>
                    </a:lnTo>
                    <a:lnTo>
                      <a:pt x="13523" y="508"/>
                    </a:lnTo>
                    <a:lnTo>
                      <a:pt x="13459" y="476"/>
                    </a:lnTo>
                    <a:lnTo>
                      <a:pt x="13427" y="444"/>
                    </a:lnTo>
                    <a:lnTo>
                      <a:pt x="13363" y="413"/>
                    </a:lnTo>
                    <a:lnTo>
                      <a:pt x="13300" y="381"/>
                    </a:lnTo>
                    <a:lnTo>
                      <a:pt x="13268" y="349"/>
                    </a:lnTo>
                    <a:lnTo>
                      <a:pt x="13204" y="317"/>
                    </a:lnTo>
                    <a:lnTo>
                      <a:pt x="13140" y="286"/>
                    </a:lnTo>
                    <a:lnTo>
                      <a:pt x="13109" y="253"/>
                    </a:lnTo>
                    <a:lnTo>
                      <a:pt x="13045" y="222"/>
                    </a:lnTo>
                    <a:lnTo>
                      <a:pt x="12981" y="191"/>
                    </a:lnTo>
                    <a:lnTo>
                      <a:pt x="12950" y="158"/>
                    </a:lnTo>
                    <a:lnTo>
                      <a:pt x="12886" y="127"/>
                    </a:lnTo>
                    <a:lnTo>
                      <a:pt x="12822" y="95"/>
                    </a:lnTo>
                    <a:lnTo>
                      <a:pt x="12791" y="64"/>
                    </a:lnTo>
                    <a:lnTo>
                      <a:pt x="12695" y="31"/>
                    </a:lnTo>
                    <a:lnTo>
                      <a:pt x="12631" y="0"/>
                    </a:lnTo>
                    <a:lnTo>
                      <a:pt x="12249" y="0"/>
                    </a:lnTo>
                    <a:lnTo>
                      <a:pt x="12154" y="31"/>
                    </a:lnTo>
                    <a:close/>
                    <a:moveTo>
                      <a:pt x="1878" y="1396"/>
                    </a:moveTo>
                    <a:lnTo>
                      <a:pt x="1750" y="1428"/>
                    </a:lnTo>
                    <a:lnTo>
                      <a:pt x="1655" y="1460"/>
                    </a:lnTo>
                    <a:lnTo>
                      <a:pt x="1559" y="1491"/>
                    </a:lnTo>
                    <a:lnTo>
                      <a:pt x="1464" y="1523"/>
                    </a:lnTo>
                    <a:lnTo>
                      <a:pt x="1400" y="1555"/>
                    </a:lnTo>
                    <a:lnTo>
                      <a:pt x="1336" y="1587"/>
                    </a:lnTo>
                    <a:lnTo>
                      <a:pt x="1272" y="1618"/>
                    </a:lnTo>
                    <a:lnTo>
                      <a:pt x="1210" y="1650"/>
                    </a:lnTo>
                    <a:lnTo>
                      <a:pt x="1177" y="1682"/>
                    </a:lnTo>
                    <a:lnTo>
                      <a:pt x="1113" y="1713"/>
                    </a:lnTo>
                    <a:lnTo>
                      <a:pt x="1050" y="1745"/>
                    </a:lnTo>
                    <a:lnTo>
                      <a:pt x="1018" y="1777"/>
                    </a:lnTo>
                    <a:lnTo>
                      <a:pt x="987" y="1809"/>
                    </a:lnTo>
                    <a:lnTo>
                      <a:pt x="923" y="1840"/>
                    </a:lnTo>
                    <a:lnTo>
                      <a:pt x="891" y="1873"/>
                    </a:lnTo>
                    <a:lnTo>
                      <a:pt x="859" y="1904"/>
                    </a:lnTo>
                    <a:lnTo>
                      <a:pt x="827" y="1935"/>
                    </a:lnTo>
                    <a:lnTo>
                      <a:pt x="796" y="1967"/>
                    </a:lnTo>
                    <a:lnTo>
                      <a:pt x="732" y="1999"/>
                    </a:lnTo>
                    <a:lnTo>
                      <a:pt x="700" y="2031"/>
                    </a:lnTo>
                    <a:lnTo>
                      <a:pt x="668" y="2062"/>
                    </a:lnTo>
                    <a:lnTo>
                      <a:pt x="637" y="2126"/>
                    </a:lnTo>
                    <a:lnTo>
                      <a:pt x="604" y="2157"/>
                    </a:lnTo>
                    <a:lnTo>
                      <a:pt x="573" y="2190"/>
                    </a:lnTo>
                    <a:lnTo>
                      <a:pt x="541" y="2221"/>
                    </a:lnTo>
                    <a:lnTo>
                      <a:pt x="509" y="2253"/>
                    </a:lnTo>
                    <a:lnTo>
                      <a:pt x="478" y="2284"/>
                    </a:lnTo>
                    <a:lnTo>
                      <a:pt x="445" y="2348"/>
                    </a:lnTo>
                    <a:lnTo>
                      <a:pt x="414" y="2379"/>
                    </a:lnTo>
                    <a:lnTo>
                      <a:pt x="382" y="2443"/>
                    </a:lnTo>
                    <a:lnTo>
                      <a:pt x="350" y="2475"/>
                    </a:lnTo>
                    <a:lnTo>
                      <a:pt x="318" y="2539"/>
                    </a:lnTo>
                    <a:lnTo>
                      <a:pt x="286" y="2602"/>
                    </a:lnTo>
                    <a:lnTo>
                      <a:pt x="254" y="2666"/>
                    </a:lnTo>
                    <a:lnTo>
                      <a:pt x="223" y="2729"/>
                    </a:lnTo>
                    <a:lnTo>
                      <a:pt x="191" y="2792"/>
                    </a:lnTo>
                    <a:lnTo>
                      <a:pt x="159" y="2856"/>
                    </a:lnTo>
                    <a:lnTo>
                      <a:pt x="128" y="2951"/>
                    </a:lnTo>
                    <a:lnTo>
                      <a:pt x="95" y="3047"/>
                    </a:lnTo>
                    <a:lnTo>
                      <a:pt x="64" y="3173"/>
                    </a:lnTo>
                    <a:lnTo>
                      <a:pt x="31" y="3300"/>
                    </a:lnTo>
                    <a:lnTo>
                      <a:pt x="0" y="3554"/>
                    </a:lnTo>
                    <a:lnTo>
                      <a:pt x="0" y="3935"/>
                    </a:lnTo>
                    <a:lnTo>
                      <a:pt x="31" y="4188"/>
                    </a:lnTo>
                    <a:lnTo>
                      <a:pt x="64" y="4348"/>
                    </a:lnTo>
                    <a:lnTo>
                      <a:pt x="95" y="4443"/>
                    </a:lnTo>
                    <a:lnTo>
                      <a:pt x="128" y="4537"/>
                    </a:lnTo>
                    <a:lnTo>
                      <a:pt x="159" y="4633"/>
                    </a:lnTo>
                    <a:lnTo>
                      <a:pt x="191" y="4728"/>
                    </a:lnTo>
                    <a:lnTo>
                      <a:pt x="223" y="4792"/>
                    </a:lnTo>
                    <a:lnTo>
                      <a:pt x="254" y="4855"/>
                    </a:lnTo>
                    <a:lnTo>
                      <a:pt x="286" y="4918"/>
                    </a:lnTo>
                    <a:lnTo>
                      <a:pt x="318" y="4950"/>
                    </a:lnTo>
                    <a:lnTo>
                      <a:pt x="350" y="5014"/>
                    </a:lnTo>
                    <a:lnTo>
                      <a:pt x="382" y="5078"/>
                    </a:lnTo>
                    <a:lnTo>
                      <a:pt x="414" y="5109"/>
                    </a:lnTo>
                    <a:lnTo>
                      <a:pt x="445" y="5141"/>
                    </a:lnTo>
                    <a:lnTo>
                      <a:pt x="478" y="5204"/>
                    </a:lnTo>
                    <a:lnTo>
                      <a:pt x="509" y="5236"/>
                    </a:lnTo>
                    <a:lnTo>
                      <a:pt x="541" y="5267"/>
                    </a:lnTo>
                    <a:lnTo>
                      <a:pt x="573" y="5331"/>
                    </a:lnTo>
                    <a:lnTo>
                      <a:pt x="604" y="5363"/>
                    </a:lnTo>
                    <a:lnTo>
                      <a:pt x="637" y="5395"/>
                    </a:lnTo>
                    <a:lnTo>
                      <a:pt x="668" y="5426"/>
                    </a:lnTo>
                    <a:lnTo>
                      <a:pt x="700" y="5458"/>
                    </a:lnTo>
                    <a:lnTo>
                      <a:pt x="732" y="5489"/>
                    </a:lnTo>
                    <a:lnTo>
                      <a:pt x="763" y="5522"/>
                    </a:lnTo>
                    <a:lnTo>
                      <a:pt x="796" y="5553"/>
                    </a:lnTo>
                    <a:lnTo>
                      <a:pt x="827" y="5585"/>
                    </a:lnTo>
                    <a:lnTo>
                      <a:pt x="891" y="5617"/>
                    </a:lnTo>
                    <a:lnTo>
                      <a:pt x="923" y="5648"/>
                    </a:lnTo>
                    <a:lnTo>
                      <a:pt x="954" y="5680"/>
                    </a:lnTo>
                    <a:lnTo>
                      <a:pt x="1018" y="5711"/>
                    </a:lnTo>
                    <a:lnTo>
                      <a:pt x="1050" y="5744"/>
                    </a:lnTo>
                    <a:lnTo>
                      <a:pt x="1082" y="5775"/>
                    </a:lnTo>
                    <a:lnTo>
                      <a:pt x="1146" y="5807"/>
                    </a:lnTo>
                    <a:lnTo>
                      <a:pt x="1210" y="5839"/>
                    </a:lnTo>
                    <a:lnTo>
                      <a:pt x="1241" y="5870"/>
                    </a:lnTo>
                    <a:lnTo>
                      <a:pt x="1305" y="5902"/>
                    </a:lnTo>
                    <a:lnTo>
                      <a:pt x="1368" y="5934"/>
                    </a:lnTo>
                    <a:lnTo>
                      <a:pt x="1432" y="5966"/>
                    </a:lnTo>
                    <a:lnTo>
                      <a:pt x="1527" y="5997"/>
                    </a:lnTo>
                    <a:lnTo>
                      <a:pt x="1623" y="6029"/>
                    </a:lnTo>
                    <a:lnTo>
                      <a:pt x="1719" y="6061"/>
                    </a:lnTo>
                    <a:lnTo>
                      <a:pt x="1845" y="6092"/>
                    </a:lnTo>
                    <a:lnTo>
                      <a:pt x="1973" y="6124"/>
                    </a:lnTo>
                    <a:lnTo>
                      <a:pt x="2259" y="6157"/>
                    </a:lnTo>
                    <a:lnTo>
                      <a:pt x="2577" y="6157"/>
                    </a:lnTo>
                    <a:lnTo>
                      <a:pt x="2832" y="6124"/>
                    </a:lnTo>
                    <a:lnTo>
                      <a:pt x="2991" y="6092"/>
                    </a:lnTo>
                    <a:lnTo>
                      <a:pt x="3119" y="6061"/>
                    </a:lnTo>
                    <a:lnTo>
                      <a:pt x="3214" y="6029"/>
                    </a:lnTo>
                    <a:lnTo>
                      <a:pt x="3309" y="5997"/>
                    </a:lnTo>
                    <a:lnTo>
                      <a:pt x="3373" y="5966"/>
                    </a:lnTo>
                    <a:lnTo>
                      <a:pt x="3436" y="5934"/>
                    </a:lnTo>
                    <a:lnTo>
                      <a:pt x="3500" y="5902"/>
                    </a:lnTo>
                    <a:lnTo>
                      <a:pt x="3564" y="5870"/>
                    </a:lnTo>
                    <a:lnTo>
                      <a:pt x="3628" y="5839"/>
                    </a:lnTo>
                    <a:lnTo>
                      <a:pt x="3659" y="5807"/>
                    </a:lnTo>
                    <a:lnTo>
                      <a:pt x="3723" y="5775"/>
                    </a:lnTo>
                    <a:lnTo>
                      <a:pt x="3787" y="5744"/>
                    </a:lnTo>
                    <a:lnTo>
                      <a:pt x="3818" y="5711"/>
                    </a:lnTo>
                    <a:lnTo>
                      <a:pt x="3850" y="5680"/>
                    </a:lnTo>
                    <a:lnTo>
                      <a:pt x="3913" y="5648"/>
                    </a:lnTo>
                    <a:lnTo>
                      <a:pt x="3946" y="5617"/>
                    </a:lnTo>
                    <a:lnTo>
                      <a:pt x="3977" y="5585"/>
                    </a:lnTo>
                    <a:lnTo>
                      <a:pt x="4009" y="5553"/>
                    </a:lnTo>
                    <a:lnTo>
                      <a:pt x="4041" y="5522"/>
                    </a:lnTo>
                    <a:lnTo>
                      <a:pt x="4073" y="5489"/>
                    </a:lnTo>
                    <a:lnTo>
                      <a:pt x="4104" y="5458"/>
                    </a:lnTo>
                    <a:lnTo>
                      <a:pt x="4137" y="5426"/>
                    </a:lnTo>
                    <a:lnTo>
                      <a:pt x="4168" y="5395"/>
                    </a:lnTo>
                    <a:lnTo>
                      <a:pt x="4200" y="5363"/>
                    </a:lnTo>
                    <a:lnTo>
                      <a:pt x="4232" y="5331"/>
                    </a:lnTo>
                    <a:lnTo>
                      <a:pt x="4263" y="5300"/>
                    </a:lnTo>
                    <a:lnTo>
                      <a:pt x="4296" y="5267"/>
                    </a:lnTo>
                    <a:lnTo>
                      <a:pt x="4327" y="5236"/>
                    </a:lnTo>
                    <a:lnTo>
                      <a:pt x="4359" y="5172"/>
                    </a:lnTo>
                    <a:lnTo>
                      <a:pt x="4391" y="5141"/>
                    </a:lnTo>
                    <a:lnTo>
                      <a:pt x="4422" y="5109"/>
                    </a:lnTo>
                    <a:lnTo>
                      <a:pt x="4455" y="5045"/>
                    </a:lnTo>
                    <a:lnTo>
                      <a:pt x="4486" y="4982"/>
                    </a:lnTo>
                    <a:lnTo>
                      <a:pt x="4518" y="4950"/>
                    </a:lnTo>
                    <a:lnTo>
                      <a:pt x="4550" y="4887"/>
                    </a:lnTo>
                    <a:lnTo>
                      <a:pt x="4582" y="4823"/>
                    </a:lnTo>
                    <a:lnTo>
                      <a:pt x="4614" y="4760"/>
                    </a:lnTo>
                    <a:lnTo>
                      <a:pt x="4646" y="4696"/>
                    </a:lnTo>
                    <a:lnTo>
                      <a:pt x="4677" y="4601"/>
                    </a:lnTo>
                    <a:lnTo>
                      <a:pt x="4709" y="4506"/>
                    </a:lnTo>
                    <a:lnTo>
                      <a:pt x="4741" y="4410"/>
                    </a:lnTo>
                    <a:lnTo>
                      <a:pt x="4772" y="4284"/>
                    </a:lnTo>
                    <a:lnTo>
                      <a:pt x="4805" y="4093"/>
                    </a:lnTo>
                    <a:lnTo>
                      <a:pt x="4805" y="3395"/>
                    </a:lnTo>
                    <a:lnTo>
                      <a:pt x="4772" y="3205"/>
                    </a:lnTo>
                    <a:lnTo>
                      <a:pt x="4741" y="3110"/>
                    </a:lnTo>
                    <a:lnTo>
                      <a:pt x="4709" y="2983"/>
                    </a:lnTo>
                    <a:lnTo>
                      <a:pt x="4677" y="2888"/>
                    </a:lnTo>
                    <a:lnTo>
                      <a:pt x="4646" y="2824"/>
                    </a:lnTo>
                    <a:lnTo>
                      <a:pt x="4614" y="2761"/>
                    </a:lnTo>
                    <a:lnTo>
                      <a:pt x="4582" y="2697"/>
                    </a:lnTo>
                    <a:lnTo>
                      <a:pt x="4550" y="2602"/>
                    </a:lnTo>
                    <a:lnTo>
                      <a:pt x="4518" y="2570"/>
                    </a:lnTo>
                    <a:lnTo>
                      <a:pt x="4486" y="2506"/>
                    </a:lnTo>
                    <a:lnTo>
                      <a:pt x="4455" y="2443"/>
                    </a:lnTo>
                    <a:lnTo>
                      <a:pt x="4422" y="2412"/>
                    </a:lnTo>
                    <a:lnTo>
                      <a:pt x="4391" y="2348"/>
                    </a:lnTo>
                    <a:lnTo>
                      <a:pt x="4359" y="2317"/>
                    </a:lnTo>
                    <a:lnTo>
                      <a:pt x="4327" y="2284"/>
                    </a:lnTo>
                    <a:lnTo>
                      <a:pt x="4296" y="2221"/>
                    </a:lnTo>
                    <a:lnTo>
                      <a:pt x="4263" y="2190"/>
                    </a:lnTo>
                    <a:lnTo>
                      <a:pt x="4232" y="2157"/>
                    </a:lnTo>
                    <a:lnTo>
                      <a:pt x="4200" y="2126"/>
                    </a:lnTo>
                    <a:lnTo>
                      <a:pt x="4168" y="2095"/>
                    </a:lnTo>
                    <a:lnTo>
                      <a:pt x="4137" y="2062"/>
                    </a:lnTo>
                    <a:lnTo>
                      <a:pt x="4104" y="2031"/>
                    </a:lnTo>
                    <a:lnTo>
                      <a:pt x="4073" y="1999"/>
                    </a:lnTo>
                    <a:lnTo>
                      <a:pt x="4041" y="1967"/>
                    </a:lnTo>
                    <a:lnTo>
                      <a:pt x="4009" y="1935"/>
                    </a:lnTo>
                    <a:lnTo>
                      <a:pt x="3977" y="1904"/>
                    </a:lnTo>
                    <a:lnTo>
                      <a:pt x="3946" y="1873"/>
                    </a:lnTo>
                    <a:lnTo>
                      <a:pt x="3882" y="1840"/>
                    </a:lnTo>
                    <a:lnTo>
                      <a:pt x="3850" y="1809"/>
                    </a:lnTo>
                    <a:lnTo>
                      <a:pt x="3818" y="1777"/>
                    </a:lnTo>
                    <a:lnTo>
                      <a:pt x="3754" y="1745"/>
                    </a:lnTo>
                    <a:lnTo>
                      <a:pt x="3723" y="1713"/>
                    </a:lnTo>
                    <a:lnTo>
                      <a:pt x="3659" y="1682"/>
                    </a:lnTo>
                    <a:lnTo>
                      <a:pt x="3595" y="1650"/>
                    </a:lnTo>
                    <a:lnTo>
                      <a:pt x="3564" y="1618"/>
                    </a:lnTo>
                    <a:lnTo>
                      <a:pt x="3468" y="1587"/>
                    </a:lnTo>
                    <a:lnTo>
                      <a:pt x="3404" y="1555"/>
                    </a:lnTo>
                    <a:lnTo>
                      <a:pt x="3341" y="1523"/>
                    </a:lnTo>
                    <a:lnTo>
                      <a:pt x="3277" y="1491"/>
                    </a:lnTo>
                    <a:lnTo>
                      <a:pt x="3181" y="1460"/>
                    </a:lnTo>
                    <a:lnTo>
                      <a:pt x="3086" y="1428"/>
                    </a:lnTo>
                    <a:lnTo>
                      <a:pt x="2959" y="1396"/>
                    </a:lnTo>
                    <a:lnTo>
                      <a:pt x="2768" y="1365"/>
                    </a:lnTo>
                    <a:lnTo>
                      <a:pt x="2037" y="1365"/>
                    </a:lnTo>
                    <a:lnTo>
                      <a:pt x="1878" y="1396"/>
                    </a:lnTo>
                    <a:close/>
                    <a:moveTo>
                      <a:pt x="2112" y="2456"/>
                    </a:moveTo>
                    <a:lnTo>
                      <a:pt x="2043" y="2473"/>
                    </a:lnTo>
                    <a:lnTo>
                      <a:pt x="1990" y="2490"/>
                    </a:lnTo>
                    <a:lnTo>
                      <a:pt x="1937" y="2508"/>
                    </a:lnTo>
                    <a:lnTo>
                      <a:pt x="1885" y="2526"/>
                    </a:lnTo>
                    <a:lnTo>
                      <a:pt x="1849" y="2543"/>
                    </a:lnTo>
                    <a:lnTo>
                      <a:pt x="1814" y="2561"/>
                    </a:lnTo>
                    <a:lnTo>
                      <a:pt x="1778" y="2578"/>
                    </a:lnTo>
                    <a:lnTo>
                      <a:pt x="1744" y="2596"/>
                    </a:lnTo>
                    <a:lnTo>
                      <a:pt x="1726" y="2613"/>
                    </a:lnTo>
                    <a:lnTo>
                      <a:pt x="1691" y="2631"/>
                    </a:lnTo>
                    <a:lnTo>
                      <a:pt x="1656" y="2648"/>
                    </a:lnTo>
                    <a:lnTo>
                      <a:pt x="1639" y="2666"/>
                    </a:lnTo>
                    <a:lnTo>
                      <a:pt x="1621" y="2683"/>
                    </a:lnTo>
                    <a:lnTo>
                      <a:pt x="1586" y="2701"/>
                    </a:lnTo>
                    <a:lnTo>
                      <a:pt x="1568" y="2718"/>
                    </a:lnTo>
                    <a:lnTo>
                      <a:pt x="1551" y="2736"/>
                    </a:lnTo>
                    <a:lnTo>
                      <a:pt x="1533" y="2754"/>
                    </a:lnTo>
                    <a:lnTo>
                      <a:pt x="1515" y="2771"/>
                    </a:lnTo>
                    <a:lnTo>
                      <a:pt x="1481" y="2788"/>
                    </a:lnTo>
                    <a:lnTo>
                      <a:pt x="1463" y="2806"/>
                    </a:lnTo>
                    <a:lnTo>
                      <a:pt x="1445" y="2823"/>
                    </a:lnTo>
                    <a:lnTo>
                      <a:pt x="1427" y="2859"/>
                    </a:lnTo>
                    <a:lnTo>
                      <a:pt x="1410" y="2876"/>
                    </a:lnTo>
                    <a:lnTo>
                      <a:pt x="1393" y="2893"/>
                    </a:lnTo>
                    <a:lnTo>
                      <a:pt x="1375" y="2911"/>
                    </a:lnTo>
                    <a:lnTo>
                      <a:pt x="1357" y="2928"/>
                    </a:lnTo>
                    <a:lnTo>
                      <a:pt x="1340" y="2946"/>
                    </a:lnTo>
                    <a:lnTo>
                      <a:pt x="1322" y="2981"/>
                    </a:lnTo>
                    <a:lnTo>
                      <a:pt x="1305" y="2998"/>
                    </a:lnTo>
                    <a:lnTo>
                      <a:pt x="1288" y="3033"/>
                    </a:lnTo>
                    <a:lnTo>
                      <a:pt x="1269" y="3051"/>
                    </a:lnTo>
                    <a:lnTo>
                      <a:pt x="1252" y="3086"/>
                    </a:lnTo>
                    <a:lnTo>
                      <a:pt x="1235" y="3121"/>
                    </a:lnTo>
                    <a:lnTo>
                      <a:pt x="1217" y="3157"/>
                    </a:lnTo>
                    <a:lnTo>
                      <a:pt x="1199" y="3191"/>
                    </a:lnTo>
                    <a:lnTo>
                      <a:pt x="1182" y="3226"/>
                    </a:lnTo>
                    <a:lnTo>
                      <a:pt x="1164" y="3262"/>
                    </a:lnTo>
                    <a:lnTo>
                      <a:pt x="1147" y="3314"/>
                    </a:lnTo>
                    <a:lnTo>
                      <a:pt x="1130" y="3367"/>
                    </a:lnTo>
                    <a:lnTo>
                      <a:pt x="1111" y="3436"/>
                    </a:lnTo>
                    <a:lnTo>
                      <a:pt x="1094" y="3506"/>
                    </a:lnTo>
                    <a:lnTo>
                      <a:pt x="1077" y="3646"/>
                    </a:lnTo>
                    <a:lnTo>
                      <a:pt x="1077" y="3856"/>
                    </a:lnTo>
                    <a:lnTo>
                      <a:pt x="1094" y="3996"/>
                    </a:lnTo>
                    <a:lnTo>
                      <a:pt x="1111" y="4084"/>
                    </a:lnTo>
                    <a:lnTo>
                      <a:pt x="1130" y="4137"/>
                    </a:lnTo>
                    <a:lnTo>
                      <a:pt x="1147" y="4189"/>
                    </a:lnTo>
                    <a:lnTo>
                      <a:pt x="1164" y="4242"/>
                    </a:lnTo>
                    <a:lnTo>
                      <a:pt x="1182" y="4294"/>
                    </a:lnTo>
                    <a:lnTo>
                      <a:pt x="1199" y="4330"/>
                    </a:lnTo>
                    <a:lnTo>
                      <a:pt x="1217" y="4364"/>
                    </a:lnTo>
                    <a:lnTo>
                      <a:pt x="1235" y="4399"/>
                    </a:lnTo>
                    <a:lnTo>
                      <a:pt x="1252" y="4417"/>
                    </a:lnTo>
                    <a:lnTo>
                      <a:pt x="1269" y="4452"/>
                    </a:lnTo>
                    <a:lnTo>
                      <a:pt x="1288" y="4487"/>
                    </a:lnTo>
                    <a:lnTo>
                      <a:pt x="1305" y="4504"/>
                    </a:lnTo>
                    <a:lnTo>
                      <a:pt x="1322" y="4522"/>
                    </a:lnTo>
                    <a:lnTo>
                      <a:pt x="1340" y="4557"/>
                    </a:lnTo>
                    <a:lnTo>
                      <a:pt x="1357" y="4575"/>
                    </a:lnTo>
                    <a:lnTo>
                      <a:pt x="1375" y="4592"/>
                    </a:lnTo>
                    <a:lnTo>
                      <a:pt x="1393" y="4627"/>
                    </a:lnTo>
                    <a:lnTo>
                      <a:pt x="1410" y="4644"/>
                    </a:lnTo>
                    <a:lnTo>
                      <a:pt x="1427" y="4662"/>
                    </a:lnTo>
                    <a:lnTo>
                      <a:pt x="1445" y="4680"/>
                    </a:lnTo>
                    <a:lnTo>
                      <a:pt x="1463" y="4697"/>
                    </a:lnTo>
                    <a:lnTo>
                      <a:pt x="1481" y="4714"/>
                    </a:lnTo>
                    <a:lnTo>
                      <a:pt x="1498" y="4732"/>
                    </a:lnTo>
                    <a:lnTo>
                      <a:pt x="1515" y="4749"/>
                    </a:lnTo>
                    <a:lnTo>
                      <a:pt x="1533" y="4768"/>
                    </a:lnTo>
                    <a:lnTo>
                      <a:pt x="1568" y="4785"/>
                    </a:lnTo>
                    <a:lnTo>
                      <a:pt x="1586" y="4802"/>
                    </a:lnTo>
                    <a:lnTo>
                      <a:pt x="1603" y="4820"/>
                    </a:lnTo>
                    <a:lnTo>
                      <a:pt x="1639" y="4837"/>
                    </a:lnTo>
                    <a:lnTo>
                      <a:pt x="1656" y="4854"/>
                    </a:lnTo>
                    <a:lnTo>
                      <a:pt x="1673" y="4873"/>
                    </a:lnTo>
                    <a:lnTo>
                      <a:pt x="1709" y="4890"/>
                    </a:lnTo>
                    <a:lnTo>
                      <a:pt x="1744" y="4907"/>
                    </a:lnTo>
                    <a:lnTo>
                      <a:pt x="1761" y="4925"/>
                    </a:lnTo>
                    <a:lnTo>
                      <a:pt x="1797" y="4942"/>
                    </a:lnTo>
                    <a:lnTo>
                      <a:pt x="1832" y="4959"/>
                    </a:lnTo>
                    <a:lnTo>
                      <a:pt x="1866" y="4978"/>
                    </a:lnTo>
                    <a:lnTo>
                      <a:pt x="1919" y="4995"/>
                    </a:lnTo>
                    <a:lnTo>
                      <a:pt x="1972" y="5012"/>
                    </a:lnTo>
                    <a:lnTo>
                      <a:pt x="2024" y="5030"/>
                    </a:lnTo>
                    <a:lnTo>
                      <a:pt x="2095" y="5047"/>
                    </a:lnTo>
                    <a:lnTo>
                      <a:pt x="2165" y="5064"/>
                    </a:lnTo>
                    <a:lnTo>
                      <a:pt x="2323" y="5083"/>
                    </a:lnTo>
                    <a:lnTo>
                      <a:pt x="2499" y="5083"/>
                    </a:lnTo>
                    <a:lnTo>
                      <a:pt x="2639" y="5064"/>
                    </a:lnTo>
                    <a:lnTo>
                      <a:pt x="2727" y="5047"/>
                    </a:lnTo>
                    <a:lnTo>
                      <a:pt x="2798" y="5030"/>
                    </a:lnTo>
                    <a:lnTo>
                      <a:pt x="2850" y="5012"/>
                    </a:lnTo>
                    <a:lnTo>
                      <a:pt x="2903" y="4995"/>
                    </a:lnTo>
                    <a:lnTo>
                      <a:pt x="2937" y="4978"/>
                    </a:lnTo>
                    <a:lnTo>
                      <a:pt x="2973" y="4959"/>
                    </a:lnTo>
                    <a:lnTo>
                      <a:pt x="3008" y="4942"/>
                    </a:lnTo>
                    <a:lnTo>
                      <a:pt x="3043" y="4925"/>
                    </a:lnTo>
                    <a:lnTo>
                      <a:pt x="3078" y="4907"/>
                    </a:lnTo>
                    <a:lnTo>
                      <a:pt x="3096" y="4890"/>
                    </a:lnTo>
                    <a:lnTo>
                      <a:pt x="3131" y="4873"/>
                    </a:lnTo>
                    <a:lnTo>
                      <a:pt x="3166" y="4854"/>
                    </a:lnTo>
                    <a:lnTo>
                      <a:pt x="3183" y="4837"/>
                    </a:lnTo>
                    <a:lnTo>
                      <a:pt x="3202" y="4820"/>
                    </a:lnTo>
                    <a:lnTo>
                      <a:pt x="3236" y="4802"/>
                    </a:lnTo>
                    <a:lnTo>
                      <a:pt x="3254" y="4785"/>
                    </a:lnTo>
                    <a:lnTo>
                      <a:pt x="3271" y="4768"/>
                    </a:lnTo>
                    <a:lnTo>
                      <a:pt x="3289" y="4749"/>
                    </a:lnTo>
                    <a:lnTo>
                      <a:pt x="3307" y="4732"/>
                    </a:lnTo>
                    <a:lnTo>
                      <a:pt x="3324" y="4714"/>
                    </a:lnTo>
                    <a:lnTo>
                      <a:pt x="3341" y="4697"/>
                    </a:lnTo>
                    <a:lnTo>
                      <a:pt x="3359" y="4680"/>
                    </a:lnTo>
                    <a:lnTo>
                      <a:pt x="3377" y="4662"/>
                    </a:lnTo>
                    <a:lnTo>
                      <a:pt x="3394" y="4644"/>
                    </a:lnTo>
                    <a:lnTo>
                      <a:pt x="3412" y="4627"/>
                    </a:lnTo>
                    <a:lnTo>
                      <a:pt x="3429" y="4609"/>
                    </a:lnTo>
                    <a:lnTo>
                      <a:pt x="3446" y="4592"/>
                    </a:lnTo>
                    <a:lnTo>
                      <a:pt x="3465" y="4575"/>
                    </a:lnTo>
                    <a:lnTo>
                      <a:pt x="3482" y="4540"/>
                    </a:lnTo>
                    <a:lnTo>
                      <a:pt x="3499" y="4522"/>
                    </a:lnTo>
                    <a:lnTo>
                      <a:pt x="3517" y="4504"/>
                    </a:lnTo>
                    <a:lnTo>
                      <a:pt x="3535" y="4470"/>
                    </a:lnTo>
                    <a:lnTo>
                      <a:pt x="3552" y="4435"/>
                    </a:lnTo>
                    <a:lnTo>
                      <a:pt x="3570" y="4417"/>
                    </a:lnTo>
                    <a:lnTo>
                      <a:pt x="3587" y="4382"/>
                    </a:lnTo>
                    <a:lnTo>
                      <a:pt x="3604" y="4347"/>
                    </a:lnTo>
                    <a:lnTo>
                      <a:pt x="3623" y="4311"/>
                    </a:lnTo>
                    <a:lnTo>
                      <a:pt x="3640" y="4277"/>
                    </a:lnTo>
                    <a:lnTo>
                      <a:pt x="3658" y="4225"/>
                    </a:lnTo>
                    <a:lnTo>
                      <a:pt x="3675" y="4172"/>
                    </a:lnTo>
                    <a:lnTo>
                      <a:pt x="3692" y="4120"/>
                    </a:lnTo>
                    <a:lnTo>
                      <a:pt x="3711" y="4049"/>
                    </a:lnTo>
                    <a:lnTo>
                      <a:pt x="3728" y="3944"/>
                    </a:lnTo>
                    <a:lnTo>
                      <a:pt x="3728" y="3558"/>
                    </a:lnTo>
                    <a:lnTo>
                      <a:pt x="3711" y="3454"/>
                    </a:lnTo>
                    <a:lnTo>
                      <a:pt x="3692" y="3402"/>
                    </a:lnTo>
                    <a:lnTo>
                      <a:pt x="3675" y="3331"/>
                    </a:lnTo>
                    <a:lnTo>
                      <a:pt x="3658" y="3279"/>
                    </a:lnTo>
                    <a:lnTo>
                      <a:pt x="3640" y="3243"/>
                    </a:lnTo>
                    <a:lnTo>
                      <a:pt x="3623" y="3209"/>
                    </a:lnTo>
                    <a:lnTo>
                      <a:pt x="3604" y="3174"/>
                    </a:lnTo>
                    <a:lnTo>
                      <a:pt x="3587" y="3121"/>
                    </a:lnTo>
                    <a:lnTo>
                      <a:pt x="3570" y="3104"/>
                    </a:lnTo>
                    <a:lnTo>
                      <a:pt x="3552" y="3069"/>
                    </a:lnTo>
                    <a:lnTo>
                      <a:pt x="3535" y="3033"/>
                    </a:lnTo>
                    <a:lnTo>
                      <a:pt x="3517" y="3016"/>
                    </a:lnTo>
                    <a:lnTo>
                      <a:pt x="3499" y="2981"/>
                    </a:lnTo>
                    <a:lnTo>
                      <a:pt x="3482" y="2964"/>
                    </a:lnTo>
                    <a:lnTo>
                      <a:pt x="3465" y="2946"/>
                    </a:lnTo>
                    <a:lnTo>
                      <a:pt x="3446" y="2911"/>
                    </a:lnTo>
                    <a:lnTo>
                      <a:pt x="3429" y="2893"/>
                    </a:lnTo>
                    <a:lnTo>
                      <a:pt x="3412" y="2876"/>
                    </a:lnTo>
                    <a:lnTo>
                      <a:pt x="3394" y="2859"/>
                    </a:lnTo>
                    <a:lnTo>
                      <a:pt x="3377" y="2842"/>
                    </a:lnTo>
                    <a:lnTo>
                      <a:pt x="3359" y="2823"/>
                    </a:lnTo>
                    <a:lnTo>
                      <a:pt x="3341" y="2806"/>
                    </a:lnTo>
                    <a:lnTo>
                      <a:pt x="3324" y="2788"/>
                    </a:lnTo>
                    <a:lnTo>
                      <a:pt x="3307" y="2771"/>
                    </a:lnTo>
                    <a:lnTo>
                      <a:pt x="3289" y="2754"/>
                    </a:lnTo>
                    <a:lnTo>
                      <a:pt x="3271" y="2736"/>
                    </a:lnTo>
                    <a:lnTo>
                      <a:pt x="3254" y="2718"/>
                    </a:lnTo>
                    <a:lnTo>
                      <a:pt x="3219" y="2701"/>
                    </a:lnTo>
                    <a:lnTo>
                      <a:pt x="3202" y="2683"/>
                    </a:lnTo>
                    <a:lnTo>
                      <a:pt x="3183" y="2666"/>
                    </a:lnTo>
                    <a:lnTo>
                      <a:pt x="3149" y="2648"/>
                    </a:lnTo>
                    <a:lnTo>
                      <a:pt x="3131" y="2631"/>
                    </a:lnTo>
                    <a:lnTo>
                      <a:pt x="3096" y="2613"/>
                    </a:lnTo>
                    <a:lnTo>
                      <a:pt x="3061" y="2596"/>
                    </a:lnTo>
                    <a:lnTo>
                      <a:pt x="3043" y="2578"/>
                    </a:lnTo>
                    <a:lnTo>
                      <a:pt x="2990" y="2561"/>
                    </a:lnTo>
                    <a:lnTo>
                      <a:pt x="2956" y="2543"/>
                    </a:lnTo>
                    <a:lnTo>
                      <a:pt x="2920" y="2526"/>
                    </a:lnTo>
                    <a:lnTo>
                      <a:pt x="2885" y="2508"/>
                    </a:lnTo>
                    <a:lnTo>
                      <a:pt x="2832" y="2490"/>
                    </a:lnTo>
                    <a:lnTo>
                      <a:pt x="2779" y="2473"/>
                    </a:lnTo>
                    <a:lnTo>
                      <a:pt x="2710" y="2456"/>
                    </a:lnTo>
                    <a:lnTo>
                      <a:pt x="2604" y="2438"/>
                    </a:lnTo>
                    <a:lnTo>
                      <a:pt x="2200" y="2438"/>
                    </a:lnTo>
                    <a:lnTo>
                      <a:pt x="2112" y="245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11882">
                  <a:defRPr/>
                </a:pPr>
                <a:endParaRPr lang="zh-CN" alt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加号 100"/>
            <p:cNvSpPr/>
            <p:nvPr>
              <p:custDataLst>
                <p:tags r:id="rId5"/>
              </p:custDataLst>
            </p:nvPr>
          </p:nvSpPr>
          <p:spPr bwMode="auto">
            <a:xfrm>
              <a:off x="3048101" y="4189184"/>
              <a:ext cx="310045" cy="264225"/>
            </a:xfrm>
            <a:prstGeom prst="mathPlus">
              <a:avLst/>
            </a:prstGeom>
            <a:solidFill>
              <a:schemeClr val="bg1"/>
            </a:solidFill>
            <a:ln w="12700">
              <a:noFill/>
            </a:ln>
            <a:effectLst/>
            <a:extLst/>
          </p:spPr>
          <p:txBody>
            <a:bodyPr vert="horz" wrap="square" lIns="121808" tIns="60895" rIns="121808" bIns="60895" numCol="1" rtlCol="0" anchor="t" anchorCtr="0" compatLnSpc="1">
              <a:prstTxWarp prst="textNoShape">
                <a:avLst/>
              </a:prstTxWarp>
            </a:bodyPr>
            <a:lstStyle/>
            <a:p>
              <a:pPr defTabSz="1623741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102" name="矩形 101"/>
            <p:cNvSpPr/>
            <p:nvPr>
              <p:custDataLst>
                <p:tags r:id="rId6"/>
              </p:custDataLst>
            </p:nvPr>
          </p:nvSpPr>
          <p:spPr>
            <a:xfrm>
              <a:off x="3035471" y="2994991"/>
              <a:ext cx="284442" cy="1714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1882">
                <a:defRPr/>
              </a:pPr>
              <a:r>
                <a:rPr kumimoji="1" lang="en-US" altLang="zh-CN" sz="1600" kern="0" dirty="0">
                  <a:solidFill>
                    <a:prstClr val="white"/>
                  </a:solidFill>
                  <a:cs typeface="Arial"/>
                  <a:sym typeface="Gill Sans" charset="0"/>
                </a:rPr>
                <a:t>MES</a:t>
              </a:r>
              <a:endParaRPr kumimoji="1" lang="zh-CN" altLang="en-US" sz="1600" kern="0" dirty="0">
                <a:solidFill>
                  <a:prstClr val="white"/>
                </a:solidFill>
                <a:cs typeface="Arial"/>
                <a:sym typeface="Gill Sans" charset="0"/>
              </a:endParaRPr>
            </a:p>
          </p:txBody>
        </p:sp>
        <p:sp>
          <p:nvSpPr>
            <p:cNvPr id="103" name="矩形 102"/>
            <p:cNvSpPr/>
            <p:nvPr>
              <p:custDataLst>
                <p:tags r:id="rId7"/>
              </p:custDataLst>
            </p:nvPr>
          </p:nvSpPr>
          <p:spPr>
            <a:xfrm>
              <a:off x="3896504" y="2992737"/>
              <a:ext cx="269040" cy="1714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1882">
                <a:defRPr/>
              </a:pPr>
              <a:r>
                <a:rPr kumimoji="1" lang="en-US" altLang="zh-CN" sz="1600" kern="0" dirty="0">
                  <a:solidFill>
                    <a:prstClr val="white"/>
                  </a:solidFill>
                  <a:cs typeface="Arial"/>
                  <a:sym typeface="Gill Sans" charset="0"/>
                </a:rPr>
                <a:t>ERP</a:t>
              </a:r>
              <a:endParaRPr kumimoji="1" lang="zh-CN" altLang="en-US" sz="1600" kern="0" dirty="0">
                <a:solidFill>
                  <a:prstClr val="white"/>
                </a:solidFill>
                <a:cs typeface="Arial"/>
                <a:sym typeface="Gill Sans" charset="0"/>
              </a:endParaRPr>
            </a:p>
          </p:txBody>
        </p:sp>
        <p:sp>
          <p:nvSpPr>
            <p:cNvPr id="104" name="矩形 103"/>
            <p:cNvSpPr/>
            <p:nvPr>
              <p:custDataLst>
                <p:tags r:id="rId8"/>
              </p:custDataLst>
            </p:nvPr>
          </p:nvSpPr>
          <p:spPr>
            <a:xfrm>
              <a:off x="3277969" y="4113747"/>
              <a:ext cx="521093" cy="310670"/>
            </a:xfrm>
            <a:prstGeom prst="rect">
              <a:avLst/>
            </a:prstGeom>
          </p:spPr>
          <p:txBody>
            <a:bodyPr wrap="none" lIns="121808" tIns="60895" rIns="121808" bIns="60895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Arial" pitchFamily="34" charset="0"/>
                </a:rPr>
                <a:t>SDN</a:t>
              </a:r>
              <a:endParaRPr lang="zh-CN" altLang="en-US" sz="2100" kern="0" dirty="0">
                <a:solidFill>
                  <a:sysClr val="window" lastClr="FFFFFF"/>
                </a:solidFill>
                <a:cs typeface="Arial" pitchFamily="34" charset="0"/>
              </a:endParaRPr>
            </a:p>
          </p:txBody>
        </p:sp>
        <p:sp>
          <p:nvSpPr>
            <p:cNvPr id="105" name="矩形 104"/>
            <p:cNvSpPr/>
            <p:nvPr>
              <p:custDataLst>
                <p:tags r:id="rId9"/>
              </p:custDataLst>
            </p:nvPr>
          </p:nvSpPr>
          <p:spPr>
            <a:xfrm>
              <a:off x="2487109" y="4111653"/>
              <a:ext cx="387601" cy="310670"/>
            </a:xfrm>
            <a:prstGeom prst="rect">
              <a:avLst/>
            </a:prstGeom>
          </p:spPr>
          <p:txBody>
            <a:bodyPr wrap="none" lIns="121808" tIns="60895" rIns="121808" bIns="60895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Arial" pitchFamily="34" charset="0"/>
                </a:rPr>
                <a:t>5G</a:t>
              </a:r>
              <a:endParaRPr lang="zh-CN" altLang="en-US" sz="2100" kern="0" dirty="0">
                <a:solidFill>
                  <a:sysClr val="window" lastClr="FFFFFF"/>
                </a:solidFill>
                <a:cs typeface="Arial" pitchFamily="34" charset="0"/>
              </a:endParaRPr>
            </a:p>
          </p:txBody>
        </p:sp>
        <p:sp>
          <p:nvSpPr>
            <p:cNvPr id="106" name="Rectangle 183"/>
            <p:cNvSpPr/>
            <p:nvPr>
              <p:custDataLst>
                <p:tags r:id="rId10"/>
              </p:custDataLst>
            </p:nvPr>
          </p:nvSpPr>
          <p:spPr>
            <a:xfrm>
              <a:off x="158034" y="3327524"/>
              <a:ext cx="602772" cy="36005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marL="0" lvl="4">
                <a:lnSpc>
                  <a:spcPct val="120000"/>
                </a:lnSpc>
                <a:spcBef>
                  <a:spcPts val="1600"/>
                </a:spcBef>
                <a:defRPr/>
              </a:pPr>
              <a:r>
                <a:rPr lang="en-US" altLang="zh-CN" sz="2800" kern="0" dirty="0" smtClean="0">
                  <a:solidFill>
                    <a:schemeClr val="bg1"/>
                  </a:solidFill>
                </a:rPr>
                <a:t>Cloud</a:t>
              </a:r>
              <a:endParaRPr lang="zh-CN" altLang="zh-CN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83"/>
            <p:cNvSpPr/>
            <p:nvPr>
              <p:custDataLst>
                <p:tags r:id="rId11"/>
              </p:custDataLst>
            </p:nvPr>
          </p:nvSpPr>
          <p:spPr>
            <a:xfrm>
              <a:off x="253663" y="4125103"/>
              <a:ext cx="859489" cy="36005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marL="0" lvl="4">
                <a:lnSpc>
                  <a:spcPct val="120000"/>
                </a:lnSpc>
                <a:spcBef>
                  <a:spcPts val="1600"/>
                </a:spcBef>
                <a:defRPr/>
              </a:pPr>
              <a:r>
                <a:rPr lang="en-US" altLang="zh-CN" sz="2800" kern="0" dirty="0" smtClean="0">
                  <a:solidFill>
                    <a:schemeClr val="bg1"/>
                  </a:solidFill>
                </a:rPr>
                <a:t>Channel</a:t>
              </a:r>
              <a:endParaRPr lang="zh-CN" altLang="zh-CN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83"/>
            <p:cNvSpPr/>
            <p:nvPr>
              <p:custDataLst>
                <p:tags r:id="rId12"/>
              </p:custDataLst>
            </p:nvPr>
          </p:nvSpPr>
          <p:spPr>
            <a:xfrm>
              <a:off x="29872" y="4922684"/>
              <a:ext cx="704432" cy="36005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marL="0" lvl="4">
                <a:lnSpc>
                  <a:spcPct val="120000"/>
                </a:lnSpc>
                <a:spcBef>
                  <a:spcPts val="1600"/>
                </a:spcBef>
                <a:defRPr/>
              </a:pPr>
              <a:r>
                <a:rPr lang="en-US" altLang="zh-CN" sz="2800" kern="0" dirty="0" smtClean="0">
                  <a:solidFill>
                    <a:schemeClr val="bg1"/>
                  </a:solidFill>
                </a:rPr>
                <a:t>Device</a:t>
              </a:r>
              <a:endParaRPr lang="zh-CN" altLang="zh-CN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9" name="矩形 108"/>
            <p:cNvSpPr/>
            <p:nvPr>
              <p:custDataLst>
                <p:tags r:id="rId13"/>
              </p:custDataLst>
            </p:nvPr>
          </p:nvSpPr>
          <p:spPr>
            <a:xfrm>
              <a:off x="1622473" y="3421825"/>
              <a:ext cx="816360" cy="1714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1882">
                <a:defRPr/>
              </a:pPr>
              <a:r>
                <a:rPr kumimoji="1" lang="en-US" altLang="zh-CN" sz="1600" kern="0" dirty="0" err="1" smtClean="0">
                  <a:solidFill>
                    <a:schemeClr val="bg1"/>
                  </a:solidFill>
                  <a:cs typeface="Arial"/>
                  <a:sym typeface="Gill Sans" charset="0"/>
                </a:rPr>
                <a:t>FusionSphere</a:t>
              </a:r>
              <a:endParaRPr kumimoji="1" lang="zh-CN" altLang="en-US" sz="1600" kern="0" dirty="0">
                <a:solidFill>
                  <a:schemeClr val="bg1"/>
                </a:solidFill>
                <a:cs typeface="Arial"/>
                <a:sym typeface="Gill Sans" charset="0"/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14"/>
              </p:custDataLst>
            </p:nvPr>
          </p:nvSpPr>
          <p:spPr>
            <a:xfrm>
              <a:off x="3005344" y="3421825"/>
              <a:ext cx="736265" cy="1714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1882">
                <a:defRPr/>
              </a:pPr>
              <a:r>
                <a:rPr kumimoji="1" lang="en-US" altLang="zh-CN" sz="1600" kern="0" dirty="0" err="1" smtClean="0">
                  <a:solidFill>
                    <a:schemeClr val="bg1"/>
                  </a:solidFill>
                  <a:cs typeface="Arial"/>
                  <a:sym typeface="Gill Sans" charset="0"/>
                </a:rPr>
                <a:t>FusionStage</a:t>
              </a:r>
              <a:endParaRPr kumimoji="1" lang="en-US" altLang="zh-CN" sz="1600" kern="0" dirty="0" smtClean="0">
                <a:solidFill>
                  <a:schemeClr val="bg1"/>
                </a:solidFill>
                <a:cs typeface="Arial"/>
                <a:sym typeface="Gill Sans" charset="0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15"/>
              </p:custDataLst>
            </p:nvPr>
          </p:nvSpPr>
          <p:spPr>
            <a:xfrm>
              <a:off x="4273089" y="3421825"/>
              <a:ext cx="780420" cy="1714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1882">
                <a:defRPr/>
              </a:pPr>
              <a:r>
                <a:rPr kumimoji="1" lang="en-US" altLang="zh-CN" sz="1600" kern="0" dirty="0" err="1" smtClean="0">
                  <a:solidFill>
                    <a:schemeClr val="bg1"/>
                  </a:solidFill>
                  <a:cs typeface="Arial"/>
                  <a:sym typeface="Gill Sans" charset="0"/>
                </a:rPr>
                <a:t>FusionInsight</a:t>
              </a:r>
              <a:endParaRPr kumimoji="1" lang="zh-CN" altLang="en-US" sz="1600" kern="0" dirty="0">
                <a:solidFill>
                  <a:schemeClr val="bg1"/>
                </a:solidFill>
                <a:cs typeface="Arial"/>
                <a:sym typeface="Gill Sans" charset="0"/>
              </a:endParaRPr>
            </a:p>
          </p:txBody>
        </p:sp>
        <p:sp>
          <p:nvSpPr>
            <p:cNvPr id="112" name="Shape 588"/>
            <p:cNvSpPr/>
            <p:nvPr/>
          </p:nvSpPr>
          <p:spPr>
            <a:xfrm>
              <a:off x="1957474" y="2736909"/>
              <a:ext cx="402532" cy="214319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buClr>
                  <a:srgbClr val="6C6C6C"/>
                </a:buClr>
                <a:buFont typeface="Wingdings" pitchFamily="2" charset="2"/>
                <a:buNone/>
                <a:defRPr/>
              </a:pPr>
              <a:r>
                <a:rPr kumimoji="1" lang="en-US" altLang="zh-CN" sz="2000" b="1" kern="0" dirty="0" err="1" smtClean="0">
                  <a:solidFill>
                    <a:schemeClr val="bg1"/>
                  </a:solidFill>
                  <a:cs typeface="Arial"/>
                  <a:sym typeface="Arial Bold" pitchFamily="34" charset="0"/>
                </a:rPr>
                <a:t>SaaS</a:t>
              </a:r>
              <a:endParaRPr kumimoji="1" lang="zh-CN" altLang="zh-CN" sz="2000" b="1" kern="0" dirty="0">
                <a:solidFill>
                  <a:schemeClr val="bg1"/>
                </a:solidFill>
                <a:cs typeface="Arial"/>
                <a:sym typeface="Arial Bold" pitchFamily="34" charset="0"/>
              </a:endParaRPr>
            </a:p>
          </p:txBody>
        </p:sp>
        <p:grpSp>
          <p:nvGrpSpPr>
            <p:cNvPr id="7" name="组合 551"/>
            <p:cNvGrpSpPr/>
            <p:nvPr/>
          </p:nvGrpSpPr>
          <p:grpSpPr>
            <a:xfrm>
              <a:off x="3757266" y="2384795"/>
              <a:ext cx="517625" cy="525339"/>
              <a:chOff x="7918926" y="1799299"/>
              <a:chExt cx="459350" cy="459350"/>
            </a:xfrm>
            <a:noFill/>
          </p:grpSpPr>
          <p:grpSp>
            <p:nvGrpSpPr>
              <p:cNvPr id="8" name="组合 266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988257" y="1921833"/>
                <a:ext cx="320688" cy="214282"/>
                <a:chOff x="6072018" y="3617649"/>
                <a:chExt cx="1136109" cy="865719"/>
              </a:xfrm>
              <a:grpFill/>
            </p:grpSpPr>
            <p:sp>
              <p:nvSpPr>
                <p:cNvPr id="116" name="Freeform 14"/>
                <p:cNvSpPr>
                  <a:spLocks noEditPoints="1"/>
                </p:cNvSpPr>
                <p:nvPr/>
              </p:nvSpPr>
              <p:spPr bwMode="auto">
                <a:xfrm>
                  <a:off x="6072018" y="3617649"/>
                  <a:ext cx="1136109" cy="865719"/>
                </a:xfrm>
                <a:custGeom>
                  <a:avLst/>
                  <a:gdLst/>
                  <a:ahLst/>
                  <a:cxnLst>
                    <a:cxn ang="0">
                      <a:pos x="3845" y="13163"/>
                    </a:cxn>
                    <a:cxn ang="0">
                      <a:pos x="7457" y="13163"/>
                    </a:cxn>
                    <a:cxn ang="0">
                      <a:pos x="7457" y="11165"/>
                    </a:cxn>
                    <a:cxn ang="0">
                      <a:pos x="0" y="11165"/>
                    </a:cxn>
                    <a:cxn ang="0">
                      <a:pos x="0" y="0"/>
                    </a:cxn>
                    <a:cxn ang="0">
                      <a:pos x="16812" y="0"/>
                    </a:cxn>
                    <a:cxn ang="0">
                      <a:pos x="16812" y="11165"/>
                    </a:cxn>
                    <a:cxn ang="0">
                      <a:pos x="10277" y="11165"/>
                    </a:cxn>
                    <a:cxn ang="0">
                      <a:pos x="10277" y="13163"/>
                    </a:cxn>
                    <a:cxn ang="0">
                      <a:pos x="13890" y="13163"/>
                    </a:cxn>
                    <a:cxn ang="0">
                      <a:pos x="13890" y="13572"/>
                    </a:cxn>
                    <a:cxn ang="0">
                      <a:pos x="3845" y="13572"/>
                    </a:cxn>
                    <a:cxn ang="0">
                      <a:pos x="3845" y="13163"/>
                    </a:cxn>
                    <a:cxn ang="0">
                      <a:pos x="829" y="863"/>
                    </a:cxn>
                    <a:cxn ang="0">
                      <a:pos x="15983" y="863"/>
                    </a:cxn>
                    <a:cxn ang="0">
                      <a:pos x="15983" y="10067"/>
                    </a:cxn>
                    <a:cxn ang="0">
                      <a:pos x="829" y="10067"/>
                    </a:cxn>
                    <a:cxn ang="0">
                      <a:pos x="829" y="863"/>
                    </a:cxn>
                  </a:cxnLst>
                  <a:rect l="0" t="0" r="r" b="b"/>
                  <a:pathLst>
                    <a:path w="16812" h="13572">
                      <a:moveTo>
                        <a:pt x="3845" y="13163"/>
                      </a:moveTo>
                      <a:lnTo>
                        <a:pt x="7457" y="13163"/>
                      </a:lnTo>
                      <a:lnTo>
                        <a:pt x="7457" y="11165"/>
                      </a:lnTo>
                      <a:lnTo>
                        <a:pt x="0" y="11165"/>
                      </a:lnTo>
                      <a:lnTo>
                        <a:pt x="0" y="0"/>
                      </a:lnTo>
                      <a:lnTo>
                        <a:pt x="16812" y="0"/>
                      </a:lnTo>
                      <a:lnTo>
                        <a:pt x="16812" y="11165"/>
                      </a:lnTo>
                      <a:lnTo>
                        <a:pt x="10277" y="11165"/>
                      </a:lnTo>
                      <a:lnTo>
                        <a:pt x="10277" y="13163"/>
                      </a:lnTo>
                      <a:lnTo>
                        <a:pt x="13890" y="13163"/>
                      </a:lnTo>
                      <a:lnTo>
                        <a:pt x="13890" y="13572"/>
                      </a:lnTo>
                      <a:lnTo>
                        <a:pt x="3845" y="13572"/>
                      </a:lnTo>
                      <a:lnTo>
                        <a:pt x="3845" y="13163"/>
                      </a:lnTo>
                      <a:close/>
                      <a:moveTo>
                        <a:pt x="829" y="863"/>
                      </a:moveTo>
                      <a:lnTo>
                        <a:pt x="15983" y="863"/>
                      </a:lnTo>
                      <a:lnTo>
                        <a:pt x="15983" y="10067"/>
                      </a:lnTo>
                      <a:lnTo>
                        <a:pt x="829" y="10067"/>
                      </a:lnTo>
                      <a:lnTo>
                        <a:pt x="829" y="86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sz="25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9" name="组合 386"/>
                <p:cNvGrpSpPr/>
                <p:nvPr/>
              </p:nvGrpSpPr>
              <p:grpSpPr>
                <a:xfrm>
                  <a:off x="6656490" y="3718560"/>
                  <a:ext cx="439435" cy="505545"/>
                  <a:chOff x="3356610" y="2839692"/>
                  <a:chExt cx="781050" cy="898553"/>
                </a:xfrm>
                <a:grpFill/>
              </p:grpSpPr>
              <p:sp>
                <p:nvSpPr>
                  <p:cNvPr id="122" name="Freeform 103"/>
                  <p:cNvSpPr>
                    <a:spLocks/>
                  </p:cNvSpPr>
                  <p:nvPr/>
                </p:nvSpPr>
                <p:spPr bwMode="auto">
                  <a:xfrm>
                    <a:off x="3356610" y="3689861"/>
                    <a:ext cx="781050" cy="48384"/>
                  </a:xfrm>
                  <a:custGeom>
                    <a:avLst/>
                    <a:gdLst/>
                    <a:ahLst/>
                    <a:cxnLst>
                      <a:cxn ang="0">
                        <a:pos x="226" y="8"/>
                      </a:cxn>
                      <a:cxn ang="0">
                        <a:pos x="226" y="8"/>
                      </a:cxn>
                      <a:cxn ang="0">
                        <a:pos x="224" y="12"/>
                      </a:cxn>
                      <a:cxn ang="0">
                        <a:pos x="222" y="14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2" y="12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2"/>
                      </a:cxn>
                      <a:cxn ang="0">
                        <a:pos x="4" y="0"/>
                      </a:cxn>
                      <a:cxn ang="0">
                        <a:pos x="222" y="0"/>
                      </a:cxn>
                      <a:cxn ang="0">
                        <a:pos x="222" y="0"/>
                      </a:cxn>
                      <a:cxn ang="0">
                        <a:pos x="224" y="2"/>
                      </a:cxn>
                      <a:cxn ang="0">
                        <a:pos x="226" y="8"/>
                      </a:cxn>
                      <a:cxn ang="0">
                        <a:pos x="226" y="8"/>
                      </a:cxn>
                    </a:cxnLst>
                    <a:rect l="0" t="0" r="r" b="b"/>
                    <a:pathLst>
                      <a:path w="226" h="14">
                        <a:moveTo>
                          <a:pt x="226" y="8"/>
                        </a:moveTo>
                        <a:lnTo>
                          <a:pt x="226" y="8"/>
                        </a:lnTo>
                        <a:lnTo>
                          <a:pt x="224" y="12"/>
                        </a:lnTo>
                        <a:lnTo>
                          <a:pt x="222" y="14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2" y="12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222" y="0"/>
                        </a:lnTo>
                        <a:lnTo>
                          <a:pt x="222" y="0"/>
                        </a:lnTo>
                        <a:lnTo>
                          <a:pt x="224" y="2"/>
                        </a:lnTo>
                        <a:lnTo>
                          <a:pt x="226" y="8"/>
                        </a:lnTo>
                        <a:lnTo>
                          <a:pt x="226" y="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3" name="Freeform 104"/>
                  <p:cNvSpPr>
                    <a:spLocks/>
                  </p:cNvSpPr>
                  <p:nvPr/>
                </p:nvSpPr>
                <p:spPr bwMode="auto">
                  <a:xfrm>
                    <a:off x="3577792" y="2839692"/>
                    <a:ext cx="338685" cy="338685"/>
                  </a:xfrm>
                  <a:custGeom>
                    <a:avLst/>
                    <a:gdLst/>
                    <a:ahLst/>
                    <a:cxnLst>
                      <a:cxn ang="0">
                        <a:pos x="98" y="50"/>
                      </a:cxn>
                      <a:cxn ang="0">
                        <a:pos x="98" y="50"/>
                      </a:cxn>
                      <a:cxn ang="0">
                        <a:pos x="98" y="60"/>
                      </a:cxn>
                      <a:cxn ang="0">
                        <a:pos x="94" y="68"/>
                      </a:cxn>
                      <a:cxn ang="0">
                        <a:pos x="90" y="76"/>
                      </a:cxn>
                      <a:cxn ang="0">
                        <a:pos x="84" y="84"/>
                      </a:cxn>
                      <a:cxn ang="0">
                        <a:pos x="76" y="90"/>
                      </a:cxn>
                      <a:cxn ang="0">
                        <a:pos x="68" y="94"/>
                      </a:cxn>
                      <a:cxn ang="0">
                        <a:pos x="58" y="98"/>
                      </a:cxn>
                      <a:cxn ang="0">
                        <a:pos x="48" y="98"/>
                      </a:cxn>
                      <a:cxn ang="0">
                        <a:pos x="48" y="98"/>
                      </a:cxn>
                      <a:cxn ang="0">
                        <a:pos x="38" y="98"/>
                      </a:cxn>
                      <a:cxn ang="0">
                        <a:pos x="30" y="94"/>
                      </a:cxn>
                      <a:cxn ang="0">
                        <a:pos x="22" y="90"/>
                      </a:cxn>
                      <a:cxn ang="0">
                        <a:pos x="14" y="84"/>
                      </a:cxn>
                      <a:cxn ang="0">
                        <a:pos x="8" y="76"/>
                      </a:cxn>
                      <a:cxn ang="0">
                        <a:pos x="4" y="68"/>
                      </a:cxn>
                      <a:cxn ang="0">
                        <a:pos x="0" y="6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0" y="40"/>
                      </a:cxn>
                      <a:cxn ang="0">
                        <a:pos x="4" y="30"/>
                      </a:cxn>
                      <a:cxn ang="0">
                        <a:pos x="8" y="22"/>
                      </a:cxn>
                      <a:cxn ang="0">
                        <a:pos x="14" y="14"/>
                      </a:cxn>
                      <a:cxn ang="0">
                        <a:pos x="22" y="8"/>
                      </a:cxn>
                      <a:cxn ang="0">
                        <a:pos x="30" y="4"/>
                      </a:cxn>
                      <a:cxn ang="0">
                        <a:pos x="38" y="0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58" y="0"/>
                      </a:cxn>
                      <a:cxn ang="0">
                        <a:pos x="68" y="4"/>
                      </a:cxn>
                      <a:cxn ang="0">
                        <a:pos x="76" y="8"/>
                      </a:cxn>
                      <a:cxn ang="0">
                        <a:pos x="84" y="14"/>
                      </a:cxn>
                      <a:cxn ang="0">
                        <a:pos x="90" y="22"/>
                      </a:cxn>
                      <a:cxn ang="0">
                        <a:pos x="94" y="30"/>
                      </a:cxn>
                      <a:cxn ang="0">
                        <a:pos x="98" y="40"/>
                      </a:cxn>
                      <a:cxn ang="0">
                        <a:pos x="98" y="50"/>
                      </a:cxn>
                      <a:cxn ang="0">
                        <a:pos x="98" y="50"/>
                      </a:cxn>
                    </a:cxnLst>
                    <a:rect l="0" t="0" r="r" b="b"/>
                    <a:pathLst>
                      <a:path w="98" h="98">
                        <a:moveTo>
                          <a:pt x="98" y="50"/>
                        </a:moveTo>
                        <a:lnTo>
                          <a:pt x="98" y="50"/>
                        </a:lnTo>
                        <a:lnTo>
                          <a:pt x="98" y="60"/>
                        </a:lnTo>
                        <a:lnTo>
                          <a:pt x="94" y="68"/>
                        </a:lnTo>
                        <a:lnTo>
                          <a:pt x="90" y="76"/>
                        </a:lnTo>
                        <a:lnTo>
                          <a:pt x="84" y="84"/>
                        </a:lnTo>
                        <a:lnTo>
                          <a:pt x="76" y="90"/>
                        </a:lnTo>
                        <a:lnTo>
                          <a:pt x="68" y="94"/>
                        </a:lnTo>
                        <a:lnTo>
                          <a:pt x="58" y="98"/>
                        </a:lnTo>
                        <a:lnTo>
                          <a:pt x="48" y="98"/>
                        </a:lnTo>
                        <a:lnTo>
                          <a:pt x="48" y="98"/>
                        </a:lnTo>
                        <a:lnTo>
                          <a:pt x="38" y="98"/>
                        </a:lnTo>
                        <a:lnTo>
                          <a:pt x="30" y="94"/>
                        </a:lnTo>
                        <a:lnTo>
                          <a:pt x="22" y="90"/>
                        </a:lnTo>
                        <a:lnTo>
                          <a:pt x="14" y="84"/>
                        </a:lnTo>
                        <a:lnTo>
                          <a:pt x="8" y="76"/>
                        </a:lnTo>
                        <a:lnTo>
                          <a:pt x="4" y="68"/>
                        </a:lnTo>
                        <a:lnTo>
                          <a:pt x="0" y="6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0" y="40"/>
                        </a:lnTo>
                        <a:lnTo>
                          <a:pt x="4" y="30"/>
                        </a:lnTo>
                        <a:lnTo>
                          <a:pt x="8" y="22"/>
                        </a:lnTo>
                        <a:lnTo>
                          <a:pt x="14" y="14"/>
                        </a:lnTo>
                        <a:lnTo>
                          <a:pt x="22" y="8"/>
                        </a:lnTo>
                        <a:lnTo>
                          <a:pt x="30" y="4"/>
                        </a:lnTo>
                        <a:lnTo>
                          <a:pt x="38" y="0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58" y="0"/>
                        </a:lnTo>
                        <a:lnTo>
                          <a:pt x="68" y="4"/>
                        </a:lnTo>
                        <a:lnTo>
                          <a:pt x="76" y="8"/>
                        </a:lnTo>
                        <a:lnTo>
                          <a:pt x="84" y="14"/>
                        </a:lnTo>
                        <a:lnTo>
                          <a:pt x="90" y="22"/>
                        </a:lnTo>
                        <a:lnTo>
                          <a:pt x="94" y="30"/>
                        </a:lnTo>
                        <a:lnTo>
                          <a:pt x="98" y="40"/>
                        </a:lnTo>
                        <a:lnTo>
                          <a:pt x="98" y="50"/>
                        </a:lnTo>
                        <a:lnTo>
                          <a:pt x="98" y="5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4" name="Freeform 106"/>
                  <p:cNvSpPr>
                    <a:spLocks/>
                  </p:cNvSpPr>
                  <p:nvPr/>
                </p:nvSpPr>
                <p:spPr bwMode="auto">
                  <a:xfrm>
                    <a:off x="3446465" y="3212937"/>
                    <a:ext cx="601339" cy="442365"/>
                  </a:xfrm>
                  <a:custGeom>
                    <a:avLst/>
                    <a:gdLst/>
                    <a:ahLst/>
                    <a:cxnLst>
                      <a:cxn ang="0">
                        <a:pos x="138" y="0"/>
                      </a:cxn>
                      <a:cxn ang="0">
                        <a:pos x="124" y="0"/>
                      </a:cxn>
                      <a:cxn ang="0">
                        <a:pos x="88" y="62"/>
                      </a:cxn>
                      <a:cxn ang="0">
                        <a:pos x="50" y="0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8" y="0"/>
                      </a:cxn>
                      <a:cxn ang="0">
                        <a:pos x="22" y="2"/>
                      </a:cxn>
                      <a:cxn ang="0">
                        <a:pos x="16" y="6"/>
                      </a:cxn>
                      <a:cxn ang="0">
                        <a:pos x="10" y="10"/>
                      </a:cxn>
                      <a:cxn ang="0">
                        <a:pos x="6" y="14"/>
                      </a:cxn>
                      <a:cxn ang="0">
                        <a:pos x="4" y="20"/>
                      </a:cxn>
                      <a:cxn ang="0">
                        <a:pos x="2" y="28"/>
                      </a:cxn>
                      <a:cxn ang="0">
                        <a:pos x="0" y="34"/>
                      </a:cxn>
                      <a:cxn ang="0">
                        <a:pos x="0" y="128"/>
                      </a:cxn>
                      <a:cxn ang="0">
                        <a:pos x="174" y="128"/>
                      </a:cxn>
                      <a:cxn ang="0">
                        <a:pos x="174" y="34"/>
                      </a:cxn>
                      <a:cxn ang="0">
                        <a:pos x="174" y="34"/>
                      </a:cxn>
                      <a:cxn ang="0">
                        <a:pos x="172" y="28"/>
                      </a:cxn>
                      <a:cxn ang="0">
                        <a:pos x="170" y="20"/>
                      </a:cxn>
                      <a:cxn ang="0">
                        <a:pos x="168" y="14"/>
                      </a:cxn>
                      <a:cxn ang="0">
                        <a:pos x="164" y="10"/>
                      </a:cxn>
                      <a:cxn ang="0">
                        <a:pos x="158" y="6"/>
                      </a:cxn>
                      <a:cxn ang="0">
                        <a:pos x="152" y="2"/>
                      </a:cxn>
                      <a:cxn ang="0">
                        <a:pos x="146" y="0"/>
                      </a:cxn>
                      <a:cxn ang="0">
                        <a:pos x="138" y="0"/>
                      </a:cxn>
                      <a:cxn ang="0">
                        <a:pos x="138" y="0"/>
                      </a:cxn>
                    </a:cxnLst>
                    <a:rect l="0" t="0" r="r" b="b"/>
                    <a:pathLst>
                      <a:path w="174" h="128">
                        <a:moveTo>
                          <a:pt x="138" y="0"/>
                        </a:moveTo>
                        <a:lnTo>
                          <a:pt x="124" y="0"/>
                        </a:lnTo>
                        <a:lnTo>
                          <a:pt x="88" y="62"/>
                        </a:lnTo>
                        <a:lnTo>
                          <a:pt x="50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8" y="0"/>
                        </a:lnTo>
                        <a:lnTo>
                          <a:pt x="22" y="2"/>
                        </a:lnTo>
                        <a:lnTo>
                          <a:pt x="16" y="6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4" y="20"/>
                        </a:lnTo>
                        <a:lnTo>
                          <a:pt x="2" y="28"/>
                        </a:lnTo>
                        <a:lnTo>
                          <a:pt x="0" y="34"/>
                        </a:lnTo>
                        <a:lnTo>
                          <a:pt x="0" y="128"/>
                        </a:lnTo>
                        <a:lnTo>
                          <a:pt x="174" y="128"/>
                        </a:lnTo>
                        <a:lnTo>
                          <a:pt x="174" y="34"/>
                        </a:lnTo>
                        <a:lnTo>
                          <a:pt x="174" y="34"/>
                        </a:lnTo>
                        <a:lnTo>
                          <a:pt x="172" y="28"/>
                        </a:lnTo>
                        <a:lnTo>
                          <a:pt x="170" y="20"/>
                        </a:lnTo>
                        <a:lnTo>
                          <a:pt x="168" y="14"/>
                        </a:lnTo>
                        <a:lnTo>
                          <a:pt x="164" y="10"/>
                        </a:lnTo>
                        <a:lnTo>
                          <a:pt x="158" y="6"/>
                        </a:lnTo>
                        <a:lnTo>
                          <a:pt x="152" y="2"/>
                        </a:lnTo>
                        <a:lnTo>
                          <a:pt x="146" y="0"/>
                        </a:lnTo>
                        <a:lnTo>
                          <a:pt x="138" y="0"/>
                        </a:lnTo>
                        <a:lnTo>
                          <a:pt x="13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Freeform 107"/>
                  <p:cNvSpPr>
                    <a:spLocks/>
                  </p:cNvSpPr>
                  <p:nvPr/>
                </p:nvSpPr>
                <p:spPr bwMode="auto">
                  <a:xfrm>
                    <a:off x="3716031" y="3219849"/>
                    <a:ext cx="62208" cy="131327"/>
                  </a:xfrm>
                  <a:custGeom>
                    <a:avLst/>
                    <a:gdLst/>
                    <a:ahLst/>
                    <a:cxnLst>
                      <a:cxn ang="0">
                        <a:pos x="18" y="38"/>
                      </a:cxn>
                      <a:cxn ang="0">
                        <a:pos x="18" y="38"/>
                      </a:cxn>
                      <a:cxn ang="0">
                        <a:pos x="8" y="0"/>
                      </a:cxn>
                      <a:cxn ang="0">
                        <a:pos x="0" y="38"/>
                      </a:cxn>
                      <a:cxn ang="0">
                        <a:pos x="0" y="38"/>
                      </a:cxn>
                      <a:cxn ang="0">
                        <a:pos x="18" y="38"/>
                      </a:cxn>
                    </a:cxnLst>
                    <a:rect l="0" t="0" r="r" b="b"/>
                    <a:pathLst>
                      <a:path w="18" h="38">
                        <a:moveTo>
                          <a:pt x="18" y="38"/>
                        </a:moveTo>
                        <a:lnTo>
                          <a:pt x="18" y="38"/>
                        </a:lnTo>
                        <a:lnTo>
                          <a:pt x="8" y="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18" y="3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Freeform 108"/>
                  <p:cNvSpPr>
                    <a:spLocks/>
                  </p:cNvSpPr>
                  <p:nvPr/>
                </p:nvSpPr>
                <p:spPr bwMode="auto">
                  <a:xfrm>
                    <a:off x="3716031" y="3351176"/>
                    <a:ext cx="62208" cy="207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0" y="6"/>
                      </a:cxn>
                      <a:cxn ang="0">
                        <a:pos x="18" y="0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Freeform 109"/>
                  <p:cNvSpPr>
                    <a:spLocks/>
                  </p:cNvSpPr>
                  <p:nvPr/>
                </p:nvSpPr>
                <p:spPr bwMode="auto">
                  <a:xfrm>
                    <a:off x="3736767" y="3212937"/>
                    <a:ext cx="20736" cy="20736"/>
                  </a:xfrm>
                  <a:custGeom>
                    <a:avLst/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4" y="6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  <a:cxn ang="0">
                        <a:pos x="6" y="2"/>
                      </a:cxn>
                    </a:cxnLst>
                    <a:rect l="0" t="0" r="r" b="b"/>
                    <a:pathLst>
                      <a:path w="6" h="6">
                        <a:moveTo>
                          <a:pt x="6" y="2"/>
                        </a:moveTo>
                        <a:lnTo>
                          <a:pt x="4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0" name="组合 387"/>
                <p:cNvGrpSpPr/>
                <p:nvPr/>
              </p:nvGrpSpPr>
              <p:grpSpPr>
                <a:xfrm>
                  <a:off x="6208155" y="3749040"/>
                  <a:ext cx="425239" cy="430438"/>
                  <a:chOff x="10766433" y="2717800"/>
                  <a:chExt cx="260342" cy="263525"/>
                </a:xfrm>
                <a:grpFill/>
              </p:grpSpPr>
              <p:sp>
                <p:nvSpPr>
                  <p:cNvPr id="119" name="Freeform 16"/>
                  <p:cNvSpPr>
                    <a:spLocks/>
                  </p:cNvSpPr>
                  <p:nvPr/>
                </p:nvSpPr>
                <p:spPr bwMode="auto">
                  <a:xfrm>
                    <a:off x="10912475" y="2762250"/>
                    <a:ext cx="114300" cy="203200"/>
                  </a:xfrm>
                  <a:custGeom>
                    <a:avLst/>
                    <a:gdLst/>
                    <a:ahLst/>
                    <a:cxnLst>
                      <a:cxn ang="0">
                        <a:pos x="72" y="60"/>
                      </a:cxn>
                      <a:cxn ang="0">
                        <a:pos x="72" y="60"/>
                      </a:cxn>
                      <a:cxn ang="0">
                        <a:pos x="72" y="56"/>
                      </a:cxn>
                      <a:cxn ang="0">
                        <a:pos x="72" y="56"/>
                      </a:cxn>
                      <a:cxn ang="0">
                        <a:pos x="72" y="52"/>
                      </a:cxn>
                      <a:cxn ang="0">
                        <a:pos x="72" y="52"/>
                      </a:cxn>
                      <a:cxn ang="0">
                        <a:pos x="70" y="38"/>
                      </a:cxn>
                      <a:cxn ang="0">
                        <a:pos x="66" y="24"/>
                      </a:cxn>
                      <a:cxn ang="0">
                        <a:pos x="58" y="12"/>
                      </a:cxn>
                      <a:cxn ang="0">
                        <a:pos x="50" y="0"/>
                      </a:cxn>
                      <a:cxn ang="0">
                        <a:pos x="4" y="52"/>
                      </a:cxn>
                      <a:cxn ang="0">
                        <a:pos x="0" y="56"/>
                      </a:cxn>
                      <a:cxn ang="0">
                        <a:pos x="0" y="60"/>
                      </a:cxn>
                      <a:cxn ang="0">
                        <a:pos x="28" y="128"/>
                      </a:cxn>
                      <a:cxn ang="0">
                        <a:pos x="28" y="128"/>
                      </a:cxn>
                      <a:cxn ang="0">
                        <a:pos x="36" y="124"/>
                      </a:cxn>
                      <a:cxn ang="0">
                        <a:pos x="44" y="116"/>
                      </a:cxn>
                      <a:cxn ang="0">
                        <a:pos x="52" y="110"/>
                      </a:cxn>
                      <a:cxn ang="0">
                        <a:pos x="58" y="100"/>
                      </a:cxn>
                      <a:cxn ang="0">
                        <a:pos x="64" y="92"/>
                      </a:cxn>
                      <a:cxn ang="0">
                        <a:pos x="68" y="82"/>
                      </a:cxn>
                      <a:cxn ang="0">
                        <a:pos x="72" y="72"/>
                      </a:cxn>
                      <a:cxn ang="0">
                        <a:pos x="72" y="60"/>
                      </a:cxn>
                      <a:cxn ang="0">
                        <a:pos x="72" y="60"/>
                      </a:cxn>
                    </a:cxnLst>
                    <a:rect l="0" t="0" r="r" b="b"/>
                    <a:pathLst>
                      <a:path w="72" h="128">
                        <a:moveTo>
                          <a:pt x="72" y="60"/>
                        </a:moveTo>
                        <a:lnTo>
                          <a:pt x="72" y="60"/>
                        </a:lnTo>
                        <a:lnTo>
                          <a:pt x="72" y="56"/>
                        </a:lnTo>
                        <a:lnTo>
                          <a:pt x="72" y="56"/>
                        </a:lnTo>
                        <a:lnTo>
                          <a:pt x="72" y="52"/>
                        </a:lnTo>
                        <a:lnTo>
                          <a:pt x="72" y="52"/>
                        </a:lnTo>
                        <a:lnTo>
                          <a:pt x="70" y="38"/>
                        </a:lnTo>
                        <a:lnTo>
                          <a:pt x="66" y="24"/>
                        </a:lnTo>
                        <a:lnTo>
                          <a:pt x="58" y="12"/>
                        </a:lnTo>
                        <a:lnTo>
                          <a:pt x="50" y="0"/>
                        </a:lnTo>
                        <a:lnTo>
                          <a:pt x="4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28" y="128"/>
                        </a:lnTo>
                        <a:lnTo>
                          <a:pt x="28" y="128"/>
                        </a:lnTo>
                        <a:lnTo>
                          <a:pt x="36" y="124"/>
                        </a:lnTo>
                        <a:lnTo>
                          <a:pt x="44" y="116"/>
                        </a:lnTo>
                        <a:lnTo>
                          <a:pt x="52" y="110"/>
                        </a:lnTo>
                        <a:lnTo>
                          <a:pt x="58" y="100"/>
                        </a:lnTo>
                        <a:lnTo>
                          <a:pt x="64" y="92"/>
                        </a:lnTo>
                        <a:lnTo>
                          <a:pt x="68" y="82"/>
                        </a:lnTo>
                        <a:lnTo>
                          <a:pt x="72" y="72"/>
                        </a:lnTo>
                        <a:lnTo>
                          <a:pt x="72" y="60"/>
                        </a:lnTo>
                        <a:lnTo>
                          <a:pt x="72" y="6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0" name="Freeform 17"/>
                  <p:cNvSpPr>
                    <a:spLocks/>
                  </p:cNvSpPr>
                  <p:nvPr/>
                </p:nvSpPr>
                <p:spPr bwMode="auto">
                  <a:xfrm>
                    <a:off x="10766433" y="2860676"/>
                    <a:ext cx="171450" cy="120649"/>
                  </a:xfrm>
                  <a:custGeom>
                    <a:avLst/>
                    <a:gdLst/>
                    <a:ahLst/>
                    <a:cxnLst>
                      <a:cxn ang="0">
                        <a:pos x="108" y="70"/>
                      </a:cxn>
                      <a:cxn ang="0">
                        <a:pos x="82" y="2"/>
                      </a:cxn>
                      <a:cxn ang="0">
                        <a:pos x="80" y="0"/>
                      </a:cxn>
                      <a:cxn ang="0">
                        <a:pos x="7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14"/>
                      </a:cxn>
                      <a:cxn ang="0">
                        <a:pos x="8" y="28"/>
                      </a:cxn>
                      <a:cxn ang="0">
                        <a:pos x="16" y="42"/>
                      </a:cxn>
                      <a:cxn ang="0">
                        <a:pos x="24" y="52"/>
                      </a:cxn>
                      <a:cxn ang="0">
                        <a:pos x="24" y="52"/>
                      </a:cxn>
                      <a:cxn ang="0">
                        <a:pos x="32" y="58"/>
                      </a:cxn>
                      <a:cxn ang="0">
                        <a:pos x="32" y="58"/>
                      </a:cxn>
                      <a:cxn ang="0">
                        <a:pos x="42" y="66"/>
                      </a:cxn>
                      <a:cxn ang="0">
                        <a:pos x="54" y="70"/>
                      </a:cxn>
                      <a:cxn ang="0">
                        <a:pos x="66" y="74"/>
                      </a:cxn>
                      <a:cxn ang="0">
                        <a:pos x="80" y="76"/>
                      </a:cxn>
                      <a:cxn ang="0">
                        <a:pos x="80" y="76"/>
                      </a:cxn>
                      <a:cxn ang="0">
                        <a:pos x="94" y="74"/>
                      </a:cxn>
                      <a:cxn ang="0">
                        <a:pos x="108" y="70"/>
                      </a:cxn>
                      <a:cxn ang="0">
                        <a:pos x="108" y="70"/>
                      </a:cxn>
                    </a:cxnLst>
                    <a:rect l="0" t="0" r="r" b="b"/>
                    <a:pathLst>
                      <a:path w="108" h="76">
                        <a:moveTo>
                          <a:pt x="108" y="70"/>
                        </a:moveTo>
                        <a:lnTo>
                          <a:pt x="82" y="2"/>
                        </a:lnTo>
                        <a:lnTo>
                          <a:pt x="80" y="0"/>
                        </a:lnTo>
                        <a:lnTo>
                          <a:pt x="7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" y="14"/>
                        </a:lnTo>
                        <a:lnTo>
                          <a:pt x="8" y="28"/>
                        </a:lnTo>
                        <a:lnTo>
                          <a:pt x="16" y="42"/>
                        </a:lnTo>
                        <a:lnTo>
                          <a:pt x="24" y="52"/>
                        </a:lnTo>
                        <a:lnTo>
                          <a:pt x="24" y="52"/>
                        </a:lnTo>
                        <a:lnTo>
                          <a:pt x="32" y="58"/>
                        </a:lnTo>
                        <a:lnTo>
                          <a:pt x="32" y="58"/>
                        </a:lnTo>
                        <a:lnTo>
                          <a:pt x="42" y="66"/>
                        </a:lnTo>
                        <a:lnTo>
                          <a:pt x="54" y="70"/>
                        </a:lnTo>
                        <a:lnTo>
                          <a:pt x="66" y="74"/>
                        </a:lnTo>
                        <a:lnTo>
                          <a:pt x="80" y="76"/>
                        </a:lnTo>
                        <a:lnTo>
                          <a:pt x="80" y="76"/>
                        </a:lnTo>
                        <a:lnTo>
                          <a:pt x="94" y="74"/>
                        </a:lnTo>
                        <a:lnTo>
                          <a:pt x="108" y="70"/>
                        </a:lnTo>
                        <a:lnTo>
                          <a:pt x="108" y="7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1" name="Freeform 18"/>
                  <p:cNvSpPr>
                    <a:spLocks/>
                  </p:cNvSpPr>
                  <p:nvPr/>
                </p:nvSpPr>
                <p:spPr bwMode="auto">
                  <a:xfrm>
                    <a:off x="10769600" y="2717800"/>
                    <a:ext cx="209550" cy="120650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68" y="2"/>
                      </a:cxn>
                      <a:cxn ang="0">
                        <a:pos x="58" y="4"/>
                      </a:cxn>
                      <a:cxn ang="0">
                        <a:pos x="58" y="4"/>
                      </a:cxn>
                      <a:cxn ang="0">
                        <a:pos x="50" y="8"/>
                      </a:cxn>
                      <a:cxn ang="0">
                        <a:pos x="50" y="8"/>
                      </a:cxn>
                      <a:cxn ang="0">
                        <a:pos x="38" y="14"/>
                      </a:cxn>
                      <a:cxn ang="0">
                        <a:pos x="26" y="22"/>
                      </a:cxn>
                      <a:cxn ang="0">
                        <a:pos x="18" y="30"/>
                      </a:cxn>
                      <a:cxn ang="0">
                        <a:pos x="10" y="42"/>
                      </a:cxn>
                      <a:cxn ang="0">
                        <a:pos x="72" y="42"/>
                      </a:cxn>
                      <a:cxn ang="0">
                        <a:pos x="72" y="42"/>
                      </a:cxn>
                      <a:cxn ang="0">
                        <a:pos x="74" y="42"/>
                      </a:cxn>
                      <a:cxn ang="0">
                        <a:pos x="76" y="44"/>
                      </a:cxn>
                      <a:cxn ang="0">
                        <a:pos x="76" y="48"/>
                      </a:cxn>
                      <a:cxn ang="0">
                        <a:pos x="76" y="48"/>
                      </a:cxn>
                      <a:cxn ang="0">
                        <a:pos x="74" y="48"/>
                      </a:cxn>
                      <a:cxn ang="0">
                        <a:pos x="72" y="50"/>
                      </a:cxn>
                      <a:cxn ang="0">
                        <a:pos x="6" y="50"/>
                      </a:cxn>
                      <a:cxn ang="0">
                        <a:pos x="6" y="50"/>
                      </a:cxn>
                      <a:cxn ang="0">
                        <a:pos x="4" y="56"/>
                      </a:cxn>
                      <a:cxn ang="0">
                        <a:pos x="66" y="56"/>
                      </a:cxn>
                      <a:cxn ang="0">
                        <a:pos x="66" y="56"/>
                      </a:cxn>
                      <a:cxn ang="0">
                        <a:pos x="68" y="56"/>
                      </a:cxn>
                      <a:cxn ang="0">
                        <a:pos x="70" y="58"/>
                      </a:cxn>
                      <a:cxn ang="0">
                        <a:pos x="70" y="62"/>
                      </a:cxn>
                      <a:cxn ang="0">
                        <a:pos x="70" y="62"/>
                      </a:cxn>
                      <a:cxn ang="0">
                        <a:pos x="68" y="62"/>
                      </a:cxn>
                      <a:cxn ang="0">
                        <a:pos x="66" y="64"/>
                      </a:cxn>
                      <a:cxn ang="0">
                        <a:pos x="2" y="64"/>
                      </a:cxn>
                      <a:cxn ang="0">
                        <a:pos x="2" y="64"/>
                      </a:cxn>
                      <a:cxn ang="0">
                        <a:pos x="0" y="76"/>
                      </a:cxn>
                      <a:cxn ang="0">
                        <a:pos x="76" y="76"/>
                      </a:cxn>
                      <a:cxn ang="0">
                        <a:pos x="80" y="76"/>
                      </a:cxn>
                      <a:cxn ang="0">
                        <a:pos x="84" y="74"/>
                      </a:cxn>
                      <a:cxn ang="0">
                        <a:pos x="132" y="20"/>
                      </a:cxn>
                      <a:cxn ang="0">
                        <a:pos x="132" y="20"/>
                      </a:cxn>
                      <a:cxn ang="0">
                        <a:pos x="120" y="12"/>
                      </a:cxn>
                      <a:cxn ang="0">
                        <a:pos x="108" y="6"/>
                      </a:cxn>
                      <a:cxn ang="0">
                        <a:pos x="94" y="2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32" h="76">
                        <a:moveTo>
                          <a:pt x="80" y="0"/>
                        </a:moveTo>
                        <a:lnTo>
                          <a:pt x="80" y="0"/>
                        </a:lnTo>
                        <a:lnTo>
                          <a:pt x="68" y="2"/>
                        </a:lnTo>
                        <a:lnTo>
                          <a:pt x="58" y="4"/>
                        </a:lnTo>
                        <a:lnTo>
                          <a:pt x="58" y="4"/>
                        </a:lnTo>
                        <a:lnTo>
                          <a:pt x="50" y="8"/>
                        </a:lnTo>
                        <a:lnTo>
                          <a:pt x="50" y="8"/>
                        </a:lnTo>
                        <a:lnTo>
                          <a:pt x="38" y="14"/>
                        </a:lnTo>
                        <a:lnTo>
                          <a:pt x="26" y="22"/>
                        </a:lnTo>
                        <a:lnTo>
                          <a:pt x="18" y="30"/>
                        </a:lnTo>
                        <a:lnTo>
                          <a:pt x="10" y="42"/>
                        </a:lnTo>
                        <a:lnTo>
                          <a:pt x="72" y="42"/>
                        </a:lnTo>
                        <a:lnTo>
                          <a:pt x="72" y="42"/>
                        </a:lnTo>
                        <a:lnTo>
                          <a:pt x="74" y="42"/>
                        </a:lnTo>
                        <a:lnTo>
                          <a:pt x="76" y="44"/>
                        </a:lnTo>
                        <a:lnTo>
                          <a:pt x="76" y="48"/>
                        </a:lnTo>
                        <a:lnTo>
                          <a:pt x="76" y="48"/>
                        </a:lnTo>
                        <a:lnTo>
                          <a:pt x="74" y="48"/>
                        </a:lnTo>
                        <a:lnTo>
                          <a:pt x="72" y="50"/>
                        </a:lnTo>
                        <a:lnTo>
                          <a:pt x="6" y="50"/>
                        </a:lnTo>
                        <a:lnTo>
                          <a:pt x="6" y="50"/>
                        </a:lnTo>
                        <a:lnTo>
                          <a:pt x="4" y="56"/>
                        </a:lnTo>
                        <a:lnTo>
                          <a:pt x="66" y="56"/>
                        </a:lnTo>
                        <a:lnTo>
                          <a:pt x="66" y="56"/>
                        </a:lnTo>
                        <a:lnTo>
                          <a:pt x="68" y="56"/>
                        </a:lnTo>
                        <a:lnTo>
                          <a:pt x="70" y="58"/>
                        </a:lnTo>
                        <a:lnTo>
                          <a:pt x="70" y="62"/>
                        </a:lnTo>
                        <a:lnTo>
                          <a:pt x="70" y="62"/>
                        </a:lnTo>
                        <a:lnTo>
                          <a:pt x="68" y="62"/>
                        </a:lnTo>
                        <a:lnTo>
                          <a:pt x="66" y="64"/>
                        </a:lnTo>
                        <a:lnTo>
                          <a:pt x="2" y="64"/>
                        </a:lnTo>
                        <a:lnTo>
                          <a:pt x="2" y="64"/>
                        </a:lnTo>
                        <a:lnTo>
                          <a:pt x="0" y="76"/>
                        </a:lnTo>
                        <a:lnTo>
                          <a:pt x="76" y="76"/>
                        </a:lnTo>
                        <a:lnTo>
                          <a:pt x="80" y="76"/>
                        </a:lnTo>
                        <a:lnTo>
                          <a:pt x="84" y="74"/>
                        </a:lnTo>
                        <a:lnTo>
                          <a:pt x="132" y="20"/>
                        </a:lnTo>
                        <a:lnTo>
                          <a:pt x="132" y="20"/>
                        </a:lnTo>
                        <a:lnTo>
                          <a:pt x="120" y="12"/>
                        </a:lnTo>
                        <a:lnTo>
                          <a:pt x="108" y="6"/>
                        </a:lnTo>
                        <a:lnTo>
                          <a:pt x="94" y="2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bg1">
                        <a:lumMod val="9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11882">
                      <a:defRPr/>
                    </a:pPr>
                    <a:endParaRPr lang="zh-CN" altLang="en-US" sz="25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5" name="椭圆 114"/>
              <p:cNvSpPr/>
              <p:nvPr/>
            </p:nvSpPr>
            <p:spPr>
              <a:xfrm>
                <a:off x="7918926" y="1799299"/>
                <a:ext cx="459350" cy="4593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566"/>
            <p:cNvGrpSpPr/>
            <p:nvPr/>
          </p:nvGrpSpPr>
          <p:grpSpPr>
            <a:xfrm>
              <a:off x="2900019" y="2369267"/>
              <a:ext cx="555346" cy="534765"/>
              <a:chOff x="8819901" y="1921833"/>
              <a:chExt cx="459350" cy="459350"/>
            </a:xfrm>
            <a:noFill/>
          </p:grpSpPr>
          <p:grpSp>
            <p:nvGrpSpPr>
              <p:cNvPr id="12" name="组合 345"/>
              <p:cNvGrpSpPr/>
              <p:nvPr>
                <p:custDataLst>
                  <p:tags r:id="rId18"/>
                </p:custDataLst>
              </p:nvPr>
            </p:nvGrpSpPr>
            <p:grpSpPr>
              <a:xfrm rot="20056993">
                <a:off x="8883965" y="2037613"/>
                <a:ext cx="363885" cy="227791"/>
                <a:chOff x="10140950" y="2263775"/>
                <a:chExt cx="387350" cy="238125"/>
              </a:xfrm>
              <a:grpFill/>
            </p:grpSpPr>
            <p:sp>
              <p:nvSpPr>
                <p:cNvPr id="131" name="Freeform 111"/>
                <p:cNvSpPr>
                  <a:spLocks noEditPoints="1"/>
                </p:cNvSpPr>
                <p:nvPr/>
              </p:nvSpPr>
              <p:spPr bwMode="auto">
                <a:xfrm>
                  <a:off x="10375900" y="2276475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84" y="68"/>
                    </a:cxn>
                    <a:cxn ang="0">
                      <a:pos x="86" y="64"/>
                    </a:cxn>
                    <a:cxn ang="0">
                      <a:pos x="94" y="62"/>
                    </a:cxn>
                    <a:cxn ang="0">
                      <a:pos x="96" y="54"/>
                    </a:cxn>
                    <a:cxn ang="0">
                      <a:pos x="90" y="48"/>
                    </a:cxn>
                    <a:cxn ang="0">
                      <a:pos x="90" y="42"/>
                    </a:cxn>
                    <a:cxn ang="0">
                      <a:pos x="96" y="38"/>
                    </a:cxn>
                    <a:cxn ang="0">
                      <a:pos x="92" y="28"/>
                    </a:cxn>
                    <a:cxn ang="0">
                      <a:pos x="84" y="28"/>
                    </a:cxn>
                    <a:cxn ang="0">
                      <a:pos x="82" y="22"/>
                    </a:cxn>
                    <a:cxn ang="0">
                      <a:pos x="84" y="16"/>
                    </a:cxn>
                    <a:cxn ang="0">
                      <a:pos x="78" y="10"/>
                    </a:cxn>
                    <a:cxn ang="0">
                      <a:pos x="70" y="12"/>
                    </a:cxn>
                    <a:cxn ang="0">
                      <a:pos x="66" y="10"/>
                    </a:cxn>
                    <a:cxn ang="0">
                      <a:pos x="64" y="2"/>
                    </a:cxn>
                    <a:cxn ang="0">
                      <a:pos x="54" y="0"/>
                    </a:cxn>
                    <a:cxn ang="0">
                      <a:pos x="48" y="6"/>
                    </a:cxn>
                    <a:cxn ang="0">
                      <a:pos x="42" y="6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8" y="10"/>
                    </a:cxn>
                    <a:cxn ang="0">
                      <a:pos x="22" y="14"/>
                    </a:cxn>
                    <a:cxn ang="0">
                      <a:pos x="16" y="12"/>
                    </a:cxn>
                    <a:cxn ang="0">
                      <a:pos x="10" y="18"/>
                    </a:cxn>
                    <a:cxn ang="0">
                      <a:pos x="12" y="26"/>
                    </a:cxn>
                    <a:cxn ang="0">
                      <a:pos x="10" y="32"/>
                    </a:cxn>
                    <a:cxn ang="0">
                      <a:pos x="2" y="32"/>
                    </a:cxn>
                    <a:cxn ang="0">
                      <a:pos x="0" y="42"/>
                    </a:cxn>
                    <a:cxn ang="0">
                      <a:pos x="6" y="46"/>
                    </a:cxn>
                    <a:cxn ang="0">
                      <a:pos x="6" y="52"/>
                    </a:cxn>
                    <a:cxn ang="0">
                      <a:pos x="0" y="58"/>
                    </a:cxn>
                    <a:cxn ang="0">
                      <a:pos x="4" y="66"/>
                    </a:cxn>
                    <a:cxn ang="0">
                      <a:pos x="12" y="68"/>
                    </a:cxn>
                    <a:cxn ang="0">
                      <a:pos x="14" y="72"/>
                    </a:cxn>
                    <a:cxn ang="0">
                      <a:pos x="12" y="80"/>
                    </a:cxn>
                    <a:cxn ang="0">
                      <a:pos x="18" y="86"/>
                    </a:cxn>
                    <a:cxn ang="0">
                      <a:pos x="26" y="84"/>
                    </a:cxn>
                    <a:cxn ang="0">
                      <a:pos x="32" y="86"/>
                    </a:cxn>
                    <a:cxn ang="0">
                      <a:pos x="32" y="94"/>
                    </a:cxn>
                    <a:cxn ang="0">
                      <a:pos x="42" y="96"/>
                    </a:cxn>
                    <a:cxn ang="0">
                      <a:pos x="48" y="90"/>
                    </a:cxn>
                    <a:cxn ang="0">
                      <a:pos x="54" y="88"/>
                    </a:cxn>
                    <a:cxn ang="0">
                      <a:pos x="58" y="94"/>
                    </a:cxn>
                    <a:cxn ang="0">
                      <a:pos x="66" y="92"/>
                    </a:cxn>
                    <a:cxn ang="0">
                      <a:pos x="68" y="84"/>
                    </a:cxn>
                    <a:cxn ang="0">
                      <a:pos x="74" y="80"/>
                    </a:cxn>
                    <a:cxn ang="0">
                      <a:pos x="80" y="84"/>
                    </a:cxn>
                    <a:cxn ang="0">
                      <a:pos x="86" y="76"/>
                    </a:cxn>
                    <a:cxn ang="0">
                      <a:pos x="28" y="68"/>
                    </a:cxn>
                    <a:cxn ang="0">
                      <a:pos x="20" y="48"/>
                    </a:cxn>
                    <a:cxn ang="0">
                      <a:pos x="28" y="28"/>
                    </a:cxn>
                    <a:cxn ang="0">
                      <a:pos x="58" y="20"/>
                    </a:cxn>
                    <a:cxn ang="0">
                      <a:pos x="74" y="36"/>
                    </a:cxn>
                    <a:cxn ang="0">
                      <a:pos x="68" y="66"/>
                    </a:cxn>
                    <a:cxn ang="0">
                      <a:pos x="50" y="76"/>
                    </a:cxn>
                    <a:cxn ang="0">
                      <a:pos x="28" y="68"/>
                    </a:cxn>
                  </a:cxnLst>
                  <a:rect l="0" t="0" r="r" b="b"/>
                  <a:pathLst>
                    <a:path w="96" h="96">
                      <a:moveTo>
                        <a:pt x="86" y="74"/>
                      </a:moveTo>
                      <a:lnTo>
                        <a:pt x="86" y="74"/>
                      </a:lnTo>
                      <a:lnTo>
                        <a:pt x="84" y="68"/>
                      </a:lnTo>
                      <a:lnTo>
                        <a:pt x="84" y="66"/>
                      </a:lnTo>
                      <a:lnTo>
                        <a:pt x="84" y="66"/>
                      </a:lnTo>
                      <a:lnTo>
                        <a:pt x="86" y="64"/>
                      </a:lnTo>
                      <a:lnTo>
                        <a:pt x="90" y="64"/>
                      </a:lnTo>
                      <a:lnTo>
                        <a:pt x="90" y="64"/>
                      </a:lnTo>
                      <a:lnTo>
                        <a:pt x="94" y="62"/>
                      </a:lnTo>
                      <a:lnTo>
                        <a:pt x="96" y="58"/>
                      </a:lnTo>
                      <a:lnTo>
                        <a:pt x="96" y="58"/>
                      </a:lnTo>
                      <a:lnTo>
                        <a:pt x="96" y="54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90" y="48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90" y="42"/>
                      </a:lnTo>
                      <a:lnTo>
                        <a:pt x="92" y="40"/>
                      </a:lnTo>
                      <a:lnTo>
                        <a:pt x="92" y="40"/>
                      </a:lnTo>
                      <a:lnTo>
                        <a:pt x="96" y="38"/>
                      </a:lnTo>
                      <a:lnTo>
                        <a:pt x="96" y="32"/>
                      </a:lnTo>
                      <a:lnTo>
                        <a:pt x="96" y="32"/>
                      </a:lnTo>
                      <a:lnTo>
                        <a:pt x="92" y="28"/>
                      </a:lnTo>
                      <a:lnTo>
                        <a:pt x="88" y="28"/>
                      </a:lnTo>
                      <a:lnTo>
                        <a:pt x="88" y="28"/>
                      </a:lnTo>
                      <a:lnTo>
                        <a:pt x="84" y="28"/>
                      </a:lnTo>
                      <a:lnTo>
                        <a:pt x="82" y="24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4" y="20"/>
                      </a:lnTo>
                      <a:lnTo>
                        <a:pt x="84" y="20"/>
                      </a:lnTo>
                      <a:lnTo>
                        <a:pt x="84" y="16"/>
                      </a:lnTo>
                      <a:lnTo>
                        <a:pt x="82" y="12"/>
                      </a:lnTo>
                      <a:lnTo>
                        <a:pt x="82" y="12"/>
                      </a:lnTo>
                      <a:lnTo>
                        <a:pt x="78" y="10"/>
                      </a:lnTo>
                      <a:lnTo>
                        <a:pt x="74" y="10"/>
                      </a:lnTo>
                      <a:lnTo>
                        <a:pt x="74" y="10"/>
                      </a:lnTo>
                      <a:lnTo>
                        <a:pt x="70" y="12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66" y="10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48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42" y="2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10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14"/>
                      </a:lnTo>
                      <a:lnTo>
                        <a:pt x="20" y="12"/>
                      </a:lnTo>
                      <a:lnTo>
                        <a:pt x="20" y="12"/>
                      </a:lnTo>
                      <a:lnTo>
                        <a:pt x="16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2" y="26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0" y="32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8" y="50"/>
                      </a:lnTo>
                      <a:lnTo>
                        <a:pt x="8" y="50"/>
                      </a:lnTo>
                      <a:lnTo>
                        <a:pt x="6" y="52"/>
                      </a:lnTo>
                      <a:lnTo>
                        <a:pt x="4" y="54"/>
                      </a:lnTo>
                      <a:lnTo>
                        <a:pt x="4" y="54"/>
                      </a:lnTo>
                      <a:lnTo>
                        <a:pt x="0" y="58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4" y="66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12" y="68"/>
                      </a:lnTo>
                      <a:lnTo>
                        <a:pt x="14" y="70"/>
                      </a:lnTo>
                      <a:lnTo>
                        <a:pt x="14" y="70"/>
                      </a:lnTo>
                      <a:lnTo>
                        <a:pt x="14" y="72"/>
                      </a:lnTo>
                      <a:lnTo>
                        <a:pt x="12" y="76"/>
                      </a:lnTo>
                      <a:lnTo>
                        <a:pt x="12" y="76"/>
                      </a:lnTo>
                      <a:lnTo>
                        <a:pt x="12" y="80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18" y="86"/>
                      </a:lnTo>
                      <a:lnTo>
                        <a:pt x="22" y="84"/>
                      </a:lnTo>
                      <a:lnTo>
                        <a:pt x="22" y="84"/>
                      </a:lnTo>
                      <a:lnTo>
                        <a:pt x="26" y="84"/>
                      </a:lnTo>
                      <a:lnTo>
                        <a:pt x="30" y="84"/>
                      </a:lnTo>
                      <a:lnTo>
                        <a:pt x="30" y="84"/>
                      </a:lnTo>
                      <a:lnTo>
                        <a:pt x="32" y="86"/>
                      </a:lnTo>
                      <a:lnTo>
                        <a:pt x="32" y="90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36" y="96"/>
                      </a:lnTo>
                      <a:lnTo>
                        <a:pt x="36" y="96"/>
                      </a:lnTo>
                      <a:lnTo>
                        <a:pt x="42" y="96"/>
                      </a:lnTo>
                      <a:lnTo>
                        <a:pt x="44" y="92"/>
                      </a:lnTo>
                      <a:lnTo>
                        <a:pt x="44" y="92"/>
                      </a:lnTo>
                      <a:lnTo>
                        <a:pt x="48" y="90"/>
                      </a:lnTo>
                      <a:lnTo>
                        <a:pt x="50" y="88"/>
                      </a:lnTo>
                      <a:lnTo>
                        <a:pt x="50" y="88"/>
                      </a:lnTo>
                      <a:lnTo>
                        <a:pt x="54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8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6" y="92"/>
                      </a:lnTo>
                      <a:lnTo>
                        <a:pt x="68" y="88"/>
                      </a:lnTo>
                      <a:lnTo>
                        <a:pt x="68" y="88"/>
                      </a:lnTo>
                      <a:lnTo>
                        <a:pt x="68" y="84"/>
                      </a:lnTo>
                      <a:lnTo>
                        <a:pt x="70" y="80"/>
                      </a:lnTo>
                      <a:lnTo>
                        <a:pt x="70" y="80"/>
                      </a:lnTo>
                      <a:lnTo>
                        <a:pt x="74" y="80"/>
                      </a:lnTo>
                      <a:lnTo>
                        <a:pt x="76" y="82"/>
                      </a:lnTo>
                      <a:lnTo>
                        <a:pt x="76" y="82"/>
                      </a:lnTo>
                      <a:lnTo>
                        <a:pt x="80" y="84"/>
                      </a:lnTo>
                      <a:lnTo>
                        <a:pt x="84" y="80"/>
                      </a:lnTo>
                      <a:lnTo>
                        <a:pt x="84" y="80"/>
                      </a:lnTo>
                      <a:lnTo>
                        <a:pt x="86" y="76"/>
                      </a:lnTo>
                      <a:lnTo>
                        <a:pt x="86" y="74"/>
                      </a:lnTo>
                      <a:lnTo>
                        <a:pt x="86" y="74"/>
                      </a:lnTo>
                      <a:close/>
                      <a:moveTo>
                        <a:pt x="28" y="68"/>
                      </a:moveTo>
                      <a:lnTo>
                        <a:pt x="28" y="68"/>
                      </a:lnTo>
                      <a:lnTo>
                        <a:pt x="22" y="58"/>
                      </a:lnTo>
                      <a:lnTo>
                        <a:pt x="20" y="48"/>
                      </a:lnTo>
                      <a:lnTo>
                        <a:pt x="22" y="38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46" y="20"/>
                      </a:lnTo>
                      <a:lnTo>
                        <a:pt x="58" y="20"/>
                      </a:lnTo>
                      <a:lnTo>
                        <a:pt x="68" y="26"/>
                      </a:lnTo>
                      <a:lnTo>
                        <a:pt x="68" y="26"/>
                      </a:lnTo>
                      <a:lnTo>
                        <a:pt x="74" y="36"/>
                      </a:lnTo>
                      <a:lnTo>
                        <a:pt x="76" y="46"/>
                      </a:lnTo>
                      <a:lnTo>
                        <a:pt x="74" y="58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0" y="74"/>
                      </a:lnTo>
                      <a:lnTo>
                        <a:pt x="50" y="76"/>
                      </a:lnTo>
                      <a:lnTo>
                        <a:pt x="38" y="74"/>
                      </a:lnTo>
                      <a:lnTo>
                        <a:pt x="28" y="68"/>
                      </a:lnTo>
                      <a:lnTo>
                        <a:pt x="28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sz="25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Freeform 112"/>
                <p:cNvSpPr>
                  <a:spLocks noEditPoints="1"/>
                </p:cNvSpPr>
                <p:nvPr/>
              </p:nvSpPr>
              <p:spPr bwMode="auto">
                <a:xfrm>
                  <a:off x="10140950" y="2263775"/>
                  <a:ext cx="238125" cy="238125"/>
                </a:xfrm>
                <a:custGeom>
                  <a:avLst/>
                  <a:gdLst/>
                  <a:ahLst/>
                  <a:cxnLst>
                    <a:cxn ang="0">
                      <a:pos x="130" y="108"/>
                    </a:cxn>
                    <a:cxn ang="0">
                      <a:pos x="140" y="100"/>
                    </a:cxn>
                    <a:cxn ang="0">
                      <a:pos x="148" y="96"/>
                    </a:cxn>
                    <a:cxn ang="0">
                      <a:pos x="148" y="84"/>
                    </a:cxn>
                    <a:cxn ang="0">
                      <a:pos x="142" y="78"/>
                    </a:cxn>
                    <a:cxn ang="0">
                      <a:pos x="140" y="66"/>
                    </a:cxn>
                    <a:cxn ang="0">
                      <a:pos x="148" y="60"/>
                    </a:cxn>
                    <a:cxn ang="0">
                      <a:pos x="146" y="48"/>
                    </a:cxn>
                    <a:cxn ang="0">
                      <a:pos x="138" y="44"/>
                    </a:cxn>
                    <a:cxn ang="0">
                      <a:pos x="126" y="40"/>
                    </a:cxn>
                    <a:cxn ang="0">
                      <a:pos x="130" y="28"/>
                    </a:cxn>
                    <a:cxn ang="0">
                      <a:pos x="126" y="18"/>
                    </a:cxn>
                    <a:cxn ang="0">
                      <a:pos x="114" y="18"/>
                    </a:cxn>
                    <a:cxn ang="0">
                      <a:pos x="106" y="20"/>
                    </a:cxn>
                    <a:cxn ang="0">
                      <a:pos x="100" y="10"/>
                    </a:cxn>
                    <a:cxn ang="0">
                      <a:pos x="92" y="0"/>
                    </a:cxn>
                    <a:cxn ang="0">
                      <a:pos x="82" y="2"/>
                    </a:cxn>
                    <a:cxn ang="0">
                      <a:pos x="76" y="10"/>
                    </a:cxn>
                    <a:cxn ang="0">
                      <a:pos x="64" y="6"/>
                    </a:cxn>
                    <a:cxn ang="0">
                      <a:pos x="56" y="0"/>
                    </a:cxn>
                    <a:cxn ang="0">
                      <a:pos x="46" y="6"/>
                    </a:cxn>
                    <a:cxn ang="0">
                      <a:pos x="44" y="14"/>
                    </a:cxn>
                    <a:cxn ang="0">
                      <a:pos x="36" y="22"/>
                    </a:cxn>
                    <a:cxn ang="0">
                      <a:pos x="24" y="18"/>
                    </a:cxn>
                    <a:cxn ang="0">
                      <a:pos x="16" y="26"/>
                    </a:cxn>
                    <a:cxn ang="0">
                      <a:pos x="16" y="34"/>
                    </a:cxn>
                    <a:cxn ang="0">
                      <a:pos x="18" y="48"/>
                    </a:cxn>
                    <a:cxn ang="0">
                      <a:pos x="6" y="50"/>
                    </a:cxn>
                    <a:cxn ang="0">
                      <a:pos x="0" y="58"/>
                    </a:cxn>
                    <a:cxn ang="0">
                      <a:pos x="4" y="70"/>
                    </a:cxn>
                    <a:cxn ang="0">
                      <a:pos x="12" y="80"/>
                    </a:cxn>
                    <a:cxn ang="0">
                      <a:pos x="6" y="86"/>
                    </a:cxn>
                    <a:cxn ang="0">
                      <a:pos x="2" y="98"/>
                    </a:cxn>
                    <a:cxn ang="0">
                      <a:pos x="8" y="104"/>
                    </a:cxn>
                    <a:cxn ang="0">
                      <a:pos x="18" y="106"/>
                    </a:cxn>
                    <a:cxn ang="0">
                      <a:pos x="20" y="118"/>
                    </a:cxn>
                    <a:cxn ang="0">
                      <a:pos x="20" y="128"/>
                    </a:cxn>
                    <a:cxn ang="0">
                      <a:pos x="30" y="134"/>
                    </a:cxn>
                    <a:cxn ang="0">
                      <a:pos x="38" y="130"/>
                    </a:cxn>
                    <a:cxn ang="0">
                      <a:pos x="50" y="134"/>
                    </a:cxn>
                    <a:cxn ang="0">
                      <a:pos x="52" y="146"/>
                    </a:cxn>
                    <a:cxn ang="0">
                      <a:pos x="62" y="150"/>
                    </a:cxn>
                    <a:cxn ang="0">
                      <a:pos x="68" y="144"/>
                    </a:cxn>
                    <a:cxn ang="0">
                      <a:pos x="80" y="138"/>
                    </a:cxn>
                    <a:cxn ang="0">
                      <a:pos x="86" y="146"/>
                    </a:cxn>
                    <a:cxn ang="0">
                      <a:pos x="98" y="148"/>
                    </a:cxn>
                    <a:cxn ang="0">
                      <a:pos x="104" y="138"/>
                    </a:cxn>
                    <a:cxn ang="0">
                      <a:pos x="110" y="126"/>
                    </a:cxn>
                    <a:cxn ang="0">
                      <a:pos x="118" y="130"/>
                    </a:cxn>
                    <a:cxn ang="0">
                      <a:pos x="130" y="128"/>
                    </a:cxn>
                    <a:cxn ang="0">
                      <a:pos x="134" y="118"/>
                    </a:cxn>
                    <a:cxn ang="0">
                      <a:pos x="44" y="108"/>
                    </a:cxn>
                    <a:cxn ang="0">
                      <a:pos x="30" y="76"/>
                    </a:cxn>
                    <a:cxn ang="0">
                      <a:pos x="42" y="44"/>
                    </a:cxn>
                    <a:cxn ang="0">
                      <a:pos x="64" y="32"/>
                    </a:cxn>
                    <a:cxn ang="0">
                      <a:pos x="98" y="38"/>
                    </a:cxn>
                    <a:cxn ang="0">
                      <a:pos x="114" y="56"/>
                    </a:cxn>
                    <a:cxn ang="0">
                      <a:pos x="116" y="90"/>
                    </a:cxn>
                    <a:cxn ang="0">
                      <a:pos x="100" y="110"/>
                    </a:cxn>
                    <a:cxn ang="0">
                      <a:pos x="68" y="118"/>
                    </a:cxn>
                    <a:cxn ang="0">
                      <a:pos x="44" y="108"/>
                    </a:cxn>
                  </a:cxnLst>
                  <a:rect l="0" t="0" r="r" b="b"/>
                  <a:pathLst>
                    <a:path w="150" h="150">
                      <a:moveTo>
                        <a:pt x="132" y="114"/>
                      </a:moveTo>
                      <a:lnTo>
                        <a:pt x="132" y="114"/>
                      </a:lnTo>
                      <a:lnTo>
                        <a:pt x="130" y="112"/>
                      </a:lnTo>
                      <a:lnTo>
                        <a:pt x="130" y="108"/>
                      </a:lnTo>
                      <a:lnTo>
                        <a:pt x="132" y="102"/>
                      </a:lnTo>
                      <a:lnTo>
                        <a:pt x="132" y="102"/>
                      </a:lnTo>
                      <a:lnTo>
                        <a:pt x="134" y="100"/>
                      </a:lnTo>
                      <a:lnTo>
                        <a:pt x="140" y="100"/>
                      </a:lnTo>
                      <a:lnTo>
                        <a:pt x="140" y="100"/>
                      </a:lnTo>
                      <a:lnTo>
                        <a:pt x="142" y="100"/>
                      </a:lnTo>
                      <a:lnTo>
                        <a:pt x="146" y="98"/>
                      </a:lnTo>
                      <a:lnTo>
                        <a:pt x="148" y="96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50" y="88"/>
                      </a:lnTo>
                      <a:lnTo>
                        <a:pt x="148" y="84"/>
                      </a:lnTo>
                      <a:lnTo>
                        <a:pt x="148" y="82"/>
                      </a:lnTo>
                      <a:lnTo>
                        <a:pt x="144" y="80"/>
                      </a:lnTo>
                      <a:lnTo>
                        <a:pt x="144" y="80"/>
                      </a:lnTo>
                      <a:lnTo>
                        <a:pt x="142" y="78"/>
                      </a:lnTo>
                      <a:lnTo>
                        <a:pt x="140" y="76"/>
                      </a:lnTo>
                      <a:lnTo>
                        <a:pt x="138" y="70"/>
                      </a:lnTo>
                      <a:lnTo>
                        <a:pt x="138" y="70"/>
                      </a:lnTo>
                      <a:lnTo>
                        <a:pt x="140" y="66"/>
                      </a:lnTo>
                      <a:lnTo>
                        <a:pt x="144" y="64"/>
                      </a:lnTo>
                      <a:lnTo>
                        <a:pt x="144" y="64"/>
                      </a:lnTo>
                      <a:lnTo>
                        <a:pt x="146" y="62"/>
                      </a:lnTo>
                      <a:lnTo>
                        <a:pt x="148" y="60"/>
                      </a:lnTo>
                      <a:lnTo>
                        <a:pt x="148" y="56"/>
                      </a:lnTo>
                      <a:lnTo>
                        <a:pt x="148" y="52"/>
                      </a:lnTo>
                      <a:lnTo>
                        <a:pt x="148" y="52"/>
                      </a:lnTo>
                      <a:lnTo>
                        <a:pt x="146" y="48"/>
                      </a:lnTo>
                      <a:lnTo>
                        <a:pt x="144" y="46"/>
                      </a:lnTo>
                      <a:lnTo>
                        <a:pt x="140" y="44"/>
                      </a:lnTo>
                      <a:lnTo>
                        <a:pt x="138" y="44"/>
                      </a:lnTo>
                      <a:lnTo>
                        <a:pt x="138" y="44"/>
                      </a:lnTo>
                      <a:lnTo>
                        <a:pt x="134" y="44"/>
                      </a:lnTo>
                      <a:lnTo>
                        <a:pt x="132" y="44"/>
                      </a:lnTo>
                      <a:lnTo>
                        <a:pt x="126" y="40"/>
                      </a:lnTo>
                      <a:lnTo>
                        <a:pt x="126" y="40"/>
                      </a:lnTo>
                      <a:lnTo>
                        <a:pt x="126" y="36"/>
                      </a:lnTo>
                      <a:lnTo>
                        <a:pt x="130" y="30"/>
                      </a:lnTo>
                      <a:lnTo>
                        <a:pt x="130" y="30"/>
                      </a:lnTo>
                      <a:lnTo>
                        <a:pt x="130" y="28"/>
                      </a:lnTo>
                      <a:lnTo>
                        <a:pt x="130" y="24"/>
                      </a:lnTo>
                      <a:lnTo>
                        <a:pt x="130" y="22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4" y="16"/>
                      </a:lnTo>
                      <a:lnTo>
                        <a:pt x="120" y="16"/>
                      </a:lnTo>
                      <a:lnTo>
                        <a:pt x="118" y="16"/>
                      </a:lnTo>
                      <a:lnTo>
                        <a:pt x="114" y="18"/>
                      </a:lnTo>
                      <a:lnTo>
                        <a:pt x="114" y="18"/>
                      </a:lnTo>
                      <a:lnTo>
                        <a:pt x="110" y="20"/>
                      </a:lnTo>
                      <a:lnTo>
                        <a:pt x="106" y="20"/>
                      </a:lnTo>
                      <a:lnTo>
                        <a:pt x="106" y="20"/>
                      </a:lnTo>
                      <a:lnTo>
                        <a:pt x="102" y="16"/>
                      </a:lnTo>
                      <a:lnTo>
                        <a:pt x="100" y="12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100" y="6"/>
                      </a:lnTo>
                      <a:lnTo>
                        <a:pt x="98" y="4"/>
                      </a:lnTo>
                      <a:lnTo>
                        <a:pt x="96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2" y="2"/>
                      </a:lnTo>
                      <a:lnTo>
                        <a:pt x="80" y="4"/>
                      </a:lnTo>
                      <a:lnTo>
                        <a:pt x="80" y="4"/>
                      </a:lnTo>
                      <a:lnTo>
                        <a:pt x="78" y="8"/>
                      </a:lnTo>
                      <a:lnTo>
                        <a:pt x="76" y="10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66" y="10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2" y="2"/>
                      </a:lnTo>
                      <a:lnTo>
                        <a:pt x="60" y="2"/>
                      </a:lnTo>
                      <a:lnTo>
                        <a:pt x="56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4"/>
                      </a:lnTo>
                      <a:lnTo>
                        <a:pt x="44" y="18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36" y="22"/>
                      </a:lnTo>
                      <a:lnTo>
                        <a:pt x="30" y="20"/>
                      </a:lnTo>
                      <a:lnTo>
                        <a:pt x="30" y="20"/>
                      </a:lnTo>
                      <a:lnTo>
                        <a:pt x="28" y="18"/>
                      </a:lnTo>
                      <a:lnTo>
                        <a:pt x="24" y="18"/>
                      </a:lnTo>
                      <a:lnTo>
                        <a:pt x="22" y="20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18" y="38"/>
                      </a:lnTo>
                      <a:lnTo>
                        <a:pt x="20" y="42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4" y="50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6" y="50"/>
                      </a:lnTo>
                      <a:lnTo>
                        <a:pt x="4" y="52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62"/>
                      </a:lnTo>
                      <a:lnTo>
                        <a:pt x="0" y="66"/>
                      </a:lnTo>
                      <a:lnTo>
                        <a:pt x="2" y="68"/>
                      </a:lnTo>
                      <a:lnTo>
                        <a:pt x="4" y="70"/>
                      </a:lnTo>
                      <a:lnTo>
                        <a:pt x="4" y="70"/>
                      </a:lnTo>
                      <a:lnTo>
                        <a:pt x="8" y="70"/>
                      </a:lnTo>
                      <a:lnTo>
                        <a:pt x="10" y="74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0" y="82"/>
                      </a:lnTo>
                      <a:lnTo>
                        <a:pt x="6" y="86"/>
                      </a:lnTo>
                      <a:lnTo>
                        <a:pt x="6" y="86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0" y="94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100"/>
                      </a:lnTo>
                      <a:lnTo>
                        <a:pt x="6" y="104"/>
                      </a:lnTo>
                      <a:lnTo>
                        <a:pt x="8" y="104"/>
                      </a:lnTo>
                      <a:lnTo>
                        <a:pt x="12" y="104"/>
                      </a:lnTo>
                      <a:lnTo>
                        <a:pt x="12" y="104"/>
                      </a:lnTo>
                      <a:lnTo>
                        <a:pt x="14" y="104"/>
                      </a:lnTo>
                      <a:lnTo>
                        <a:pt x="18" y="106"/>
                      </a:lnTo>
                      <a:lnTo>
                        <a:pt x="22" y="110"/>
                      </a:lnTo>
                      <a:lnTo>
                        <a:pt x="22" y="110"/>
                      </a:lnTo>
                      <a:lnTo>
                        <a:pt x="22" y="114"/>
                      </a:lnTo>
                      <a:lnTo>
                        <a:pt x="20" y="118"/>
                      </a:lnTo>
                      <a:lnTo>
                        <a:pt x="20" y="118"/>
                      </a:lnTo>
                      <a:lnTo>
                        <a:pt x="18" y="122"/>
                      </a:lnTo>
                      <a:lnTo>
                        <a:pt x="18" y="124"/>
                      </a:lnTo>
                      <a:lnTo>
                        <a:pt x="20" y="128"/>
                      </a:lnTo>
                      <a:lnTo>
                        <a:pt x="22" y="130"/>
                      </a:lnTo>
                      <a:lnTo>
                        <a:pt x="22" y="130"/>
                      </a:lnTo>
                      <a:lnTo>
                        <a:pt x="26" y="134"/>
                      </a:lnTo>
                      <a:lnTo>
                        <a:pt x="30" y="134"/>
                      </a:lnTo>
                      <a:lnTo>
                        <a:pt x="32" y="134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8" y="130"/>
                      </a:lnTo>
                      <a:lnTo>
                        <a:pt x="42" y="130"/>
                      </a:lnTo>
                      <a:lnTo>
                        <a:pt x="48" y="132"/>
                      </a:lnTo>
                      <a:lnTo>
                        <a:pt x="48" y="132"/>
                      </a:lnTo>
                      <a:lnTo>
                        <a:pt x="50" y="134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4"/>
                      </a:lnTo>
                      <a:lnTo>
                        <a:pt x="52" y="146"/>
                      </a:lnTo>
                      <a:lnTo>
                        <a:pt x="54" y="148"/>
                      </a:lnTo>
                      <a:lnTo>
                        <a:pt x="58" y="150"/>
                      </a:lnTo>
                      <a:lnTo>
                        <a:pt x="58" y="150"/>
                      </a:lnTo>
                      <a:lnTo>
                        <a:pt x="62" y="150"/>
                      </a:lnTo>
                      <a:lnTo>
                        <a:pt x="64" y="150"/>
                      </a:lnTo>
                      <a:lnTo>
                        <a:pt x="68" y="148"/>
                      </a:lnTo>
                      <a:lnTo>
                        <a:pt x="68" y="144"/>
                      </a:lnTo>
                      <a:lnTo>
                        <a:pt x="68" y="144"/>
                      </a:lnTo>
                      <a:lnTo>
                        <a:pt x="70" y="142"/>
                      </a:lnTo>
                      <a:lnTo>
                        <a:pt x="74" y="140"/>
                      </a:lnTo>
                      <a:lnTo>
                        <a:pt x="80" y="138"/>
                      </a:lnTo>
                      <a:lnTo>
                        <a:pt x="80" y="138"/>
                      </a:lnTo>
                      <a:lnTo>
                        <a:pt x="82" y="140"/>
                      </a:lnTo>
                      <a:lnTo>
                        <a:pt x="86" y="144"/>
                      </a:lnTo>
                      <a:lnTo>
                        <a:pt x="86" y="144"/>
                      </a:lnTo>
                      <a:lnTo>
                        <a:pt x="86" y="146"/>
                      </a:lnTo>
                      <a:lnTo>
                        <a:pt x="90" y="148"/>
                      </a:lnTo>
                      <a:lnTo>
                        <a:pt x="94" y="148"/>
                      </a:lnTo>
                      <a:lnTo>
                        <a:pt x="98" y="148"/>
                      </a:lnTo>
                      <a:lnTo>
                        <a:pt x="98" y="148"/>
                      </a:lnTo>
                      <a:lnTo>
                        <a:pt x="100" y="146"/>
                      </a:lnTo>
                      <a:lnTo>
                        <a:pt x="104" y="144"/>
                      </a:lnTo>
                      <a:lnTo>
                        <a:pt x="104" y="142"/>
                      </a:lnTo>
                      <a:lnTo>
                        <a:pt x="104" y="138"/>
                      </a:lnTo>
                      <a:lnTo>
                        <a:pt x="104" y="138"/>
                      </a:lnTo>
                      <a:lnTo>
                        <a:pt x="104" y="134"/>
                      </a:lnTo>
                      <a:lnTo>
                        <a:pt x="106" y="132"/>
                      </a:lnTo>
                      <a:lnTo>
                        <a:pt x="110" y="126"/>
                      </a:lnTo>
                      <a:lnTo>
                        <a:pt x="110" y="126"/>
                      </a:lnTo>
                      <a:lnTo>
                        <a:pt x="114" y="126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2" y="130"/>
                      </a:lnTo>
                      <a:lnTo>
                        <a:pt x="124" y="130"/>
                      </a:lnTo>
                      <a:lnTo>
                        <a:pt x="128" y="130"/>
                      </a:lnTo>
                      <a:lnTo>
                        <a:pt x="130" y="128"/>
                      </a:lnTo>
                      <a:lnTo>
                        <a:pt x="130" y="128"/>
                      </a:lnTo>
                      <a:lnTo>
                        <a:pt x="134" y="124"/>
                      </a:lnTo>
                      <a:lnTo>
                        <a:pt x="134" y="120"/>
                      </a:lnTo>
                      <a:lnTo>
                        <a:pt x="134" y="118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close/>
                      <a:moveTo>
                        <a:pt x="44" y="108"/>
                      </a:moveTo>
                      <a:lnTo>
                        <a:pt x="44" y="108"/>
                      </a:lnTo>
                      <a:lnTo>
                        <a:pt x="38" y="100"/>
                      </a:lnTo>
                      <a:lnTo>
                        <a:pt x="34" y="92"/>
                      </a:lnTo>
                      <a:lnTo>
                        <a:pt x="32" y="84"/>
                      </a:lnTo>
                      <a:lnTo>
                        <a:pt x="30" y="76"/>
                      </a:lnTo>
                      <a:lnTo>
                        <a:pt x="32" y="68"/>
                      </a:lnTo>
                      <a:lnTo>
                        <a:pt x="34" y="60"/>
                      </a:lnTo>
                      <a:lnTo>
                        <a:pt x="36" y="52"/>
                      </a:lnTo>
                      <a:lnTo>
                        <a:pt x="42" y="44"/>
                      </a:lnTo>
                      <a:lnTo>
                        <a:pt x="42" y="44"/>
                      </a:lnTo>
                      <a:lnTo>
                        <a:pt x="50" y="38"/>
                      </a:lnTo>
                      <a:lnTo>
                        <a:pt x="56" y="34"/>
                      </a:lnTo>
                      <a:lnTo>
                        <a:pt x="64" y="32"/>
                      </a:lnTo>
                      <a:lnTo>
                        <a:pt x="74" y="30"/>
                      </a:lnTo>
                      <a:lnTo>
                        <a:pt x="82" y="32"/>
                      </a:lnTo>
                      <a:lnTo>
                        <a:pt x="90" y="34"/>
                      </a:lnTo>
                      <a:lnTo>
                        <a:pt x="98" y="38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10" y="50"/>
                      </a:lnTo>
                      <a:lnTo>
                        <a:pt x="114" y="56"/>
                      </a:lnTo>
                      <a:lnTo>
                        <a:pt x="118" y="64"/>
                      </a:lnTo>
                      <a:lnTo>
                        <a:pt x="118" y="74"/>
                      </a:lnTo>
                      <a:lnTo>
                        <a:pt x="118" y="82"/>
                      </a:lnTo>
                      <a:lnTo>
                        <a:pt x="116" y="90"/>
                      </a:lnTo>
                      <a:lnTo>
                        <a:pt x="112" y="98"/>
                      </a:lnTo>
                      <a:lnTo>
                        <a:pt x="106" y="104"/>
                      </a:lnTo>
                      <a:lnTo>
                        <a:pt x="106" y="104"/>
                      </a:lnTo>
                      <a:lnTo>
                        <a:pt x="100" y="110"/>
                      </a:lnTo>
                      <a:lnTo>
                        <a:pt x="92" y="114"/>
                      </a:lnTo>
                      <a:lnTo>
                        <a:pt x="84" y="118"/>
                      </a:lnTo>
                      <a:lnTo>
                        <a:pt x="76" y="118"/>
                      </a:lnTo>
                      <a:lnTo>
                        <a:pt x="68" y="118"/>
                      </a:lnTo>
                      <a:lnTo>
                        <a:pt x="60" y="116"/>
                      </a:lnTo>
                      <a:lnTo>
                        <a:pt x="52" y="112"/>
                      </a:lnTo>
                      <a:lnTo>
                        <a:pt x="44" y="108"/>
                      </a:lnTo>
                      <a:lnTo>
                        <a:pt x="44" y="10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sz="25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Freeform 113"/>
                <p:cNvSpPr>
                  <a:spLocks/>
                </p:cNvSpPr>
                <p:nvPr/>
              </p:nvSpPr>
              <p:spPr bwMode="auto">
                <a:xfrm>
                  <a:off x="10210800" y="2333625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48" y="56"/>
                    </a:cxn>
                    <a:cxn ang="0">
                      <a:pos x="42" y="60"/>
                    </a:cxn>
                    <a:cxn ang="0">
                      <a:pos x="30" y="62"/>
                    </a:cxn>
                    <a:cxn ang="0">
                      <a:pos x="18" y="60"/>
                    </a:cxn>
                    <a:cxn ang="0">
                      <a:pos x="14" y="56"/>
                    </a:cxn>
                    <a:cxn ang="0">
                      <a:pos x="8" y="52"/>
                    </a:cxn>
                    <a:cxn ang="0">
                      <a:pos x="8" y="52"/>
                    </a:cxn>
                    <a:cxn ang="0">
                      <a:pos x="4" y="48"/>
                    </a:cxn>
                    <a:cxn ang="0">
                      <a:pos x="2" y="42"/>
                    </a:cxn>
                    <a:cxn ang="0">
                      <a:pos x="0" y="30"/>
                    </a:cxn>
                    <a:cxn ang="0">
                      <a:pos x="2" y="20"/>
                    </a:cxn>
                    <a:cxn ang="0">
                      <a:pos x="4" y="1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4" y="4"/>
                    </a:cxn>
                    <a:cxn ang="0">
                      <a:pos x="18" y="2"/>
                    </a:cxn>
                    <a:cxn ang="0">
                      <a:pos x="30" y="0"/>
                    </a:cxn>
                    <a:cxn ang="0">
                      <a:pos x="42" y="2"/>
                    </a:cxn>
                    <a:cxn ang="0">
                      <a:pos x="48" y="4"/>
                    </a:cxn>
                    <a:cxn ang="0">
                      <a:pos x="52" y="8"/>
                    </a:cxn>
                    <a:cxn ang="0">
                      <a:pos x="52" y="8"/>
                    </a:cxn>
                    <a:cxn ang="0">
                      <a:pos x="56" y="14"/>
                    </a:cxn>
                    <a:cxn ang="0">
                      <a:pos x="60" y="20"/>
                    </a:cxn>
                    <a:cxn ang="0">
                      <a:pos x="62" y="30"/>
                    </a:cxn>
                    <a:cxn ang="0">
                      <a:pos x="60" y="42"/>
                    </a:cxn>
                    <a:cxn ang="0">
                      <a:pos x="56" y="48"/>
                    </a:cxn>
                    <a:cxn ang="0">
                      <a:pos x="52" y="52"/>
                    </a:cxn>
                    <a:cxn ang="0">
                      <a:pos x="52" y="52"/>
                    </a:cxn>
                  </a:cxnLst>
                  <a:rect l="0" t="0" r="r" b="b"/>
                  <a:pathLst>
                    <a:path w="62" h="62">
                      <a:moveTo>
                        <a:pt x="52" y="52"/>
                      </a:move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2" y="60"/>
                      </a:lnTo>
                      <a:lnTo>
                        <a:pt x="30" y="62"/>
                      </a:lnTo>
                      <a:lnTo>
                        <a:pt x="18" y="60"/>
                      </a:lnTo>
                      <a:lnTo>
                        <a:pt x="14" y="56"/>
                      </a:lnTo>
                      <a:lnTo>
                        <a:pt x="8" y="52"/>
                      </a:lnTo>
                      <a:lnTo>
                        <a:pt x="8" y="52"/>
                      </a:lnTo>
                      <a:lnTo>
                        <a:pt x="4" y="48"/>
                      </a:lnTo>
                      <a:lnTo>
                        <a:pt x="2" y="42"/>
                      </a:lnTo>
                      <a:lnTo>
                        <a:pt x="0" y="30"/>
                      </a:lnTo>
                      <a:lnTo>
                        <a:pt x="2" y="20"/>
                      </a:lnTo>
                      <a:lnTo>
                        <a:pt x="4" y="1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18" y="2"/>
                      </a:lnTo>
                      <a:lnTo>
                        <a:pt x="30" y="0"/>
                      </a:lnTo>
                      <a:lnTo>
                        <a:pt x="42" y="2"/>
                      </a:lnTo>
                      <a:lnTo>
                        <a:pt x="48" y="4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6" y="14"/>
                      </a:lnTo>
                      <a:lnTo>
                        <a:pt x="60" y="20"/>
                      </a:lnTo>
                      <a:lnTo>
                        <a:pt x="62" y="30"/>
                      </a:lnTo>
                      <a:lnTo>
                        <a:pt x="60" y="42"/>
                      </a:lnTo>
                      <a:lnTo>
                        <a:pt x="56" y="48"/>
                      </a:lnTo>
                      <a:lnTo>
                        <a:pt x="52" y="52"/>
                      </a:lnTo>
                      <a:lnTo>
                        <a:pt x="52" y="5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1882">
                    <a:defRPr/>
                  </a:pPr>
                  <a:endParaRPr lang="zh-CN" altLang="en-US" sz="25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0" name="椭圆 129"/>
              <p:cNvSpPr/>
              <p:nvPr/>
            </p:nvSpPr>
            <p:spPr>
              <a:xfrm>
                <a:off x="8819901" y="1921833"/>
                <a:ext cx="459350" cy="4593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17"/>
            <p:cNvGrpSpPr/>
            <p:nvPr/>
          </p:nvGrpSpPr>
          <p:grpSpPr>
            <a:xfrm>
              <a:off x="4157521" y="3974930"/>
              <a:ext cx="518608" cy="541979"/>
              <a:chOff x="4477274" y="3887846"/>
              <a:chExt cx="518608" cy="541979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4477274" y="3887846"/>
                <a:ext cx="518608" cy="54197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Freeform 566"/>
              <p:cNvSpPr>
                <a:spLocks noChangeAspect="1" noEditPoints="1"/>
              </p:cNvSpPr>
              <p:nvPr/>
            </p:nvSpPr>
            <p:spPr bwMode="auto">
              <a:xfrm>
                <a:off x="4568037" y="3985555"/>
                <a:ext cx="343473" cy="355418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9" y="0"/>
                  </a:cxn>
                  <a:cxn ang="0">
                    <a:pos x="49" y="100"/>
                  </a:cxn>
                  <a:cxn ang="0">
                    <a:pos x="50" y="100"/>
                  </a:cxn>
                  <a:cxn ang="0">
                    <a:pos x="100" y="50"/>
                  </a:cxn>
                  <a:cxn ang="0">
                    <a:pos x="4" y="53"/>
                  </a:cxn>
                  <a:cxn ang="0">
                    <a:pos x="25" y="72"/>
                  </a:cxn>
                  <a:cxn ang="0">
                    <a:pos x="4" y="53"/>
                  </a:cxn>
                  <a:cxn ang="0">
                    <a:pos x="52" y="5"/>
                  </a:cxn>
                  <a:cxn ang="0">
                    <a:pos x="52" y="25"/>
                  </a:cxn>
                  <a:cxn ang="0">
                    <a:pos x="73" y="49"/>
                  </a:cxn>
                  <a:cxn ang="0">
                    <a:pos x="52" y="29"/>
                  </a:cxn>
                  <a:cxn ang="0">
                    <a:pos x="48" y="5"/>
                  </a:cxn>
                  <a:cxn ang="0">
                    <a:pos x="30" y="25"/>
                  </a:cxn>
                  <a:cxn ang="0">
                    <a:pos x="48" y="29"/>
                  </a:cxn>
                  <a:cxn ang="0">
                    <a:pos x="26" y="49"/>
                  </a:cxn>
                  <a:cxn ang="0">
                    <a:pos x="48" y="29"/>
                  </a:cxn>
                  <a:cxn ang="0">
                    <a:pos x="4" y="49"/>
                  </a:cxn>
                  <a:cxn ang="0">
                    <a:pos x="25" y="29"/>
                  </a:cxn>
                  <a:cxn ang="0">
                    <a:pos x="26" y="53"/>
                  </a:cxn>
                  <a:cxn ang="0">
                    <a:pos x="48" y="72"/>
                  </a:cxn>
                  <a:cxn ang="0">
                    <a:pos x="26" y="53"/>
                  </a:cxn>
                  <a:cxn ang="0">
                    <a:pos x="48" y="96"/>
                  </a:cxn>
                  <a:cxn ang="0">
                    <a:pos x="48" y="76"/>
                  </a:cxn>
                  <a:cxn ang="0">
                    <a:pos x="52" y="76"/>
                  </a:cxn>
                  <a:cxn ang="0">
                    <a:pos x="52" y="96"/>
                  </a:cxn>
                  <a:cxn ang="0">
                    <a:pos x="52" y="53"/>
                  </a:cxn>
                  <a:cxn ang="0">
                    <a:pos x="70" y="72"/>
                  </a:cxn>
                  <a:cxn ang="0">
                    <a:pos x="77" y="53"/>
                  </a:cxn>
                  <a:cxn ang="0">
                    <a:pos x="91" y="72"/>
                  </a:cxn>
                  <a:cxn ang="0">
                    <a:pos x="77" y="53"/>
                  </a:cxn>
                  <a:cxn ang="0">
                    <a:pos x="74" y="29"/>
                  </a:cxn>
                  <a:cxn ang="0">
                    <a:pos x="96" y="49"/>
                  </a:cxn>
                  <a:cxn ang="0">
                    <a:pos x="88" y="25"/>
                  </a:cxn>
                  <a:cxn ang="0">
                    <a:pos x="62" y="6"/>
                  </a:cxn>
                  <a:cxn ang="0">
                    <a:pos x="36" y="7"/>
                  </a:cxn>
                  <a:cxn ang="0">
                    <a:pos x="12" y="25"/>
                  </a:cxn>
                  <a:cxn ang="0">
                    <a:pos x="12" y="76"/>
                  </a:cxn>
                  <a:cxn ang="0">
                    <a:pos x="36" y="94"/>
                  </a:cxn>
                  <a:cxn ang="0">
                    <a:pos x="62" y="95"/>
                  </a:cxn>
                  <a:cxn ang="0">
                    <a:pos x="88" y="76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1"/>
                      <a:pt x="0" y="23"/>
                      <a:pt x="0" y="50"/>
                    </a:cubicBezTo>
                    <a:cubicBezTo>
                      <a:pt x="0" y="77"/>
                      <a:pt x="22" y="100"/>
                      <a:pt x="49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78" y="100"/>
                      <a:pt x="100" y="78"/>
                      <a:pt x="100" y="50"/>
                    </a:cubicBezTo>
                    <a:cubicBezTo>
                      <a:pt x="100" y="23"/>
                      <a:pt x="78" y="0"/>
                      <a:pt x="50" y="0"/>
                    </a:cubicBezTo>
                    <a:close/>
                    <a:moveTo>
                      <a:pt x="4" y="53"/>
                    </a:move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60"/>
                      <a:pt x="23" y="66"/>
                      <a:pt x="25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6" y="66"/>
                      <a:pt x="5" y="60"/>
                      <a:pt x="4" y="53"/>
                    </a:cubicBezTo>
                    <a:close/>
                    <a:moveTo>
                      <a:pt x="52" y="2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9" y="6"/>
                      <a:pt x="65" y="14"/>
                      <a:pt x="69" y="25"/>
                    </a:cubicBezTo>
                    <a:lnTo>
                      <a:pt x="52" y="25"/>
                    </a:lnTo>
                    <a:close/>
                    <a:moveTo>
                      <a:pt x="70" y="29"/>
                    </a:moveTo>
                    <a:cubicBezTo>
                      <a:pt x="72" y="35"/>
                      <a:pt x="73" y="42"/>
                      <a:pt x="73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29"/>
                      <a:pt x="52" y="29"/>
                      <a:pt x="52" y="29"/>
                    </a:cubicBezTo>
                    <a:lnTo>
                      <a:pt x="70" y="29"/>
                    </a:lnTo>
                    <a:close/>
                    <a:moveTo>
                      <a:pt x="48" y="5"/>
                    </a:moveTo>
                    <a:cubicBezTo>
                      <a:pt x="48" y="25"/>
                      <a:pt x="48" y="25"/>
                      <a:pt x="48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4" y="13"/>
                      <a:pt x="41" y="5"/>
                      <a:pt x="48" y="5"/>
                    </a:cubicBezTo>
                    <a:close/>
                    <a:moveTo>
                      <a:pt x="48" y="2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2"/>
                      <a:pt x="27" y="35"/>
                      <a:pt x="29" y="29"/>
                    </a:cubicBezTo>
                    <a:lnTo>
                      <a:pt x="48" y="29"/>
                    </a:lnTo>
                    <a:close/>
                    <a:moveTo>
                      <a:pt x="22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2"/>
                      <a:pt x="6" y="35"/>
                      <a:pt x="10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35"/>
                      <a:pt x="22" y="42"/>
                      <a:pt x="22" y="49"/>
                    </a:cubicBezTo>
                    <a:close/>
                    <a:moveTo>
                      <a:pt x="26" y="53"/>
                    </a:move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8" y="66"/>
                      <a:pt x="27" y="60"/>
                      <a:pt x="26" y="53"/>
                    </a:cubicBezTo>
                    <a:close/>
                    <a:moveTo>
                      <a:pt x="48" y="76"/>
                    </a:moveTo>
                    <a:cubicBezTo>
                      <a:pt x="48" y="96"/>
                      <a:pt x="48" y="96"/>
                      <a:pt x="48" y="96"/>
                    </a:cubicBezTo>
                    <a:cubicBezTo>
                      <a:pt x="41" y="95"/>
                      <a:pt x="34" y="87"/>
                      <a:pt x="30" y="76"/>
                    </a:cubicBezTo>
                    <a:lnTo>
                      <a:pt x="48" y="76"/>
                    </a:lnTo>
                    <a:close/>
                    <a:moveTo>
                      <a:pt x="52" y="96"/>
                    </a:moveTo>
                    <a:cubicBezTo>
                      <a:pt x="52" y="76"/>
                      <a:pt x="52" y="76"/>
                      <a:pt x="52" y="7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5" y="87"/>
                      <a:pt x="59" y="94"/>
                      <a:pt x="52" y="96"/>
                    </a:cubicBezTo>
                    <a:close/>
                    <a:moveTo>
                      <a:pt x="52" y="72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2" y="60"/>
                      <a:pt x="72" y="66"/>
                      <a:pt x="70" y="72"/>
                    </a:cubicBezTo>
                    <a:lnTo>
                      <a:pt x="52" y="72"/>
                    </a:lnTo>
                    <a:close/>
                    <a:moveTo>
                      <a:pt x="77" y="53"/>
                    </a:moveTo>
                    <a:cubicBezTo>
                      <a:pt x="96" y="53"/>
                      <a:pt x="96" y="53"/>
                      <a:pt x="96" y="53"/>
                    </a:cubicBezTo>
                    <a:cubicBezTo>
                      <a:pt x="96" y="60"/>
                      <a:pt x="94" y="66"/>
                      <a:pt x="91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6" y="66"/>
                      <a:pt x="76" y="60"/>
                      <a:pt x="77" y="53"/>
                    </a:cubicBezTo>
                    <a:close/>
                    <a:moveTo>
                      <a:pt x="77" y="49"/>
                    </a:moveTo>
                    <a:cubicBezTo>
                      <a:pt x="77" y="42"/>
                      <a:pt x="76" y="35"/>
                      <a:pt x="74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4" y="35"/>
                      <a:pt x="96" y="42"/>
                      <a:pt x="96" y="49"/>
                    </a:cubicBezTo>
                    <a:lnTo>
                      <a:pt x="77" y="49"/>
                    </a:lnTo>
                    <a:close/>
                    <a:moveTo>
                      <a:pt x="88" y="25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70" y="17"/>
                      <a:pt x="67" y="10"/>
                      <a:pt x="62" y="6"/>
                    </a:cubicBezTo>
                    <a:cubicBezTo>
                      <a:pt x="73" y="9"/>
                      <a:pt x="82" y="16"/>
                      <a:pt x="88" y="25"/>
                    </a:cubicBezTo>
                    <a:close/>
                    <a:moveTo>
                      <a:pt x="36" y="7"/>
                    </a:moveTo>
                    <a:cubicBezTo>
                      <a:pt x="32" y="11"/>
                      <a:pt x="29" y="17"/>
                      <a:pt x="26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16"/>
                      <a:pt x="26" y="10"/>
                      <a:pt x="36" y="7"/>
                    </a:cubicBezTo>
                    <a:close/>
                    <a:moveTo>
                      <a:pt x="12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84"/>
                      <a:pt x="32" y="90"/>
                      <a:pt x="36" y="94"/>
                    </a:cubicBezTo>
                    <a:cubicBezTo>
                      <a:pt x="26" y="91"/>
                      <a:pt x="18" y="84"/>
                      <a:pt x="12" y="76"/>
                    </a:cubicBezTo>
                    <a:close/>
                    <a:moveTo>
                      <a:pt x="62" y="95"/>
                    </a:moveTo>
                    <a:cubicBezTo>
                      <a:pt x="67" y="90"/>
                      <a:pt x="71" y="84"/>
                      <a:pt x="73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2" y="85"/>
                      <a:pt x="73" y="92"/>
                      <a:pt x="62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组合 127"/>
            <p:cNvGrpSpPr/>
            <p:nvPr/>
          </p:nvGrpSpPr>
          <p:grpSpPr>
            <a:xfrm>
              <a:off x="1868402" y="3924628"/>
              <a:ext cx="564903" cy="571669"/>
              <a:chOff x="1921455" y="3837544"/>
              <a:chExt cx="564903" cy="571669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1921455" y="3837544"/>
                <a:ext cx="564903" cy="57166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277"/>
              <p:cNvGrpSpPr>
                <a:grpSpLocks noChangeAspect="1"/>
              </p:cNvGrpSpPr>
              <p:nvPr/>
            </p:nvGrpSpPr>
            <p:grpSpPr>
              <a:xfrm>
                <a:off x="2066729" y="3964569"/>
                <a:ext cx="321126" cy="346673"/>
                <a:chOff x="5245100" y="4913313"/>
                <a:chExt cx="201613" cy="211328"/>
              </a:xfrm>
              <a:solidFill>
                <a:schemeClr val="bg1"/>
              </a:solidFill>
            </p:grpSpPr>
            <p:sp>
              <p:nvSpPr>
                <p:cNvPr id="136" name="Freeform 440"/>
                <p:cNvSpPr>
                  <a:spLocks noEditPoints="1"/>
                </p:cNvSpPr>
                <p:nvPr/>
              </p:nvSpPr>
              <p:spPr bwMode="auto">
                <a:xfrm>
                  <a:off x="5272089" y="4967287"/>
                  <a:ext cx="134027" cy="157354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8" y="6"/>
                    </a:cxn>
                    <a:cxn ang="0">
                      <a:pos x="22" y="0"/>
                    </a:cxn>
                    <a:cxn ang="0">
                      <a:pos x="16" y="6"/>
                    </a:cxn>
                    <a:cxn ang="0">
                      <a:pos x="19" y="10"/>
                    </a:cxn>
                    <a:cxn ang="0">
                      <a:pos x="0" y="77"/>
                    </a:cxn>
                    <a:cxn ang="0">
                      <a:pos x="1" y="80"/>
                    </a:cxn>
                    <a:cxn ang="0">
                      <a:pos x="4" y="79"/>
                    </a:cxn>
                    <a:cxn ang="0">
                      <a:pos x="7" y="68"/>
                    </a:cxn>
                    <a:cxn ang="0">
                      <a:pos x="38" y="68"/>
                    </a:cxn>
                    <a:cxn ang="0">
                      <a:pos x="41" y="79"/>
                    </a:cxn>
                    <a:cxn ang="0">
                      <a:pos x="43" y="80"/>
                    </a:cxn>
                    <a:cxn ang="0">
                      <a:pos x="43" y="80"/>
                    </a:cxn>
                    <a:cxn ang="0">
                      <a:pos x="44" y="77"/>
                    </a:cxn>
                    <a:cxn ang="0">
                      <a:pos x="25" y="10"/>
                    </a:cxn>
                    <a:cxn ang="0">
                      <a:pos x="14" y="44"/>
                    </a:cxn>
                    <a:cxn ang="0">
                      <a:pos x="31" y="44"/>
                    </a:cxn>
                    <a:cxn ang="0">
                      <a:pos x="33" y="52"/>
                    </a:cxn>
                    <a:cxn ang="0">
                      <a:pos x="11" y="52"/>
                    </a:cxn>
                    <a:cxn ang="0">
                      <a:pos x="14" y="44"/>
                    </a:cxn>
                    <a:cxn ang="0">
                      <a:pos x="17" y="32"/>
                    </a:cxn>
                    <a:cxn ang="0">
                      <a:pos x="27" y="32"/>
                    </a:cxn>
                    <a:cxn ang="0">
                      <a:pos x="30" y="40"/>
                    </a:cxn>
                    <a:cxn ang="0">
                      <a:pos x="15" y="40"/>
                    </a:cxn>
                    <a:cxn ang="0">
                      <a:pos x="17" y="32"/>
                    </a:cxn>
                    <a:cxn ang="0">
                      <a:pos x="18" y="28"/>
                    </a:cxn>
                    <a:cxn ang="0">
                      <a:pos x="22" y="13"/>
                    </a:cxn>
                    <a:cxn ang="0">
                      <a:pos x="26" y="28"/>
                    </a:cxn>
                    <a:cxn ang="0">
                      <a:pos x="18" y="28"/>
                    </a:cxn>
                    <a:cxn ang="0">
                      <a:pos x="8" y="64"/>
                    </a:cxn>
                    <a:cxn ang="0">
                      <a:pos x="10" y="56"/>
                    </a:cxn>
                    <a:cxn ang="0">
                      <a:pos x="34" y="56"/>
                    </a:cxn>
                    <a:cxn ang="0">
                      <a:pos x="34" y="56"/>
                    </a:cxn>
                    <a:cxn ang="0">
                      <a:pos x="37" y="64"/>
                    </a:cxn>
                    <a:cxn ang="0">
                      <a:pos x="8" y="64"/>
                    </a:cxn>
                  </a:cxnLst>
                  <a:rect l="0" t="0" r="r" b="b"/>
                  <a:pathLst>
                    <a:path w="45" h="80">
                      <a:moveTo>
                        <a:pt x="25" y="10"/>
                      </a:moveTo>
                      <a:cubicBezTo>
                        <a:pt x="27" y="9"/>
                        <a:pt x="28" y="8"/>
                        <a:pt x="28" y="6"/>
                      </a:cubicBezTo>
                      <a:cubicBezTo>
                        <a:pt x="28" y="3"/>
                        <a:pt x="25" y="0"/>
                        <a:pt x="22" y="0"/>
                      </a:cubicBezTo>
                      <a:cubicBezTo>
                        <a:pt x="19" y="0"/>
                        <a:pt x="16" y="3"/>
                        <a:pt x="16" y="6"/>
                      </a:cubicBezTo>
                      <a:cubicBezTo>
                        <a:pt x="16" y="8"/>
                        <a:pt x="17" y="9"/>
                        <a:pt x="19" y="1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9"/>
                        <a:pt x="0" y="80"/>
                        <a:pt x="1" y="80"/>
                      </a:cubicBezTo>
                      <a:cubicBezTo>
                        <a:pt x="2" y="80"/>
                        <a:pt x="3" y="80"/>
                        <a:pt x="4" y="79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41" y="79"/>
                        <a:pt x="42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4" y="80"/>
                        <a:pt x="45" y="79"/>
                        <a:pt x="44" y="77"/>
                      </a:cubicBezTo>
                      <a:lnTo>
                        <a:pt x="25" y="10"/>
                      </a:lnTo>
                      <a:close/>
                      <a:moveTo>
                        <a:pt x="14" y="44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lnTo>
                        <a:pt x="14" y="44"/>
                      </a:lnTo>
                      <a:close/>
                      <a:moveTo>
                        <a:pt x="17" y="32"/>
                      </a:move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lnTo>
                        <a:pt x="17" y="32"/>
                      </a:lnTo>
                      <a:close/>
                      <a:moveTo>
                        <a:pt x="18" y="28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lnTo>
                        <a:pt x="18" y="28"/>
                      </a:lnTo>
                      <a:close/>
                      <a:moveTo>
                        <a:pt x="8" y="64"/>
                      </a:move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7" y="64"/>
                        <a:pt x="37" y="64"/>
                        <a:pt x="37" y="64"/>
                      </a:cubicBezTo>
                      <a:lnTo>
                        <a:pt x="8" y="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41"/>
                <p:cNvSpPr>
                  <a:spLocks/>
                </p:cNvSpPr>
                <p:nvPr/>
              </p:nvSpPr>
              <p:spPr bwMode="auto">
                <a:xfrm>
                  <a:off x="5380038" y="4940300"/>
                  <a:ext cx="30163" cy="95250"/>
                </a:xfrm>
                <a:custGeom>
                  <a:avLst/>
                  <a:gdLst/>
                  <a:ahLst/>
                  <a:cxnLst>
                    <a:cxn ang="0">
                      <a:pos x="1" y="27"/>
                    </a:cxn>
                    <a:cxn ang="0">
                      <a:pos x="2" y="28"/>
                    </a:cxn>
                    <a:cxn ang="0">
                      <a:pos x="3" y="27"/>
                    </a:cxn>
                    <a:cxn ang="0">
                      <a:pos x="9" y="14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5" y="14"/>
                    </a:cxn>
                    <a:cxn ang="0">
                      <a:pos x="1" y="24"/>
                    </a:cxn>
                    <a:cxn ang="0">
                      <a:pos x="1" y="27"/>
                    </a:cxn>
                  </a:cxnLst>
                  <a:rect l="0" t="0" r="r" b="b"/>
                  <a:pathLst>
                    <a:path w="9" h="28">
                      <a:moveTo>
                        <a:pt x="1" y="27"/>
                      </a:moveTo>
                      <a:cubicBezTo>
                        <a:pt x="1" y="28"/>
                        <a:pt x="1" y="28"/>
                        <a:pt x="2" y="28"/>
                      </a:cubicBezTo>
                      <a:cubicBezTo>
                        <a:pt x="2" y="28"/>
                        <a:pt x="3" y="28"/>
                        <a:pt x="3" y="27"/>
                      </a:cubicBezTo>
                      <a:cubicBezTo>
                        <a:pt x="7" y="24"/>
                        <a:pt x="9" y="19"/>
                        <a:pt x="9" y="14"/>
                      </a:cubicBezTo>
                      <a:cubicBezTo>
                        <a:pt x="9" y="9"/>
                        <a:pt x="7" y="4"/>
                        <a:pt x="4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3" y="6"/>
                        <a:pt x="5" y="10"/>
                        <a:pt x="5" y="14"/>
                      </a:cubicBezTo>
                      <a:cubicBezTo>
                        <a:pt x="5" y="18"/>
                        <a:pt x="3" y="21"/>
                        <a:pt x="1" y="24"/>
                      </a:cubicBezTo>
                      <a:cubicBezTo>
                        <a:pt x="0" y="25"/>
                        <a:pt x="0" y="26"/>
                        <a:pt x="1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42"/>
                <p:cNvSpPr>
                  <a:spLocks/>
                </p:cNvSpPr>
                <p:nvPr/>
              </p:nvSpPr>
              <p:spPr bwMode="auto">
                <a:xfrm>
                  <a:off x="5281613" y="4940300"/>
                  <a:ext cx="30163" cy="9525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7" y="28"/>
                    </a:cxn>
                    <a:cxn ang="0">
                      <a:pos x="8" y="27"/>
                    </a:cxn>
                    <a:cxn ang="0">
                      <a:pos x="8" y="24"/>
                    </a:cxn>
                    <a:cxn ang="0">
                      <a:pos x="4" y="14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14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9" h="28">
                      <a:moveTo>
                        <a:pt x="6" y="27"/>
                      </a:moveTo>
                      <a:cubicBezTo>
                        <a:pt x="6" y="28"/>
                        <a:pt x="7" y="28"/>
                        <a:pt x="7" y="28"/>
                      </a:cubicBezTo>
                      <a:cubicBezTo>
                        <a:pt x="8" y="28"/>
                        <a:pt x="8" y="28"/>
                        <a:pt x="8" y="27"/>
                      </a:cubicBezTo>
                      <a:cubicBezTo>
                        <a:pt x="9" y="26"/>
                        <a:pt x="9" y="25"/>
                        <a:pt x="8" y="24"/>
                      </a:cubicBezTo>
                      <a:cubicBezTo>
                        <a:pt x="6" y="21"/>
                        <a:pt x="4" y="18"/>
                        <a:pt x="4" y="14"/>
                      </a:cubicBezTo>
                      <a:cubicBezTo>
                        <a:pt x="4" y="10"/>
                        <a:pt x="6" y="6"/>
                        <a:pt x="8" y="3"/>
                      </a:cubicBezTo>
                      <a:cubicBezTo>
                        <a:pt x="9" y="2"/>
                        <a:pt x="9" y="1"/>
                        <a:pt x="8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2" y="4"/>
                        <a:pt x="0" y="9"/>
                        <a:pt x="0" y="14"/>
                      </a:cubicBezTo>
                      <a:cubicBezTo>
                        <a:pt x="0" y="19"/>
                        <a:pt x="2" y="24"/>
                        <a:pt x="6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43"/>
                <p:cNvSpPr>
                  <a:spLocks/>
                </p:cNvSpPr>
                <p:nvPr/>
              </p:nvSpPr>
              <p:spPr bwMode="auto">
                <a:xfrm>
                  <a:off x="5407025" y="4913313"/>
                  <a:ext cx="39688" cy="149225"/>
                </a:xfrm>
                <a:custGeom>
                  <a:avLst/>
                  <a:gdLst/>
                  <a:ahLst/>
                  <a:cxnLst>
                    <a:cxn ang="0">
                      <a:pos x="8" y="22"/>
                    </a:cxn>
                    <a:cxn ang="0">
                      <a:pos x="1" y="40"/>
                    </a:cxn>
                    <a:cxn ang="0">
                      <a:pos x="1" y="43"/>
                    </a:cxn>
                    <a:cxn ang="0">
                      <a:pos x="2" y="44"/>
                    </a:cxn>
                    <a:cxn ang="0">
                      <a:pos x="3" y="43"/>
                    </a:cxn>
                    <a:cxn ang="0">
                      <a:pos x="12" y="22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8" y="22"/>
                    </a:cxn>
                  </a:cxnLst>
                  <a:rect l="0" t="0" r="r" b="b"/>
                  <a:pathLst>
                    <a:path w="12" h="44">
                      <a:moveTo>
                        <a:pt x="8" y="22"/>
                      </a:moveTo>
                      <a:cubicBezTo>
                        <a:pt x="8" y="29"/>
                        <a:pt x="6" y="35"/>
                        <a:pt x="1" y="40"/>
                      </a:cubicBezTo>
                      <a:cubicBezTo>
                        <a:pt x="0" y="41"/>
                        <a:pt x="0" y="42"/>
                        <a:pt x="1" y="43"/>
                      </a:cubicBezTo>
                      <a:cubicBezTo>
                        <a:pt x="1" y="44"/>
                        <a:pt x="1" y="44"/>
                        <a:pt x="2" y="44"/>
                      </a:cubicBezTo>
                      <a:cubicBezTo>
                        <a:pt x="2" y="44"/>
                        <a:pt x="3" y="44"/>
                        <a:pt x="3" y="43"/>
                      </a:cubicBezTo>
                      <a:cubicBezTo>
                        <a:pt x="9" y="37"/>
                        <a:pt x="12" y="30"/>
                        <a:pt x="12" y="22"/>
                      </a:cubicBezTo>
                      <a:cubicBezTo>
                        <a:pt x="12" y="14"/>
                        <a:pt x="9" y="6"/>
                        <a:pt x="4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6" y="8"/>
                        <a:pt x="8" y="15"/>
                        <a:pt x="8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44"/>
                <p:cNvSpPr>
                  <a:spLocks/>
                </p:cNvSpPr>
                <p:nvPr/>
              </p:nvSpPr>
              <p:spPr bwMode="auto">
                <a:xfrm>
                  <a:off x="5245100" y="4913313"/>
                  <a:ext cx="39688" cy="149225"/>
                </a:xfrm>
                <a:custGeom>
                  <a:avLst/>
                  <a:gdLst/>
                  <a:ahLst/>
                  <a:cxnLst>
                    <a:cxn ang="0">
                      <a:pos x="10" y="44"/>
                    </a:cxn>
                    <a:cxn ang="0">
                      <a:pos x="11" y="43"/>
                    </a:cxn>
                    <a:cxn ang="0">
                      <a:pos x="11" y="40"/>
                    </a:cxn>
                    <a:cxn ang="0">
                      <a:pos x="4" y="22"/>
                    </a:cxn>
                    <a:cxn ang="0">
                      <a:pos x="11" y="3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22"/>
                    </a:cxn>
                    <a:cxn ang="0">
                      <a:pos x="9" y="43"/>
                    </a:cxn>
                    <a:cxn ang="0">
                      <a:pos x="10" y="44"/>
                    </a:cxn>
                  </a:cxnLst>
                  <a:rect l="0" t="0" r="r" b="b"/>
                  <a:pathLst>
                    <a:path w="12" h="44">
                      <a:moveTo>
                        <a:pt x="10" y="44"/>
                      </a:moveTo>
                      <a:cubicBezTo>
                        <a:pt x="11" y="44"/>
                        <a:pt x="11" y="44"/>
                        <a:pt x="11" y="43"/>
                      </a:cubicBezTo>
                      <a:cubicBezTo>
                        <a:pt x="12" y="42"/>
                        <a:pt x="12" y="41"/>
                        <a:pt x="11" y="40"/>
                      </a:cubicBezTo>
                      <a:cubicBezTo>
                        <a:pt x="6" y="35"/>
                        <a:pt x="4" y="29"/>
                        <a:pt x="4" y="22"/>
                      </a:cubicBezTo>
                      <a:cubicBezTo>
                        <a:pt x="4" y="15"/>
                        <a:pt x="6" y="8"/>
                        <a:pt x="11" y="3"/>
                      </a:cubicBezTo>
                      <a:cubicBezTo>
                        <a:pt x="12" y="2"/>
                        <a:pt x="12" y="1"/>
                        <a:pt x="11" y="0"/>
                      </a:cubicBezTo>
                      <a:cubicBezTo>
                        <a:pt x="11" y="0"/>
                        <a:pt x="9" y="0"/>
                        <a:pt x="9" y="0"/>
                      </a:cubicBezTo>
                      <a:cubicBezTo>
                        <a:pt x="3" y="6"/>
                        <a:pt x="0" y="14"/>
                        <a:pt x="0" y="22"/>
                      </a:cubicBezTo>
                      <a:cubicBezTo>
                        <a:pt x="0" y="30"/>
                        <a:pt x="3" y="37"/>
                        <a:pt x="9" y="43"/>
                      </a:cubicBezTo>
                      <a:cubicBezTo>
                        <a:pt x="9" y="44"/>
                        <a:pt x="10" y="44"/>
                        <a:pt x="10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2" name="矩形 141"/>
            <p:cNvSpPr/>
            <p:nvPr/>
          </p:nvSpPr>
          <p:spPr>
            <a:xfrm>
              <a:off x="2007265" y="4747005"/>
              <a:ext cx="2608451" cy="578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cs typeface="Arial" pitchFamily="34" charset="0"/>
                </a:rPr>
                <a:t>IoT</a:t>
              </a:r>
              <a:endParaRPr lang="ru-RU" altLang="zh-CN" kern="0" dirty="0" smtClean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n-US" altLang="zh-CN" kern="0" dirty="0" smtClean="0">
                  <a:solidFill>
                    <a:sysClr val="window" lastClr="FFFFFF"/>
                  </a:solidFill>
                  <a:cs typeface="Arial" pitchFamily="34" charset="0"/>
                </a:rPr>
                <a:t>Machine-to machine internet</a:t>
              </a:r>
              <a:endParaRPr lang="zh-CN" altLang="en-US" kern="0" dirty="0">
                <a:solidFill>
                  <a:sysClr val="window" lastClr="FFFFFF"/>
                </a:solidFill>
                <a:cs typeface="Arial" pitchFamily="34" charset="0"/>
              </a:endParaRPr>
            </a:p>
          </p:txBody>
        </p:sp>
        <p:sp>
          <p:nvSpPr>
            <p:cNvPr id="128" name="上下箭头 127"/>
            <p:cNvSpPr/>
            <p:nvPr/>
          </p:nvSpPr>
          <p:spPr>
            <a:xfrm>
              <a:off x="5757317" y="2518348"/>
              <a:ext cx="507923" cy="2901106"/>
            </a:xfrm>
            <a:prstGeom prst="upDownArrow">
              <a:avLst/>
            </a:prstGeom>
            <a:gradFill>
              <a:gsLst>
                <a:gs pos="0">
                  <a:srgbClr val="008BBC">
                    <a:alpha val="49000"/>
                  </a:srgbClr>
                </a:gs>
                <a:gs pos="100000">
                  <a:srgbClr val="0070C0">
                    <a:alpha val="11000"/>
                  </a:srgb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32" tIns="45715" rIns="91432" bIns="45715" numCol="1" anchor="t" anchorCtr="0" compatLnSpc="1">
              <a:prstTxWarp prst="textNoShape">
                <a:avLst/>
              </a:prstTxWarp>
            </a:bodyPr>
            <a:lstStyle/>
            <a:p>
              <a:pPr marL="0" lvl="4" indent="-240027">
                <a:lnSpc>
                  <a:spcPts val="3733"/>
                </a:lnSpc>
                <a:buClr>
                  <a:srgbClr val="CC9900"/>
                </a:buClr>
                <a:buFont typeface="Arial" pitchFamily="34" charset="0"/>
                <a:buChar char="•"/>
                <a:defRPr/>
              </a:pPr>
              <a:endParaRPr lang="zh-CN" altLang="en-US" sz="1400" kern="0" smtClean="0">
                <a:solidFill>
                  <a:sysClr val="windowText" lastClr="000000"/>
                </a:solidFill>
                <a:sym typeface="Arial" pitchFamily="34" charset="0"/>
              </a:endParaRPr>
            </a:p>
          </p:txBody>
        </p:sp>
        <p:sp>
          <p:nvSpPr>
            <p:cNvPr id="114" name="Rectangle 183"/>
            <p:cNvSpPr/>
            <p:nvPr>
              <p:custDataLst>
                <p:tags r:id="rId16"/>
              </p:custDataLst>
            </p:nvPr>
          </p:nvSpPr>
          <p:spPr>
            <a:xfrm rot="16200000">
              <a:off x="5347749" y="3903165"/>
              <a:ext cx="455426" cy="21293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marL="0" lvl="4">
                <a:lnSpc>
                  <a:spcPct val="120000"/>
                </a:lnSpc>
                <a:spcBef>
                  <a:spcPts val="1600"/>
                </a:spcBef>
                <a:defRPr/>
              </a:pPr>
              <a:r>
                <a:rPr lang="en-US" altLang="zh-CN" sz="1800" kern="0" dirty="0" smtClean="0">
                  <a:solidFill>
                    <a:schemeClr val="bg1"/>
                  </a:solidFill>
                </a:rPr>
                <a:t>Safety</a:t>
              </a:r>
              <a:endParaRPr lang="zh-CN" altLang="zh-CN" sz="1800" kern="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83"/>
            <p:cNvSpPr/>
            <p:nvPr>
              <p:custDataLst>
                <p:tags r:id="rId17"/>
              </p:custDataLst>
            </p:nvPr>
          </p:nvSpPr>
          <p:spPr>
            <a:xfrm rot="16200000">
              <a:off x="5727203" y="3915869"/>
              <a:ext cx="535795" cy="21293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marL="0" lvl="4">
                <a:lnSpc>
                  <a:spcPct val="120000"/>
                </a:lnSpc>
                <a:spcBef>
                  <a:spcPts val="1600"/>
                </a:spcBef>
                <a:defRPr/>
              </a:pPr>
              <a:r>
                <a:rPr lang="en-US" altLang="zh-CN" sz="1800" kern="0" dirty="0" smtClean="0">
                  <a:solidFill>
                    <a:schemeClr val="bg1"/>
                  </a:solidFill>
                </a:rPr>
                <a:t>Service</a:t>
              </a:r>
              <a:endParaRPr lang="zh-CN" altLang="zh-CN" sz="18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9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583561" y="3726102"/>
            <a:ext cx="233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000" dirty="0">
                <a:solidFill>
                  <a:srgbClr val="77D4F9"/>
                </a:solidFill>
                <a:latin typeface="Arial" pitchFamily="34" charset="0"/>
              </a:rPr>
              <a:t>Наша стратегия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29452" y="3429793"/>
            <a:ext cx="9000000" cy="0"/>
          </a:xfrm>
          <a:prstGeom prst="line">
            <a:avLst/>
          </a:prstGeom>
          <a:ln w="25400">
            <a:solidFill>
              <a:srgbClr val="9CB7D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7106968" y="3366793"/>
            <a:ext cx="126000" cy="126000"/>
          </a:xfrm>
          <a:prstGeom prst="ellipse">
            <a:avLst/>
          </a:prstGeom>
          <a:solidFill>
            <a:srgbClr val="77D4F9"/>
          </a:solidFill>
          <a:ln w="1270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9719539" y="3366793"/>
            <a:ext cx="126000" cy="126000"/>
          </a:xfrm>
          <a:prstGeom prst="ellipse">
            <a:avLst/>
          </a:prstGeom>
          <a:solidFill>
            <a:srgbClr val="77D4F9"/>
          </a:solidFill>
          <a:ln w="1270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gray">
          <a:xfrm>
            <a:off x="-5613324" y="-4275062"/>
            <a:ext cx="15409712" cy="15409712"/>
          </a:xfrm>
          <a:prstGeom prst="ellipse">
            <a:avLst/>
          </a:prstGeom>
          <a:solidFill>
            <a:srgbClr val="3379CD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gray">
          <a:xfrm>
            <a:off x="-3453084" y="-2114822"/>
            <a:ext cx="11089232" cy="11089232"/>
          </a:xfrm>
          <a:prstGeom prst="ellipse">
            <a:avLst/>
          </a:prstGeom>
          <a:solidFill>
            <a:srgbClr val="3379CD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gray">
          <a:xfrm>
            <a:off x="-1410468" y="-72206"/>
            <a:ext cx="7004000" cy="7004000"/>
          </a:xfrm>
          <a:prstGeom prst="ellipse">
            <a:avLst/>
          </a:prstGeom>
          <a:solidFill>
            <a:srgbClr val="3379CD">
              <a:alpha val="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gray">
          <a:xfrm>
            <a:off x="-114324" y="1223938"/>
            <a:ext cx="4411712" cy="4411712"/>
          </a:xfrm>
          <a:prstGeom prst="ellipse">
            <a:avLst/>
          </a:prstGeom>
          <a:solidFill>
            <a:srgbClr val="3379C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gray">
          <a:xfrm>
            <a:off x="651372" y="1989634"/>
            <a:ext cx="2880320" cy="2880320"/>
          </a:xfrm>
          <a:prstGeom prst="ellipse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algn="ctr" eaLnBrk="0" hangingPunct="0">
              <a:buClr>
                <a:srgbClr val="CC9900"/>
              </a:buClr>
            </a:pPr>
            <a:endParaRPr lang="zh-CN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8416" y="3168183"/>
            <a:ext cx="342623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altLang="zh-CN" sz="2800" b="1" cap="all" dirty="0">
                <a:solidFill>
                  <a:schemeClr val="bg1"/>
                </a:solidFill>
                <a:latin typeface="Arial" pitchFamily="34" charset="0"/>
              </a:rPr>
              <a:t>Содержание</a:t>
            </a:r>
            <a:endParaRPr lang="ru-RU" altLang="en-US" sz="2800" b="1" cap="all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4923494" y="3339793"/>
            <a:ext cx="180000" cy="180000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05514" y="3726102"/>
            <a:ext cx="2615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ru-RU" altLang="zh-CN" b="1" dirty="0" smtClean="0">
                <a:solidFill>
                  <a:srgbClr val="FFC000"/>
                </a:solidFill>
                <a:latin typeface="Arial" pitchFamily="34" charset="0"/>
              </a:rPr>
              <a:t>Huawei EBG:</a:t>
            </a:r>
          </a:p>
          <a:p>
            <a:pPr lvl="0" algn="ctr">
              <a:lnSpc>
                <a:spcPts val="3000"/>
              </a:lnSpc>
            </a:pPr>
            <a:r>
              <a:rPr lang="ru-RU" altLang="zh-CN" b="1" dirty="0" smtClean="0">
                <a:solidFill>
                  <a:srgbClr val="FFC000"/>
                </a:solidFill>
                <a:latin typeface="Arial" pitchFamily="34" charset="0"/>
              </a:rPr>
              <a:t> краткий обзор</a:t>
            </a:r>
          </a:p>
        </p:txBody>
      </p:sp>
      <p:sp>
        <p:nvSpPr>
          <p:cNvPr id="21" name="矩形 20"/>
          <p:cNvSpPr/>
          <p:nvPr/>
        </p:nvSpPr>
        <p:spPr>
          <a:xfrm>
            <a:off x="5593532" y="2415730"/>
            <a:ext cx="3550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000" smtClean="0">
                <a:solidFill>
                  <a:srgbClr val="77D4F9"/>
                </a:solidFill>
                <a:latin typeface="Arial" pitchFamily="34" charset="0"/>
              </a:rPr>
              <a:t>Отраслевлые тенденции </a:t>
            </a:r>
            <a:r>
              <a:rPr lang="ru-RU" altLang="zh-CN" sz="2000" dirty="0" smtClean="0">
                <a:solidFill>
                  <a:srgbClr val="77D4F9"/>
                </a:solidFill>
                <a:latin typeface="Arial" pitchFamily="34" charset="0"/>
              </a:rPr>
              <a:t>и наше видение</a:t>
            </a:r>
            <a:endParaRPr lang="ru-RU" altLang="zh-CN" sz="2000" dirty="0">
              <a:solidFill>
                <a:srgbClr val="77D4F9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2450" y="1701602"/>
            <a:ext cx="11067521" cy="4124011"/>
            <a:chOff x="696913" y="1701602"/>
            <a:chExt cx="10923058" cy="4124011"/>
          </a:xfrm>
        </p:grpSpPr>
        <p:pic>
          <p:nvPicPr>
            <p:cNvPr id="131" name="图片 1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7749" y="1701602"/>
              <a:ext cx="1769420" cy="2772000"/>
            </a:xfrm>
            <a:prstGeom prst="rect">
              <a:avLst/>
            </a:prstGeom>
          </p:spPr>
        </p:pic>
        <p:sp>
          <p:nvSpPr>
            <p:cNvPr id="32" name="副标题 1"/>
            <p:cNvSpPr txBox="1">
              <a:spLocks/>
            </p:cNvSpPr>
            <p:nvPr/>
          </p:nvSpPr>
          <p:spPr>
            <a:xfrm>
              <a:off x="8264568" y="4583819"/>
              <a:ext cx="1281860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36</a:t>
              </a:r>
              <a:endParaRPr lang="ru-RU" altLang="en-US" sz="3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副标题 1"/>
            <p:cNvSpPr txBox="1">
              <a:spLocks/>
            </p:cNvSpPr>
            <p:nvPr/>
          </p:nvSpPr>
          <p:spPr>
            <a:xfrm>
              <a:off x="7969550" y="5151724"/>
              <a:ext cx="1871894" cy="673889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RND centers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4" name="副标题 1"/>
            <p:cNvSpPr txBox="1">
              <a:spLocks/>
            </p:cNvSpPr>
            <p:nvPr/>
          </p:nvSpPr>
          <p:spPr>
            <a:xfrm>
              <a:off x="1002350" y="4583819"/>
              <a:ext cx="1153429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170+</a:t>
              </a:r>
              <a:endParaRPr lang="ru-RU" altLang="en-US" sz="3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副标题 1"/>
            <p:cNvSpPr txBox="1">
              <a:spLocks/>
            </p:cNvSpPr>
            <p:nvPr/>
          </p:nvSpPr>
          <p:spPr>
            <a:xfrm>
              <a:off x="1002350" y="5151724"/>
              <a:ext cx="1153429" cy="264190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countries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6" name="副标题 1"/>
            <p:cNvSpPr txBox="1">
              <a:spLocks/>
            </p:cNvSpPr>
            <p:nvPr/>
          </p:nvSpPr>
          <p:spPr>
            <a:xfrm>
              <a:off x="4377124" y="4583819"/>
              <a:ext cx="1720852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180 000</a:t>
              </a:r>
              <a:endParaRPr lang="ru-RU" altLang="en-US" sz="3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副标题 1"/>
            <p:cNvSpPr txBox="1">
              <a:spLocks/>
            </p:cNvSpPr>
            <p:nvPr/>
          </p:nvSpPr>
          <p:spPr>
            <a:xfrm>
              <a:off x="4596621" y="5151724"/>
              <a:ext cx="1281860" cy="528381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Employees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8" name="副标题 1"/>
            <p:cNvSpPr txBox="1">
              <a:spLocks/>
            </p:cNvSpPr>
            <p:nvPr/>
          </p:nvSpPr>
          <p:spPr>
            <a:xfrm>
              <a:off x="10096891" y="4583819"/>
              <a:ext cx="1281860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15</a:t>
              </a:r>
              <a:endParaRPr lang="ru-RU" altLang="en-US" sz="3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副标题 1"/>
            <p:cNvSpPr txBox="1">
              <a:spLocks/>
            </p:cNvSpPr>
            <p:nvPr/>
          </p:nvSpPr>
          <p:spPr>
            <a:xfrm>
              <a:off x="10012893" y="5151724"/>
              <a:ext cx="1449856" cy="528381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Laboratories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0" name="副标题 1"/>
            <p:cNvSpPr txBox="1">
              <a:spLocks/>
            </p:cNvSpPr>
            <p:nvPr/>
          </p:nvSpPr>
          <p:spPr>
            <a:xfrm>
              <a:off x="6183044" y="4583819"/>
              <a:ext cx="1781047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80 000</a:t>
              </a:r>
              <a:endParaRPr lang="ru-RU" altLang="en-US" sz="3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副标题 1"/>
            <p:cNvSpPr txBox="1">
              <a:spLocks/>
            </p:cNvSpPr>
            <p:nvPr/>
          </p:nvSpPr>
          <p:spPr>
            <a:xfrm>
              <a:off x="6348640" y="5151724"/>
              <a:ext cx="1449856" cy="528381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RND employees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1" name="副标题 1"/>
            <p:cNvSpPr txBox="1">
              <a:spLocks/>
            </p:cNvSpPr>
            <p:nvPr/>
          </p:nvSpPr>
          <p:spPr>
            <a:xfrm>
              <a:off x="2783265" y="4583819"/>
              <a:ext cx="1281860" cy="5283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ru-RU" altLang="zh-CN" sz="3000" kern="0" dirty="0" smtClean="0">
                  <a:solidFill>
                    <a:schemeClr val="bg1"/>
                  </a:solidFill>
                  <a:latin typeface="Arial" pitchFamily="34" charset="0"/>
                </a:rPr>
                <a:t>129</a:t>
              </a:r>
            </a:p>
          </p:txBody>
        </p:sp>
        <p:sp>
          <p:nvSpPr>
            <p:cNvPr id="52" name="副标题 1"/>
            <p:cNvSpPr txBox="1">
              <a:spLocks/>
            </p:cNvSpPr>
            <p:nvPr/>
          </p:nvSpPr>
          <p:spPr>
            <a:xfrm>
              <a:off x="2449250" y="5151724"/>
              <a:ext cx="1949890" cy="673889"/>
            </a:xfrm>
            <a:prstGeom prst="rect">
              <a:avLst/>
            </a:prstGeom>
          </p:spPr>
          <p:txBody>
            <a:bodyPr anchor="t">
              <a:no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Place at</a:t>
              </a:r>
              <a:r>
                <a:rPr lang="ru-RU" altLang="zh-CN" sz="1400" dirty="0" err="1" smtClean="0">
                  <a:solidFill>
                    <a:schemeClr val="bg1"/>
                  </a:solidFill>
                  <a:latin typeface="Arial" pitchFamily="34" charset="0"/>
                </a:rPr>
                <a:t>Global</a:t>
              </a:r>
              <a:r>
                <a:rPr lang="ru-RU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ru-RU" altLang="zh-CN" sz="1400" dirty="0">
                  <a:solidFill>
                    <a:schemeClr val="bg1"/>
                  </a:solidFill>
                  <a:latin typeface="Arial" pitchFamily="34" charset="0"/>
                </a:rPr>
                <a:t>500 </a:t>
              </a:r>
              <a:r>
                <a:rPr lang="ru-RU" altLang="zh-CN" sz="1400" dirty="0" err="1" smtClean="0">
                  <a:solidFill>
                    <a:schemeClr val="bg1"/>
                  </a:solidFill>
                  <a:latin typeface="Arial" pitchFamily="34" charset="0"/>
                </a:rPr>
                <a:t>Fortune</a:t>
              </a:r>
              <a:r>
                <a:rPr lang="ru-RU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magazine </a:t>
              </a:r>
              <a:r>
                <a:rPr lang="ru-RU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(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July</a:t>
              </a:r>
              <a:r>
                <a:rPr lang="ru-RU" altLang="zh-CN" sz="14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ru-RU" altLang="zh-CN" sz="1400" dirty="0">
                  <a:solidFill>
                    <a:schemeClr val="bg1"/>
                  </a:solidFill>
                  <a:latin typeface="Arial" pitchFamily="34" charset="0"/>
                </a:rPr>
                <a:t>2016)</a:t>
              </a:r>
              <a:endParaRPr lang="ru-RU" altLang="zh-CN" sz="1400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94" name="Picture 12" descr="E:\01 日常工作\04 展厅相关设计\2015年\PPT\主打胶片\源文件\images\1_09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833" y="1701602"/>
              <a:ext cx="1764301" cy="2772000"/>
            </a:xfrm>
            <a:prstGeom prst="rect">
              <a:avLst/>
            </a:prstGeom>
            <a:noFill/>
          </p:spPr>
        </p:pic>
        <p:pic>
          <p:nvPicPr>
            <p:cNvPr id="105" name="Picture 9" descr="E:\01 日常工作\04 展厅相关设计\2015年\PPT\主打胶片\源文件\images\1_0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3" y="1701602"/>
              <a:ext cx="1764301" cy="2772000"/>
            </a:xfrm>
            <a:prstGeom prst="rect">
              <a:avLst/>
            </a:prstGeom>
            <a:noFill/>
          </p:spPr>
        </p:pic>
        <p:pic>
          <p:nvPicPr>
            <p:cNvPr id="107" name="Picture 11" descr="E:\01 日常工作\04 展厅相关设计\2015年\PPT\主打胶片\源文件\images\1_07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704" y="1701602"/>
              <a:ext cx="1764301" cy="2772000"/>
            </a:xfrm>
            <a:prstGeom prst="rect">
              <a:avLst/>
            </a:prstGeom>
            <a:noFill/>
          </p:spPr>
        </p:pic>
        <p:pic>
          <p:nvPicPr>
            <p:cNvPr id="108" name="Picture 13" descr="E:\01 日常工作\04 展厅相关设计\2015年\PPT\主打胶片\源文件\images\1_1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670" y="1701602"/>
              <a:ext cx="1764301" cy="2772000"/>
            </a:xfrm>
            <a:prstGeom prst="rect">
              <a:avLst/>
            </a:prstGeom>
            <a:noFill/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55"/>
            <a:stretch/>
          </p:blipFill>
          <p:spPr>
            <a:xfrm>
              <a:off x="6194540" y="1701602"/>
              <a:ext cx="1763758" cy="2772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527749" y="1701602"/>
              <a:ext cx="1780165" cy="2772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38000"/>
                  </a:srgbClr>
                </a:gs>
                <a:gs pos="75000">
                  <a:schemeClr val="bg1">
                    <a:alpha val="4000"/>
                  </a:schemeClr>
                </a:gs>
                <a:gs pos="37000">
                  <a:srgbClr val="FFFF00">
                    <a:alpha val="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6178134" y="1701602"/>
              <a:ext cx="1780165" cy="2772000"/>
            </a:xfrm>
            <a:prstGeom prst="rect">
              <a:avLst/>
            </a:prstGeom>
            <a:gradFill flip="none" rotWithShape="1">
              <a:gsLst>
                <a:gs pos="9000">
                  <a:srgbClr val="FFC000">
                    <a:alpha val="32000"/>
                  </a:srgbClr>
                </a:gs>
                <a:gs pos="85000">
                  <a:schemeClr val="bg1">
                    <a:lumMod val="100000"/>
                    <a:alpha val="40000"/>
                  </a:schemeClr>
                </a:gs>
                <a:gs pos="48000">
                  <a:srgbClr val="FFFF00">
                    <a:lumMod val="7000"/>
                    <a:lumOff val="93000"/>
                    <a:alpha val="2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613" y="471948"/>
            <a:ext cx="11345079" cy="707923"/>
          </a:xfrm>
        </p:spPr>
        <p:txBody>
          <a:bodyPr lIns="0">
            <a:normAutofit/>
          </a:bodyPr>
          <a:lstStyle/>
          <a:p>
            <a:r>
              <a:rPr lang="ru-RU" altLang="zh-CN" dirty="0" smtClean="0"/>
              <a:t>Huawei: </a:t>
            </a:r>
            <a:r>
              <a:rPr lang="en-US" altLang="zh-CN" dirty="0" smtClean="0"/>
              <a:t>Worldwide leader in IT research</a:t>
            </a:r>
            <a:endParaRPr lang="ru-RU" altLang="zh-CN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2578307" y="2276364"/>
            <a:ext cx="409969" cy="3324428"/>
            <a:chOff x="-1090900" y="550636"/>
            <a:chExt cx="720000" cy="5838464"/>
          </a:xfrm>
        </p:grpSpPr>
        <p:grpSp>
          <p:nvGrpSpPr>
            <p:cNvPr id="25" name="组合 24"/>
            <p:cNvGrpSpPr/>
            <p:nvPr/>
          </p:nvGrpSpPr>
          <p:grpSpPr>
            <a:xfrm>
              <a:off x="-1090900" y="550636"/>
              <a:ext cx="720000" cy="5219771"/>
              <a:chOff x="-1031205" y="1281964"/>
              <a:chExt cx="720000" cy="521977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031205" y="1281964"/>
                <a:ext cx="720000" cy="4308070"/>
                <a:chOff x="-1031205" y="1355020"/>
                <a:chExt cx="720000" cy="430807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-1031205" y="3149056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  <a:alpha val="6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alpha val="15000"/>
                      </a:scheme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eaLnBrk="0" hangingPunct="0"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 sz="180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-1031205" y="4046073"/>
                  <a:ext cx="720000" cy="72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E0B0F"/>
                    </a:gs>
                    <a:gs pos="100000">
                      <a:srgbClr val="F19376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-1031205" y="4943090"/>
                  <a:ext cx="720000" cy="72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1F5F9"/>
                    </a:gs>
                    <a:gs pos="100000">
                      <a:srgbClr val="CCDAE7">
                        <a:alpha val="47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-1031205" y="1355020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rgbClr val="089CB0"/>
                    </a:gs>
                    <a:gs pos="100000">
                      <a:srgbClr val="089CB0">
                        <a:alpha val="50000"/>
                      </a:srgb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algn="ctr" eaLnBrk="0" hangingPunct="0">
                    <a:buClr>
                      <a:srgbClr val="CC9900"/>
                    </a:buClr>
                  </a:pPr>
                  <a:endParaRPr lang="zh-CN" altLang="en-US" sz="1800" b="1" dirty="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-1031205" y="2346312"/>
                  <a:ext cx="720000" cy="720000"/>
                </a:xfrm>
                <a:prstGeom prst="rect">
                  <a:avLst/>
                </a:prstGeom>
                <a:gradFill>
                  <a:gsLst>
                    <a:gs pos="0">
                      <a:srgbClr val="50B7F6">
                        <a:alpha val="70000"/>
                      </a:srgbClr>
                    </a:gs>
                    <a:gs pos="100000">
                      <a:srgbClr val="50B6F6">
                        <a:alpha val="50000"/>
                      </a:srgbClr>
                    </a:gs>
                  </a:gsLst>
                  <a:lin ang="4200000" scaled="0"/>
                </a:gradFill>
                <a:ln>
                  <a:noFill/>
                  <a:headEnd/>
                  <a:tailEnd/>
                </a:ln>
                <a:effectLst/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846" tIns="8423" rIns="16846" bIns="8423" anchor="ctr" anchorCtr="0">
                  <a:noAutofit/>
                </a:bodyPr>
                <a:lstStyle/>
                <a:p>
                  <a:pPr algn="ctr" eaLnBrk="0" hangingPunct="0">
                    <a:buClr>
                      <a:srgbClr val="CC9900"/>
                    </a:buClr>
                  </a:pPr>
                  <a:endParaRPr lang="zh-CN" altLang="en-US" sz="1800" b="1" dirty="0">
                    <a:solidFill>
                      <a:schemeClr val="bg1"/>
                    </a:solidFill>
                    <a:cs typeface="Arial" pitchFamily="34" charset="0"/>
                    <a:sym typeface="Arial"/>
                  </a:endParaRPr>
                </a:p>
              </p:txBody>
            </p:sp>
          </p:grp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-1002853" y="5899536"/>
                <a:ext cx="648243" cy="602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65" y="0"/>
                  </a:cxn>
                  <a:cxn ang="0">
                    <a:pos x="3265" y="505"/>
                  </a:cxn>
                  <a:cxn ang="0">
                    <a:pos x="0" y="5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65" h="505">
                    <a:moveTo>
                      <a:pt x="0" y="0"/>
                    </a:moveTo>
                    <a:lnTo>
                      <a:pt x="3265" y="0"/>
                    </a:lnTo>
                    <a:lnTo>
                      <a:pt x="3265" y="505"/>
                    </a:lnTo>
                    <a:lnTo>
                      <a:pt x="0" y="5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2000"/>
                    </a:schemeClr>
                  </a:gs>
                  <a:gs pos="0">
                    <a:schemeClr val="tx1">
                      <a:lumMod val="50000"/>
                      <a:lumOff val="50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lIns="128043" tIns="64022" rIns="128043" bIns="64022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ym typeface="Arial" pitchFamily="34" charset="0"/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-999350" y="5941500"/>
              <a:ext cx="447600" cy="447600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 bwMode="auto">
          <a:xfrm>
            <a:off x="6154980" y="2148302"/>
            <a:ext cx="5472000" cy="41141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4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R="0" lvl="0" indent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582613" y="2148302"/>
            <a:ext cx="5472000" cy="41141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4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marR="0" lvl="0" indent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1521" y="471948"/>
            <a:ext cx="11612562" cy="707923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+mn-lt"/>
              </a:rPr>
              <a:t>Huawei: </a:t>
            </a:r>
            <a:r>
              <a:rPr lang="ru-RU" altLang="zh-CN" dirty="0" smtClean="0">
                <a:latin typeface="+mn-lt"/>
              </a:rPr>
              <a:t>быстрый </a:t>
            </a:r>
            <a:r>
              <a:rPr lang="ru-RU" altLang="zh-CN" dirty="0">
                <a:latin typeface="+mn-lt"/>
              </a:rPr>
              <a:t>рост, </a:t>
            </a:r>
            <a:r>
              <a:rPr lang="ru-RU" altLang="zh-CN" dirty="0" smtClean="0">
                <a:latin typeface="+mn-lt"/>
              </a:rPr>
              <a:t>всемирное признание</a:t>
            </a:r>
            <a:endParaRPr lang="zh-CN" altLang="en-US" dirty="0">
              <a:latin typeface="+mn-lt"/>
            </a:endParaRP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gray">
          <a:xfrm>
            <a:off x="913011" y="4450912"/>
            <a:ext cx="924446" cy="2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35</a:t>
            </a:r>
            <a:r>
              <a:rPr lang="ru-RU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,</a:t>
            </a: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4</a:t>
            </a:r>
            <a:endParaRPr lang="en-US" altLang="zh-CN" sz="13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2" name="Freeform 51"/>
          <p:cNvSpPr>
            <a:spLocks/>
          </p:cNvSpPr>
          <p:nvPr/>
        </p:nvSpPr>
        <p:spPr bwMode="gray">
          <a:xfrm rot="19962407">
            <a:off x="4103323" y="2772389"/>
            <a:ext cx="571470" cy="447526"/>
          </a:xfrm>
          <a:custGeom>
            <a:avLst/>
            <a:gdLst>
              <a:gd name="T0" fmla="*/ 2147483646 w 2706"/>
              <a:gd name="T1" fmla="*/ 2147483646 h 1093"/>
              <a:gd name="T2" fmla="*/ 2147483646 w 2706"/>
              <a:gd name="T3" fmla="*/ 2147483646 h 1093"/>
              <a:gd name="T4" fmla="*/ 2147483646 w 2706"/>
              <a:gd name="T5" fmla="*/ 2147483646 h 1093"/>
              <a:gd name="T6" fmla="*/ 2147483646 w 2706"/>
              <a:gd name="T7" fmla="*/ 2147483646 h 1093"/>
              <a:gd name="T8" fmla="*/ 2147483646 w 2706"/>
              <a:gd name="T9" fmla="*/ 2147483646 h 1093"/>
              <a:gd name="T10" fmla="*/ 2147483646 w 2706"/>
              <a:gd name="T11" fmla="*/ 2147483646 h 1093"/>
              <a:gd name="T12" fmla="*/ 2147483646 w 2706"/>
              <a:gd name="T13" fmla="*/ 2147483646 h 1093"/>
              <a:gd name="T14" fmla="*/ 2147483646 w 2706"/>
              <a:gd name="T15" fmla="*/ 2147483646 h 1093"/>
              <a:gd name="T16" fmla="*/ 2147483646 w 2706"/>
              <a:gd name="T17" fmla="*/ 2147483646 h 1093"/>
              <a:gd name="T18" fmla="*/ 2147483646 w 2706"/>
              <a:gd name="T19" fmla="*/ 2147483646 h 1093"/>
              <a:gd name="T20" fmla="*/ 2147483646 w 2706"/>
              <a:gd name="T21" fmla="*/ 2147483646 h 1093"/>
              <a:gd name="T22" fmla="*/ 2147483646 w 2706"/>
              <a:gd name="T23" fmla="*/ 2147483646 h 1093"/>
              <a:gd name="T24" fmla="*/ 2147483646 w 2706"/>
              <a:gd name="T25" fmla="*/ 2147483646 h 1093"/>
              <a:gd name="T26" fmla="*/ 2147483646 w 2706"/>
              <a:gd name="T27" fmla="*/ 2147483646 h 1093"/>
              <a:gd name="T28" fmla="*/ 2147483646 w 2706"/>
              <a:gd name="T29" fmla="*/ 2147483646 h 1093"/>
              <a:gd name="T30" fmla="*/ 2147483646 w 2706"/>
              <a:gd name="T31" fmla="*/ 2147483646 h 1093"/>
              <a:gd name="T32" fmla="*/ 2147483646 w 2706"/>
              <a:gd name="T33" fmla="*/ 2147483646 h 1093"/>
              <a:gd name="T34" fmla="*/ 2147483646 w 2706"/>
              <a:gd name="T35" fmla="*/ 2147483646 h 1093"/>
              <a:gd name="T36" fmla="*/ 2147483646 w 2706"/>
              <a:gd name="T37" fmla="*/ 2147483646 h 1093"/>
              <a:gd name="T38" fmla="*/ 2147483646 w 2706"/>
              <a:gd name="T39" fmla="*/ 2147483646 h 1093"/>
              <a:gd name="T40" fmla="*/ 2147483646 w 2706"/>
              <a:gd name="T41" fmla="*/ 2147483646 h 1093"/>
              <a:gd name="T42" fmla="*/ 2147483646 w 2706"/>
              <a:gd name="T43" fmla="*/ 2147483646 h 1093"/>
              <a:gd name="T44" fmla="*/ 2147483646 w 2706"/>
              <a:gd name="T45" fmla="*/ 2147483646 h 1093"/>
              <a:gd name="T46" fmla="*/ 2147483646 w 2706"/>
              <a:gd name="T47" fmla="*/ 2147483646 h 1093"/>
              <a:gd name="T48" fmla="*/ 2147483646 w 2706"/>
              <a:gd name="T49" fmla="*/ 2147483646 h 1093"/>
              <a:gd name="T50" fmla="*/ 2147483646 w 2706"/>
              <a:gd name="T51" fmla="*/ 2147483646 h 1093"/>
              <a:gd name="T52" fmla="*/ 2147483646 w 2706"/>
              <a:gd name="T53" fmla="*/ 2147483646 h 1093"/>
              <a:gd name="T54" fmla="*/ 2147483646 w 2706"/>
              <a:gd name="T55" fmla="*/ 2147483646 h 1093"/>
              <a:gd name="T56" fmla="*/ 2147483646 w 2706"/>
              <a:gd name="T57" fmla="*/ 2147483646 h 1093"/>
              <a:gd name="T58" fmla="*/ 2147483646 w 2706"/>
              <a:gd name="T59" fmla="*/ 2147483646 h 1093"/>
              <a:gd name="T60" fmla="*/ 2147483646 w 2706"/>
              <a:gd name="T61" fmla="*/ 2147483646 h 1093"/>
              <a:gd name="T62" fmla="*/ 2147483646 w 2706"/>
              <a:gd name="T63" fmla="*/ 2147483646 h 10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06"/>
              <a:gd name="T97" fmla="*/ 0 h 1093"/>
              <a:gd name="T98" fmla="*/ 2706 w 2706"/>
              <a:gd name="T99" fmla="*/ 1093 h 10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06" h="1093">
                <a:moveTo>
                  <a:pt x="0" y="1093"/>
                </a:moveTo>
                <a:lnTo>
                  <a:pt x="247" y="884"/>
                </a:lnTo>
                <a:lnTo>
                  <a:pt x="350" y="793"/>
                </a:lnTo>
                <a:lnTo>
                  <a:pt x="451" y="708"/>
                </a:lnTo>
                <a:lnTo>
                  <a:pt x="553" y="631"/>
                </a:lnTo>
                <a:lnTo>
                  <a:pt x="655" y="562"/>
                </a:lnTo>
                <a:lnTo>
                  <a:pt x="756" y="497"/>
                </a:lnTo>
                <a:lnTo>
                  <a:pt x="856" y="439"/>
                </a:lnTo>
                <a:lnTo>
                  <a:pt x="955" y="388"/>
                </a:lnTo>
                <a:lnTo>
                  <a:pt x="1053" y="342"/>
                </a:lnTo>
                <a:lnTo>
                  <a:pt x="1148" y="300"/>
                </a:lnTo>
                <a:lnTo>
                  <a:pt x="1242" y="264"/>
                </a:lnTo>
                <a:lnTo>
                  <a:pt x="1331" y="232"/>
                </a:lnTo>
                <a:lnTo>
                  <a:pt x="1419" y="204"/>
                </a:lnTo>
                <a:lnTo>
                  <a:pt x="1504" y="182"/>
                </a:lnTo>
                <a:lnTo>
                  <a:pt x="1586" y="160"/>
                </a:lnTo>
                <a:lnTo>
                  <a:pt x="1664" y="144"/>
                </a:lnTo>
                <a:lnTo>
                  <a:pt x="1737" y="131"/>
                </a:lnTo>
                <a:lnTo>
                  <a:pt x="1807" y="121"/>
                </a:lnTo>
                <a:lnTo>
                  <a:pt x="1871" y="112"/>
                </a:lnTo>
                <a:lnTo>
                  <a:pt x="1932" y="107"/>
                </a:lnTo>
                <a:lnTo>
                  <a:pt x="1988" y="103"/>
                </a:lnTo>
                <a:lnTo>
                  <a:pt x="2038" y="100"/>
                </a:lnTo>
                <a:lnTo>
                  <a:pt x="2082" y="99"/>
                </a:lnTo>
                <a:lnTo>
                  <a:pt x="2121" y="100"/>
                </a:lnTo>
                <a:lnTo>
                  <a:pt x="2152" y="99"/>
                </a:lnTo>
                <a:lnTo>
                  <a:pt x="2178" y="101"/>
                </a:lnTo>
                <a:lnTo>
                  <a:pt x="2195" y="102"/>
                </a:lnTo>
                <a:lnTo>
                  <a:pt x="2206" y="102"/>
                </a:lnTo>
                <a:lnTo>
                  <a:pt x="2210" y="102"/>
                </a:lnTo>
                <a:lnTo>
                  <a:pt x="2146" y="0"/>
                </a:lnTo>
                <a:lnTo>
                  <a:pt x="2706" y="330"/>
                </a:lnTo>
                <a:lnTo>
                  <a:pt x="2270" y="473"/>
                </a:lnTo>
                <a:lnTo>
                  <a:pt x="2336" y="358"/>
                </a:lnTo>
                <a:lnTo>
                  <a:pt x="2335" y="357"/>
                </a:lnTo>
                <a:lnTo>
                  <a:pt x="2326" y="354"/>
                </a:lnTo>
                <a:lnTo>
                  <a:pt x="2313" y="350"/>
                </a:lnTo>
                <a:lnTo>
                  <a:pt x="2293" y="345"/>
                </a:lnTo>
                <a:lnTo>
                  <a:pt x="2270" y="337"/>
                </a:lnTo>
                <a:lnTo>
                  <a:pt x="2241" y="330"/>
                </a:lnTo>
                <a:lnTo>
                  <a:pt x="2207" y="323"/>
                </a:lnTo>
                <a:lnTo>
                  <a:pt x="2168" y="317"/>
                </a:lnTo>
                <a:lnTo>
                  <a:pt x="2124" y="311"/>
                </a:lnTo>
                <a:lnTo>
                  <a:pt x="2075" y="306"/>
                </a:lnTo>
                <a:lnTo>
                  <a:pt x="2024" y="301"/>
                </a:lnTo>
                <a:lnTo>
                  <a:pt x="1966" y="298"/>
                </a:lnTo>
                <a:lnTo>
                  <a:pt x="1905" y="295"/>
                </a:lnTo>
                <a:lnTo>
                  <a:pt x="1838" y="298"/>
                </a:lnTo>
                <a:lnTo>
                  <a:pt x="1767" y="301"/>
                </a:lnTo>
                <a:lnTo>
                  <a:pt x="1692" y="309"/>
                </a:lnTo>
                <a:lnTo>
                  <a:pt x="1613" y="317"/>
                </a:lnTo>
                <a:lnTo>
                  <a:pt x="1533" y="330"/>
                </a:lnTo>
                <a:lnTo>
                  <a:pt x="1445" y="349"/>
                </a:lnTo>
                <a:lnTo>
                  <a:pt x="1354" y="371"/>
                </a:lnTo>
                <a:lnTo>
                  <a:pt x="1262" y="397"/>
                </a:lnTo>
                <a:lnTo>
                  <a:pt x="1164" y="428"/>
                </a:lnTo>
                <a:lnTo>
                  <a:pt x="1065" y="464"/>
                </a:lnTo>
                <a:lnTo>
                  <a:pt x="960" y="505"/>
                </a:lnTo>
                <a:lnTo>
                  <a:pt x="853" y="553"/>
                </a:lnTo>
                <a:lnTo>
                  <a:pt x="742" y="608"/>
                </a:lnTo>
                <a:lnTo>
                  <a:pt x="629" y="669"/>
                </a:lnTo>
                <a:lnTo>
                  <a:pt x="512" y="736"/>
                </a:lnTo>
                <a:lnTo>
                  <a:pt x="393" y="809"/>
                </a:lnTo>
                <a:lnTo>
                  <a:pt x="271" y="892"/>
                </a:lnTo>
                <a:lnTo>
                  <a:pt x="0" y="1093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ObliqueFront">
              <a:rot lat="20099970" lon="6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0000"/>
            </a:contourClr>
          </a:sp3d>
        </p:spPr>
        <p:txBody>
          <a:bodyPr lIns="74246" tIns="37123" rIns="74246" bIns="37123">
            <a:flatTx/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gray">
          <a:xfrm>
            <a:off x="2137147" y="3881028"/>
            <a:ext cx="2052066" cy="2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46</a:t>
            </a:r>
            <a:r>
              <a:rPr lang="ru-RU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,</a:t>
            </a: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5</a:t>
            </a:r>
            <a:endParaRPr lang="en-US" altLang="zh-CN" sz="13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gray">
          <a:xfrm>
            <a:off x="1816197" y="4157641"/>
            <a:ext cx="924446" cy="2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39</a:t>
            </a:r>
            <a:r>
              <a:rPr lang="ru-RU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,</a:t>
            </a: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5</a:t>
            </a:r>
            <a:endParaRPr lang="en-US" altLang="zh-CN" sz="13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cxnSp>
        <p:nvCxnSpPr>
          <p:cNvPr id="80" name="Straight Connector 60"/>
          <p:cNvCxnSpPr/>
          <p:nvPr/>
        </p:nvCxnSpPr>
        <p:spPr bwMode="auto">
          <a:xfrm flipH="1">
            <a:off x="768995" y="5726287"/>
            <a:ext cx="4864100" cy="793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1032272" y="5773911"/>
            <a:ext cx="688975" cy="213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4246" tIns="37123" rIns="74246" bIns="37123">
            <a:spAutoFit/>
          </a:bodyPr>
          <a:lstStyle/>
          <a:p>
            <a:pPr algn="ctr" defTabSz="990025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/>
              </a:rPr>
              <a:t>2012</a:t>
            </a: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1911748" y="5773911"/>
            <a:ext cx="688975" cy="213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4246" tIns="37123" rIns="74246" bIns="37123">
            <a:spAutoFit/>
          </a:bodyPr>
          <a:lstStyle/>
          <a:p>
            <a:pPr algn="ctr" defTabSz="990025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zh-CN" sz="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/>
              </a:rPr>
              <a:t>2013</a:t>
            </a: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2646751" y="5770736"/>
            <a:ext cx="1008062" cy="2750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4246" tIns="37123" rIns="74246" bIns="37123">
            <a:spAutoFit/>
          </a:bodyPr>
          <a:lstStyle/>
          <a:p>
            <a:pPr algn="ctr" defTabSz="990025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zh-CN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/>
              </a:rPr>
              <a:t>2014</a:t>
            </a:r>
          </a:p>
        </p:txBody>
      </p:sp>
      <p:sp>
        <p:nvSpPr>
          <p:cNvPr id="86" name="TextBox 108"/>
          <p:cNvSpPr txBox="1"/>
          <p:nvPr/>
        </p:nvSpPr>
        <p:spPr bwMode="auto">
          <a:xfrm>
            <a:off x="846783" y="2340263"/>
            <a:ext cx="1969970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900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zh-CN" sz="1300" kern="0" dirty="0" smtClean="0">
                <a:solidFill>
                  <a:schemeClr val="bg1"/>
                </a:solidFill>
                <a:ea typeface="微软雅黑" pitchFamily="34" charset="-122"/>
              </a:rPr>
              <a:t>Доход</a:t>
            </a:r>
            <a:endParaRPr lang="en-US" altLang="zh-CN" sz="1300" kern="0" dirty="0">
              <a:solidFill>
                <a:schemeClr val="bg1"/>
              </a:solidFill>
              <a:ea typeface="微软雅黑" pitchFamily="34" charset="-122"/>
            </a:endParaRPr>
          </a:p>
          <a:p>
            <a:pPr defTabSz="9900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300" kern="0" dirty="0" smtClean="0">
                <a:solidFill>
                  <a:schemeClr val="bg1"/>
                </a:solidFill>
                <a:ea typeface="微软雅黑" pitchFamily="34" charset="-122"/>
              </a:rPr>
              <a:t>(</a:t>
            </a:r>
            <a:r>
              <a:rPr lang="ru-RU" altLang="zh-CN" sz="1300" kern="0" dirty="0" smtClean="0">
                <a:solidFill>
                  <a:schemeClr val="bg1"/>
                </a:solidFill>
                <a:ea typeface="微软雅黑" pitchFamily="34" charset="-122"/>
              </a:rPr>
              <a:t>млрд. долл. США</a:t>
            </a:r>
            <a:r>
              <a:rPr lang="en-US" altLang="zh-CN" sz="1300" kern="0" dirty="0" smtClean="0">
                <a:solidFill>
                  <a:schemeClr val="bg1"/>
                </a:solidFill>
                <a:ea typeface="微软雅黑" pitchFamily="34" charset="-122"/>
              </a:rPr>
              <a:t>)</a:t>
            </a:r>
          </a:p>
        </p:txBody>
      </p:sp>
      <p:sp>
        <p:nvSpPr>
          <p:cNvPr id="89" name="Rectangle 73"/>
          <p:cNvSpPr/>
          <p:nvPr/>
        </p:nvSpPr>
        <p:spPr bwMode="auto">
          <a:xfrm>
            <a:off x="1117996" y="4725938"/>
            <a:ext cx="487362" cy="9241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6" tIns="37123" rIns="74246" bIns="37123" anchor="ctr"/>
          <a:lstStyle/>
          <a:p>
            <a:pPr algn="ctr" defTabSz="9900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Rectangle 74"/>
          <p:cNvSpPr/>
          <p:nvPr/>
        </p:nvSpPr>
        <p:spPr bwMode="auto">
          <a:xfrm>
            <a:off x="1987948" y="4501880"/>
            <a:ext cx="487363" cy="1162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6" tIns="37123" rIns="74246" bIns="37123" anchor="ctr"/>
          <a:lstStyle/>
          <a:p>
            <a:pPr algn="ctr" defTabSz="9900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Rectangle 71"/>
          <p:cNvSpPr/>
          <p:nvPr/>
        </p:nvSpPr>
        <p:spPr bwMode="auto">
          <a:xfrm>
            <a:off x="4751431" y="2822541"/>
            <a:ext cx="498475" cy="2821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6" tIns="37123" rIns="74246" bIns="37123" anchor="ctr"/>
          <a:lstStyle/>
          <a:p>
            <a:pPr algn="ctr" defTabSz="9900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 Box 50"/>
          <p:cNvSpPr txBox="1">
            <a:spLocks noChangeArrowheads="1"/>
          </p:cNvSpPr>
          <p:nvPr/>
        </p:nvSpPr>
        <p:spPr bwMode="gray">
          <a:xfrm>
            <a:off x="4538445" y="2388896"/>
            <a:ext cx="924446" cy="4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75</a:t>
            </a:r>
            <a:r>
              <a:rPr lang="ru-RU" altLang="zh-CN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,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1</a:t>
            </a:r>
            <a:endParaRPr lang="en-US" altLang="zh-CN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5" name="矩形 49"/>
          <p:cNvSpPr>
            <a:spLocks noChangeArrowheads="1"/>
          </p:cNvSpPr>
          <p:nvPr/>
        </p:nvSpPr>
        <p:spPr bwMode="auto">
          <a:xfrm>
            <a:off x="3235924" y="3169350"/>
            <a:ext cx="150007" cy="4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i="1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6" name="TextBox 146"/>
          <p:cNvSpPr txBox="1"/>
          <p:nvPr/>
        </p:nvSpPr>
        <p:spPr bwMode="auto">
          <a:xfrm>
            <a:off x="3207467" y="2715609"/>
            <a:ext cx="1449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42570" fontAlgn="auto">
              <a:spcBef>
                <a:spcPts val="0"/>
              </a:spcBef>
              <a:spcAft>
                <a:spcPts val="487"/>
              </a:spcAft>
              <a:buClr>
                <a:srgbClr val="1F497D"/>
              </a:buClr>
              <a:buSzPct val="75000"/>
              <a:buNone/>
              <a:defRPr/>
            </a:pPr>
            <a:r>
              <a:rPr lang="ru-RU" altLang="zh-CN" sz="2000" b="1" dirty="0" smtClean="0">
                <a:solidFill>
                  <a:srgbClr val="FF9900"/>
                </a:solidFill>
                <a:ea typeface="微软雅黑"/>
              </a:rPr>
              <a:t>23,5</a:t>
            </a:r>
            <a:r>
              <a:rPr lang="en-US" altLang="zh-CN" sz="2000" b="1" dirty="0" smtClean="0">
                <a:solidFill>
                  <a:srgbClr val="FF9900"/>
                </a:solidFill>
                <a:ea typeface="微软雅黑"/>
              </a:rPr>
              <a:t>+%</a:t>
            </a:r>
            <a:endParaRPr lang="zh-CN" altLang="en-US" sz="2000" b="1" dirty="0" err="1">
              <a:solidFill>
                <a:srgbClr val="FF9900"/>
              </a:solidFill>
              <a:ea typeface="微软雅黑"/>
            </a:endParaRPr>
          </a:p>
        </p:txBody>
      </p:sp>
      <p:sp>
        <p:nvSpPr>
          <p:cNvPr id="97" name="Rectangle 74"/>
          <p:cNvSpPr/>
          <p:nvPr/>
        </p:nvSpPr>
        <p:spPr bwMode="auto">
          <a:xfrm>
            <a:off x="2923322" y="4195980"/>
            <a:ext cx="487363" cy="14683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6" tIns="37123" rIns="74246" bIns="37123" anchor="ctr"/>
          <a:lstStyle/>
          <a:p>
            <a:pPr algn="ctr" defTabSz="9900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8" name="Rectangle 74"/>
          <p:cNvSpPr/>
          <p:nvPr/>
        </p:nvSpPr>
        <p:spPr bwMode="auto">
          <a:xfrm>
            <a:off x="3848682" y="3617253"/>
            <a:ext cx="487363" cy="20471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6" tIns="37123" rIns="74246" bIns="37123" anchor="ctr"/>
          <a:lstStyle/>
          <a:p>
            <a:pPr algn="ctr" defTabSz="9900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Text Box 21"/>
          <p:cNvSpPr txBox="1">
            <a:spLocks noChangeArrowheads="1"/>
          </p:cNvSpPr>
          <p:nvPr/>
        </p:nvSpPr>
        <p:spPr bwMode="auto">
          <a:xfrm>
            <a:off x="4398144" y="5769148"/>
            <a:ext cx="1195387" cy="4443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4246" tIns="37123" rIns="74246" bIns="37123">
            <a:spAutoFit/>
          </a:bodyPr>
          <a:lstStyle/>
          <a:p>
            <a:pPr algn="ctr" defTabSz="990025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/>
              </a:rPr>
              <a:t>2016</a:t>
            </a:r>
            <a:endParaRPr lang="en-US" altLang="zh-CN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/>
            </a:endParaRP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3626242" y="5770736"/>
            <a:ext cx="1008062" cy="2904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4246" tIns="37123" rIns="74246" bIns="37123">
            <a:spAutoFit/>
          </a:bodyPr>
          <a:lstStyle/>
          <a:p>
            <a:pPr algn="ctr" defTabSz="990025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zh-CN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/>
              </a:rPr>
              <a:t>2015</a:t>
            </a:r>
            <a:endParaRPr lang="en-US" altLang="zh-CN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/>
            </a:endParaRPr>
          </a:p>
        </p:txBody>
      </p:sp>
      <p:sp>
        <p:nvSpPr>
          <p:cNvPr id="107" name="Text Box 45"/>
          <p:cNvSpPr txBox="1">
            <a:spLocks noChangeArrowheads="1"/>
          </p:cNvSpPr>
          <p:nvPr/>
        </p:nvSpPr>
        <p:spPr bwMode="gray">
          <a:xfrm>
            <a:off x="3059299" y="3284996"/>
            <a:ext cx="2052066" cy="2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46" tIns="37123" rIns="74246" bIns="37123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89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28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00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72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4425" indent="3175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60</a:t>
            </a:r>
            <a:r>
              <a:rPr lang="ru-RU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,</a:t>
            </a:r>
            <a:r>
              <a:rPr lang="en-US" altLang="zh-CN" sz="13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8</a:t>
            </a:r>
            <a:endParaRPr lang="en-US" altLang="zh-CN" sz="13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2" name="TextBox 7"/>
          <p:cNvSpPr txBox="1"/>
          <p:nvPr/>
        </p:nvSpPr>
        <p:spPr>
          <a:xfrm>
            <a:off x="6735928" y="1572603"/>
            <a:ext cx="412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Инвестиции в разработки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3" name="TextBox 3"/>
          <p:cNvSpPr txBox="1"/>
          <p:nvPr/>
        </p:nvSpPr>
        <p:spPr>
          <a:xfrm>
            <a:off x="6179269" y="2114434"/>
            <a:ext cx="543642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lnSpc>
                <a:spcPts val="2800"/>
              </a:lnSpc>
              <a:buClr>
                <a:schemeClr val="bg1"/>
              </a:buClr>
              <a:buSzPct val="50000"/>
              <a:buFont typeface="Wingdings" pitchFamily="2" charset="2"/>
              <a:buChar char="l"/>
              <a:defRPr/>
            </a:pP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Входит в первые 10 компаний, инвестирующих </a:t>
            </a:r>
            <a:r>
              <a:rPr lang="ru-RU" altLang="zh-CN" sz="14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в НИОКР Примерно </a:t>
            </a:r>
            <a:r>
              <a:rPr lang="ru-RU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45,1 млрд долл. США</a:t>
            </a: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за 10 лет (</a:t>
            </a:r>
            <a:r>
              <a:rPr lang="ru-RU" altLang="zh-CN" sz="14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с </a:t>
            </a: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2006</a:t>
            </a:r>
            <a:b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</a:b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по </a:t>
            </a:r>
            <a:r>
              <a:rPr lang="ru-RU" altLang="zh-CN" sz="14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2016 год</a:t>
            </a: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en-US" altLang="zh-CN" sz="1400" dirty="0" smtClean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126000" indent="-126000">
              <a:lnSpc>
                <a:spcPts val="2800"/>
              </a:lnSpc>
              <a:buClr>
                <a:schemeClr val="bg1"/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10%+</a:t>
            </a:r>
            <a:r>
              <a:rPr lang="en-US" altLang="zh-CN" sz="14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lang="ru-RU" altLang="zh-CN" sz="14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Доля инвестиций в НИОКР и общий доход от продаж</a:t>
            </a:r>
            <a:endParaRPr lang="en-US" altLang="zh-CN" sz="14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  <a:p>
            <a:pPr marL="126000" indent="-126000">
              <a:lnSpc>
                <a:spcPts val="2800"/>
              </a:lnSpc>
              <a:buClr>
                <a:schemeClr val="bg1"/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80</a:t>
            </a:r>
            <a:r>
              <a:rPr lang="ru-RU" altLang="zh-CN" sz="1800" b="1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000 </a:t>
            </a: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сотрудников</a:t>
            </a:r>
            <a:r>
              <a:rPr lang="en-US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: </a:t>
            </a:r>
            <a:r>
              <a:rPr lang="en-US" altLang="zh-CN" sz="18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45% </a:t>
            </a:r>
            <a:r>
              <a:rPr lang="ru-RU" altLang="zh-CN" sz="14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являются инженерами </a:t>
            </a:r>
            <a:r>
              <a:rPr lang="ru-RU" altLang="zh-CN" sz="14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в НИОКР </a:t>
            </a:r>
            <a:endParaRPr lang="en-US" altLang="zh-CN" sz="14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6479843" y="3939268"/>
            <a:ext cx="4860000" cy="0"/>
          </a:xfrm>
          <a:prstGeom prst="line">
            <a:avLst/>
          </a:prstGeom>
          <a:gradFill flip="none" rotWithShape="1">
            <a:gsLst>
              <a:gs pos="0">
                <a:srgbClr val="94A5B8"/>
              </a:gs>
              <a:gs pos="100000">
                <a:srgbClr val="7A8EA3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8" name="矩形 157"/>
          <p:cNvSpPr/>
          <p:nvPr/>
        </p:nvSpPr>
        <p:spPr>
          <a:xfrm>
            <a:off x="6288214" y="4271951"/>
            <a:ext cx="360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SzPct val="100000"/>
              <a:defRPr/>
            </a:pPr>
            <a:r>
              <a:rPr lang="ru-RU" altLang="zh-CN" sz="1200" b="1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Общий объем инвестиций</a:t>
            </a:r>
            <a:endParaRPr lang="en-US" altLang="zh-CN" sz="1200" b="1" dirty="0" smtClean="0">
              <a:solidFill>
                <a:schemeClr val="bg1"/>
              </a:solidFill>
              <a:ea typeface="微软雅黑" pitchFamily="34" charset="-122"/>
              <a:cs typeface="Arial" pitchFamily="34" charset="0"/>
              <a:sym typeface="Calibri" pitchFamily="34" charset="0"/>
            </a:endParaRPr>
          </a:p>
          <a:p>
            <a:pPr eaLnBrk="0" hangingPunct="0">
              <a:buSzPct val="100000"/>
              <a:defRPr/>
            </a:pPr>
            <a:r>
              <a:rPr lang="ru-RU" altLang="zh-CN" sz="12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с 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2006 </a:t>
            </a:r>
            <a:r>
              <a:rPr lang="ru-RU" altLang="zh-CN" sz="12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по </a:t>
            </a:r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2016 </a:t>
            </a:r>
            <a:r>
              <a:rPr lang="ru-RU" altLang="zh-CN" sz="1200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(</a:t>
            </a:r>
            <a:r>
              <a:rPr lang="ru-RU" altLang="zh-CN" sz="1200" dirty="0" smtClean="0">
                <a:solidFill>
                  <a:schemeClr val="bg1"/>
                </a:solidFill>
                <a:ea typeface="微软雅黑" pitchFamily="34" charset="-122"/>
                <a:cs typeface="Arial" pitchFamily="34" charset="0"/>
                <a:sym typeface="Calibri" pitchFamily="34" charset="0"/>
              </a:rPr>
              <a:t>млрд. долл. США)</a:t>
            </a:r>
            <a:endParaRPr lang="zh-CN" altLang="en-US" sz="2000" kern="0" dirty="0">
              <a:ea typeface="微软雅黑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59" name="TextBox 52"/>
          <p:cNvSpPr txBox="1"/>
          <p:nvPr/>
        </p:nvSpPr>
        <p:spPr>
          <a:xfrm>
            <a:off x="9795053" y="4610934"/>
            <a:ext cx="46736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white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6</a:t>
            </a:r>
            <a:r>
              <a:rPr lang="ru-RU" altLang="zh-CN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zh-CN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6</a:t>
            </a:r>
            <a:endParaRPr lang="en-US" altLang="en-US" sz="100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787501" y="5633189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0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9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163445" y="5582260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1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539389" y="5517549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1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6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915334" y="5414886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1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8291279" y="5315167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7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667223" y="5132254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3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8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9043166" y="4934889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4</a:t>
            </a:r>
            <a:r>
              <a:rPr lang="ru-RU" altLang="zh-CN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zh-CN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8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9419111" y="4781417"/>
            <a:ext cx="467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5</a:t>
            </a:r>
            <a:r>
              <a:rPr lang="ru-RU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845921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2006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221866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2007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597810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2008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973754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2009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349698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2010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8725642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2011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101586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2012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9477531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2013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9853473" y="6039635"/>
            <a:ext cx="350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1000" kern="0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2014</a:t>
            </a:r>
            <a:endParaRPr lang="zh-CN" altLang="en-US" sz="10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7" name="圆角矩形 80"/>
          <p:cNvSpPr/>
          <p:nvPr/>
        </p:nvSpPr>
        <p:spPr bwMode="auto">
          <a:xfrm>
            <a:off x="9549741" y="4952550"/>
            <a:ext cx="202366" cy="104233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8" name="圆角矩形 81"/>
          <p:cNvSpPr/>
          <p:nvPr/>
        </p:nvSpPr>
        <p:spPr bwMode="auto">
          <a:xfrm>
            <a:off x="9177533" y="5081373"/>
            <a:ext cx="198629" cy="9135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9" name="圆角矩形 83"/>
          <p:cNvSpPr/>
          <p:nvPr/>
        </p:nvSpPr>
        <p:spPr bwMode="auto">
          <a:xfrm>
            <a:off x="8801588" y="5273880"/>
            <a:ext cx="198629" cy="72100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0" name="圆角矩形 84"/>
          <p:cNvSpPr/>
          <p:nvPr/>
        </p:nvSpPr>
        <p:spPr bwMode="auto">
          <a:xfrm>
            <a:off x="8425644" y="5454730"/>
            <a:ext cx="198629" cy="54015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1" name="圆角矩形 85"/>
          <p:cNvSpPr/>
          <p:nvPr/>
        </p:nvSpPr>
        <p:spPr bwMode="auto">
          <a:xfrm>
            <a:off x="8049700" y="5556959"/>
            <a:ext cx="198629" cy="43792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2" name="圆角矩形 86"/>
          <p:cNvSpPr/>
          <p:nvPr/>
        </p:nvSpPr>
        <p:spPr bwMode="auto">
          <a:xfrm>
            <a:off x="7673756" y="5658354"/>
            <a:ext cx="198629" cy="33653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3" name="圆角矩形 87"/>
          <p:cNvSpPr/>
          <p:nvPr/>
        </p:nvSpPr>
        <p:spPr bwMode="auto">
          <a:xfrm>
            <a:off x="7297811" y="5724809"/>
            <a:ext cx="198629" cy="27007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4" name="圆角矩形 88"/>
          <p:cNvSpPr/>
          <p:nvPr/>
        </p:nvSpPr>
        <p:spPr bwMode="auto">
          <a:xfrm>
            <a:off x="6921867" y="5775923"/>
            <a:ext cx="198629" cy="21896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5" name="圆角矩形 77"/>
          <p:cNvSpPr/>
          <p:nvPr/>
        </p:nvSpPr>
        <p:spPr bwMode="auto">
          <a:xfrm>
            <a:off x="9925685" y="4779428"/>
            <a:ext cx="202364" cy="1215459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6" name="Line 23"/>
          <p:cNvSpPr>
            <a:spLocks noChangeShapeType="1"/>
          </p:cNvSpPr>
          <p:nvPr/>
        </p:nvSpPr>
        <p:spPr bwMode="auto">
          <a:xfrm rot="10800000" flipH="1" flipV="1">
            <a:off x="6648657" y="5994886"/>
            <a:ext cx="4620846" cy="45719"/>
          </a:xfrm>
          <a:prstGeom prst="round2SameRect">
            <a:avLst/>
          </a:prstGeom>
          <a:noFill/>
          <a:ln w="6350">
            <a:solidFill>
              <a:srgbClr val="A8B7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 sz="1000">
              <a:solidFill>
                <a:srgbClr val="000000">
                  <a:lumMod val="75000"/>
                  <a:lumOff val="25000"/>
                </a:srgb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10227582" y="6050652"/>
            <a:ext cx="3505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9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2015</a:t>
            </a:r>
            <a:endParaRPr lang="zh-CN" altLang="en-US" sz="9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8" name="TextBox 52"/>
          <p:cNvSpPr txBox="1"/>
          <p:nvPr/>
        </p:nvSpPr>
        <p:spPr>
          <a:xfrm>
            <a:off x="10450342" y="3963234"/>
            <a:ext cx="71537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white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rPr>
              <a:t>11</a:t>
            </a:r>
            <a:r>
              <a:rPr lang="ru-RU" altLang="zh-CN" sz="2000" b="1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</a:rPr>
              <a:t>0</a:t>
            </a:r>
            <a:endParaRPr lang="en-US" altLang="en-US" sz="2000" b="1" dirty="0">
              <a:solidFill>
                <a:schemeClr val="bg1"/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9" name="圆角矩形 77"/>
          <p:cNvSpPr/>
          <p:nvPr/>
        </p:nvSpPr>
        <p:spPr bwMode="auto">
          <a:xfrm>
            <a:off x="10712238" y="4276580"/>
            <a:ext cx="193483" cy="171878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E0B0F"/>
              </a:gs>
              <a:gs pos="100000">
                <a:srgbClr val="F19376"/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0" name="圆角矩形 77"/>
          <p:cNvSpPr/>
          <p:nvPr/>
        </p:nvSpPr>
        <p:spPr bwMode="auto">
          <a:xfrm>
            <a:off x="10317101" y="4384266"/>
            <a:ext cx="202376" cy="1610621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1F5F9"/>
              </a:gs>
              <a:gs pos="100000">
                <a:srgbClr val="CCDAE7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1" name="TextBox 52"/>
          <p:cNvSpPr txBox="1"/>
          <p:nvPr/>
        </p:nvSpPr>
        <p:spPr>
          <a:xfrm>
            <a:off x="10216741" y="4210483"/>
            <a:ext cx="46736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white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en-US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9</a:t>
            </a:r>
            <a:r>
              <a:rPr lang="ru-RU" altLang="en-US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,</a:t>
            </a:r>
            <a:r>
              <a:rPr lang="en-US" altLang="en-US" sz="100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</a:t>
            </a:r>
            <a:endParaRPr lang="en-US" altLang="en-US" sz="100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10635366" y="6050652"/>
            <a:ext cx="3505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en-US" sz="900" kern="0" dirty="0" smtClean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2016</a:t>
            </a:r>
            <a:endParaRPr lang="zh-CN" altLang="en-US" sz="900" kern="0" dirty="0">
              <a:solidFill>
                <a:schemeClr val="bg1">
                  <a:lumMod val="9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7" name="TextBox 7"/>
          <p:cNvSpPr txBox="1"/>
          <p:nvPr/>
        </p:nvSpPr>
        <p:spPr>
          <a:xfrm>
            <a:off x="1305764" y="1572603"/>
            <a:ext cx="401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Huawei</a:t>
            </a:r>
            <a:r>
              <a:rPr lang="ru-R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: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 </a:t>
            </a:r>
            <a:r>
              <a:rPr lang="ru-R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доход </a:t>
            </a:r>
            <a:r>
              <a:rPr lang="ru-R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itchFamily="34" charset="0"/>
              </a:rPr>
              <a:t>от продаж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83403268" descr="E:\01 日常工作\04 展厅相关设计\2015年\PPT\主打胶片\源文件\images\13_03.pn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52" y="1917626"/>
            <a:ext cx="1728000" cy="2674463"/>
          </a:xfrm>
          <a:prstGeom prst="rect">
            <a:avLst/>
          </a:prstGeom>
          <a:noFill/>
        </p:spPr>
      </p:pic>
      <p:pic>
        <p:nvPicPr>
          <p:cNvPr id="25" name="1356730483" descr="E:\01 日常工作\04 展厅相关设计\2015年\PPT\主打胶片\源文件\images\13_05.pn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308" y="1920437"/>
            <a:ext cx="1728000" cy="2674463"/>
          </a:xfrm>
          <a:prstGeom prst="rect">
            <a:avLst/>
          </a:prstGeom>
          <a:noFill/>
        </p:spPr>
      </p:pic>
      <p:pic>
        <p:nvPicPr>
          <p:cNvPr id="26" name="1406471783" descr="E:\01 日常工作\04 展厅相关设计\2015年\PPT\主打胶片\源文件\images\13_07.png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064" y="1920437"/>
            <a:ext cx="1728000" cy="2674463"/>
          </a:xfrm>
          <a:prstGeom prst="rect">
            <a:avLst/>
          </a:prstGeom>
          <a:noFill/>
        </p:spPr>
      </p:pic>
      <p:pic>
        <p:nvPicPr>
          <p:cNvPr id="45" name="164830378" descr="E:\01 日常工作\04 展厅相关设计\2015年\PPT\主打胶片\源文件\images\13_09.png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0" y="1920437"/>
            <a:ext cx="1728000" cy="2674463"/>
          </a:xfrm>
          <a:prstGeom prst="rect">
            <a:avLst/>
          </a:prstGeom>
          <a:noFill/>
        </p:spPr>
      </p:pic>
      <p:sp>
        <p:nvSpPr>
          <p:cNvPr id="56" name="副标题 1"/>
          <p:cNvSpPr txBox="1">
            <a:spLocks/>
          </p:cNvSpPr>
          <p:nvPr/>
        </p:nvSpPr>
        <p:spPr>
          <a:xfrm>
            <a:off x="2358308" y="5174694"/>
            <a:ext cx="172800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Finance solutions</a:t>
            </a:r>
            <a:endParaRPr lang="ru-RU" altLang="zh-CN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8" name="副标题 1"/>
          <p:cNvSpPr txBox="1">
            <a:spLocks/>
          </p:cNvSpPr>
          <p:nvPr/>
        </p:nvSpPr>
        <p:spPr>
          <a:xfrm>
            <a:off x="6219820" y="5174694"/>
            <a:ext cx="172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Railway and roads solutions</a:t>
            </a:r>
            <a:endParaRPr lang="ru-RU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0" name="副标题 1"/>
          <p:cNvSpPr txBox="1">
            <a:spLocks/>
          </p:cNvSpPr>
          <p:nvPr/>
        </p:nvSpPr>
        <p:spPr>
          <a:xfrm>
            <a:off x="10113735" y="5174694"/>
            <a:ext cx="174971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altLang="zh-CN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Autoplants</a:t>
            </a:r>
            <a:r>
              <a:rPr lang="en-US" altLang="zh-CN" sz="1200" dirty="0" smtClean="0">
                <a:solidFill>
                  <a:schemeClr val="bg1"/>
                </a:solidFill>
              </a:rPr>
              <a:t> solutions</a:t>
            </a:r>
            <a:endParaRPr lang="ru-RU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62" name="副标题 1"/>
          <p:cNvSpPr txBox="1">
            <a:spLocks/>
          </p:cNvSpPr>
          <p:nvPr/>
        </p:nvSpPr>
        <p:spPr>
          <a:xfrm>
            <a:off x="4289064" y="5174694"/>
            <a:ext cx="172800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Energy solutions</a:t>
            </a:r>
            <a:endParaRPr lang="ru-RU" altLang="zh-CN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6" name="副标题 1"/>
          <p:cNvSpPr txBox="1">
            <a:spLocks/>
          </p:cNvSpPr>
          <p:nvPr/>
        </p:nvSpPr>
        <p:spPr>
          <a:xfrm>
            <a:off x="427552" y="5174694"/>
            <a:ext cx="172800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Smart cities</a:t>
            </a:r>
            <a:endParaRPr lang="ru-RU" altLang="zh-CN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副标题 1"/>
          <p:cNvSpPr txBox="1">
            <a:spLocks/>
          </p:cNvSpPr>
          <p:nvPr/>
        </p:nvSpPr>
        <p:spPr>
          <a:xfrm>
            <a:off x="427552" y="4635945"/>
            <a:ext cx="1728000" cy="528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140+</a:t>
            </a:r>
            <a:endParaRPr lang="ru-RU" alt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副标题 1"/>
          <p:cNvSpPr txBox="1">
            <a:spLocks/>
          </p:cNvSpPr>
          <p:nvPr/>
        </p:nvSpPr>
        <p:spPr>
          <a:xfrm>
            <a:off x="4289064" y="4635945"/>
            <a:ext cx="1728000" cy="528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170+</a:t>
            </a:r>
            <a:endParaRPr lang="ru-RU" alt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副标题 1"/>
          <p:cNvSpPr txBox="1">
            <a:spLocks/>
          </p:cNvSpPr>
          <p:nvPr/>
        </p:nvSpPr>
        <p:spPr>
          <a:xfrm>
            <a:off x="10113734" y="4635945"/>
            <a:ext cx="1749715" cy="528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3/</a:t>
            </a:r>
            <a:r>
              <a:rPr lang="en-US" altLang="zh-CN" kern="0" dirty="0" smtClean="0">
                <a:solidFill>
                  <a:schemeClr val="bg1"/>
                </a:solidFill>
                <a:latin typeface="Arial" pitchFamily="34" charset="0"/>
              </a:rPr>
              <a:t>Top</a:t>
            </a: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ru-RU" alt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副标题 1"/>
          <p:cNvSpPr txBox="1">
            <a:spLocks/>
          </p:cNvSpPr>
          <p:nvPr/>
        </p:nvSpPr>
        <p:spPr>
          <a:xfrm>
            <a:off x="6017064" y="4635945"/>
            <a:ext cx="2133512" cy="528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220 000+ км</a:t>
            </a:r>
          </a:p>
        </p:txBody>
      </p:sp>
      <p:sp>
        <p:nvSpPr>
          <p:cNvPr id="37" name="副标题 1"/>
          <p:cNvSpPr txBox="1">
            <a:spLocks/>
          </p:cNvSpPr>
          <p:nvPr/>
        </p:nvSpPr>
        <p:spPr>
          <a:xfrm>
            <a:off x="2358308" y="4635945"/>
            <a:ext cx="1727999" cy="528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altLang="zh-CN" kern="0" dirty="0">
                <a:solidFill>
                  <a:schemeClr val="bg1"/>
                </a:solidFill>
                <a:latin typeface="Arial" pitchFamily="34" charset="0"/>
              </a:rPr>
              <a:t>300+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54661" y="471948"/>
            <a:ext cx="11461000" cy="1039352"/>
          </a:xfrm>
        </p:spPr>
        <p:txBody>
          <a:bodyPr lIns="0">
            <a:normAutofit/>
          </a:bodyPr>
          <a:lstStyle/>
          <a:p>
            <a:r>
              <a:rPr lang="ru-RU" sz="3000" dirty="0" smtClean="0"/>
              <a:t>Huawei </a:t>
            </a:r>
            <a:r>
              <a:rPr lang="ru-RU" sz="3000" dirty="0" err="1" smtClean="0"/>
              <a:t>Enterprise</a:t>
            </a:r>
            <a:r>
              <a:rPr lang="ru-RU" sz="3000" dirty="0" smtClean="0"/>
              <a:t> </a:t>
            </a:r>
            <a:r>
              <a:rPr lang="ru-RU" sz="3000" dirty="0" err="1" smtClean="0"/>
              <a:t>Business</a:t>
            </a:r>
            <a:r>
              <a:rPr lang="ru-RU" sz="3000" dirty="0" smtClean="0"/>
              <a:t>: высокая </a:t>
            </a:r>
            <a:r>
              <a:rPr lang="ru-RU" sz="3000" smtClean="0"/>
              <a:t>оценка и широкое признание со стороны </a:t>
            </a:r>
            <a:r>
              <a:rPr lang="ru-RU" sz="3000" dirty="0" smtClean="0"/>
              <a:t>пользователей</a:t>
            </a:r>
          </a:p>
        </p:txBody>
      </p:sp>
      <p:sp>
        <p:nvSpPr>
          <p:cNvPr id="21" name="副标题 1"/>
          <p:cNvSpPr txBox="1">
            <a:spLocks/>
          </p:cNvSpPr>
          <p:nvPr/>
        </p:nvSpPr>
        <p:spPr>
          <a:xfrm>
            <a:off x="8150576" y="5160841"/>
            <a:ext cx="1760400" cy="271841"/>
          </a:xfrm>
          <a:prstGeom prst="rect">
            <a:avLst/>
          </a:prstGeom>
        </p:spPr>
        <p:txBody>
          <a:bodyPr wrap="square" lIns="91416" tIns="45706" rIns="91416" bIns="45706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200" dirty="0" err="1" smtClean="0">
                <a:solidFill>
                  <a:schemeClr val="bg1"/>
                </a:solidFill>
                <a:latin typeface="Arial" pitchFamily="34" charset="0"/>
              </a:rPr>
              <a:t>Oil&amp;Gaz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 solutions</a:t>
            </a:r>
            <a:endParaRPr lang="ru-RU" altLang="zh-CN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副标题 1"/>
          <p:cNvSpPr txBox="1">
            <a:spLocks/>
          </p:cNvSpPr>
          <p:nvPr/>
        </p:nvSpPr>
        <p:spPr>
          <a:xfrm>
            <a:off x="8150576" y="4635945"/>
            <a:ext cx="1760400" cy="528381"/>
          </a:xfrm>
          <a:prstGeom prst="rect">
            <a:avLst/>
          </a:prstGeom>
        </p:spPr>
        <p:txBody>
          <a:bodyPr lIns="91416" tIns="45706" rIns="91416" bIns="45706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altLang="zh-CN" kern="0" dirty="0" smtClean="0">
                <a:solidFill>
                  <a:schemeClr val="bg1"/>
                </a:solidFill>
                <a:latin typeface="Arial" pitchFamily="34" charset="0"/>
              </a:rPr>
              <a:t>38 000 км</a:t>
            </a:r>
            <a:endParaRPr lang="ru-RU" alt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0576" y="1917626"/>
            <a:ext cx="1760400" cy="2677237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734" y="1920437"/>
            <a:ext cx="1749715" cy="26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 142"/>
          <p:cNvSpPr/>
          <p:nvPr/>
        </p:nvSpPr>
        <p:spPr bwMode="auto">
          <a:xfrm>
            <a:off x="6104484" y="2057837"/>
            <a:ext cx="5672988" cy="41579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4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graphicFrame>
        <p:nvGraphicFramePr>
          <p:cNvPr id="38" name="对象 3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矩形 5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ym typeface="+mn-lt"/>
              </a:rPr>
              <a:t>%</a:t>
            </a:r>
            <a:endParaRPr lang="zh-CN" altLang="en-US" sz="1400"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71943" y="466143"/>
            <a:ext cx="11099800" cy="745957"/>
          </a:xfrm>
        </p:spPr>
        <p:txBody>
          <a:bodyPr>
            <a:normAutofit/>
          </a:bodyPr>
          <a:lstStyle/>
          <a:p>
            <a:pPr lvl="0" defTabSz="1170751" eaLnBrk="0" hangingPunct="0"/>
            <a:r>
              <a:rPr lang="ru-RU" altLang="zh-CN" sz="3200" dirty="0" smtClean="0">
                <a:solidFill>
                  <a:srgbClr val="FFFFFF"/>
                </a:solidFill>
                <a:latin typeface="+mn-lt"/>
              </a:rPr>
              <a:t>Ведущие новые </a:t>
            </a:r>
            <a:r>
              <a:rPr lang="ru-RU" altLang="zh-CN" sz="3200" dirty="0">
                <a:solidFill>
                  <a:srgbClr val="FFFFFF"/>
                </a:solidFill>
                <a:latin typeface="+mn-lt"/>
              </a:rPr>
              <a:t>ИКТ, Huawei EBG </a:t>
            </a:r>
            <a:r>
              <a:rPr lang="ru-RU" altLang="zh-CN" sz="3200" dirty="0" smtClean="0">
                <a:solidFill>
                  <a:srgbClr val="FFFFFF"/>
                </a:solidFill>
                <a:latin typeface="+mn-lt"/>
              </a:rPr>
              <a:t>растет стремительно</a:t>
            </a:r>
            <a:endParaRPr lang="en-US" altLang="zh-CN" sz="32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64896" y="1471611"/>
            <a:ext cx="50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zh-CN" b="1" dirty="0">
                <a:solidFill>
                  <a:srgbClr val="FF9900"/>
                </a:solidFill>
                <a:cs typeface="Calibri" pitchFamily="34" charset="0"/>
              </a:rPr>
              <a:t>Доход </a:t>
            </a:r>
            <a:r>
              <a:rPr lang="en-US" altLang="zh-CN" b="1" dirty="0" smtClean="0">
                <a:solidFill>
                  <a:srgbClr val="FF9900"/>
                </a:solidFill>
                <a:cs typeface="Calibri" pitchFamily="34" charset="0"/>
              </a:rPr>
              <a:t>Huawei EBG</a:t>
            </a:r>
            <a:endParaRPr lang="zh-CN" altLang="en-US" b="1" dirty="0" smtClean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118" name="矩形 117"/>
          <p:cNvSpPr/>
          <p:nvPr>
            <p:custDataLst>
              <p:tags r:id="rId5"/>
            </p:custDataLst>
          </p:nvPr>
        </p:nvSpPr>
        <p:spPr>
          <a:xfrm>
            <a:off x="6495796" y="1471611"/>
            <a:ext cx="5036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zh-CN" sz="2200" b="1" dirty="0">
                <a:solidFill>
                  <a:srgbClr val="FF9900"/>
                </a:solidFill>
                <a:cs typeface="Calibri" pitchFamily="34" charset="0"/>
              </a:rPr>
              <a:t>Развитие глобальных партнеров</a:t>
            </a:r>
            <a:endParaRPr lang="zh-CN" altLang="en-US" sz="2200" b="1" dirty="0" smtClean="0">
              <a:solidFill>
                <a:srgbClr val="FF9900"/>
              </a:solidFill>
              <a:cs typeface="Calibri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363231" y="2057837"/>
            <a:ext cx="5472000" cy="41579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4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en-US" altLang="en-US" sz="1800" dirty="0">
              <a:solidFill>
                <a:schemeClr val="bg1"/>
              </a:solidFill>
              <a:cs typeface="Arial" pitchFamily="34" charset="0"/>
              <a:sym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32956" y="2483748"/>
            <a:ext cx="5561053" cy="3515883"/>
            <a:chOff x="357923" y="2071243"/>
            <a:chExt cx="10763687" cy="3870905"/>
          </a:xfrm>
        </p:grpSpPr>
        <p:grpSp>
          <p:nvGrpSpPr>
            <p:cNvPr id="43" name="组合 42"/>
            <p:cNvGrpSpPr/>
            <p:nvPr/>
          </p:nvGrpSpPr>
          <p:grpSpPr>
            <a:xfrm>
              <a:off x="1035878" y="2613735"/>
              <a:ext cx="8133522" cy="2827773"/>
              <a:chOff x="1035878" y="2613735"/>
              <a:chExt cx="8133522" cy="2827773"/>
            </a:xfrm>
          </p:grpSpPr>
          <p:cxnSp>
            <p:nvCxnSpPr>
              <p:cNvPr id="115" name="直接连接符 114"/>
              <p:cNvCxnSpPr/>
              <p:nvPr/>
            </p:nvCxnSpPr>
            <p:spPr>
              <a:xfrm rot="5400000">
                <a:off x="5102639" y="-1453026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rot="5400000">
                <a:off x="5102639" y="-1235505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5400000">
                <a:off x="5102639" y="-1017984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5400000">
                <a:off x="5102639" y="69621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5102639" y="287142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5400000">
                <a:off x="5102639" y="504663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5400000">
                <a:off x="5102639" y="722184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5400000">
                <a:off x="5102639" y="939705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5102639" y="1157226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5400000">
                <a:off x="5102639" y="1374747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rot="5400000">
                <a:off x="5102639" y="-800463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5400000">
                <a:off x="5102639" y="-582942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5400000">
                <a:off x="5102639" y="-365421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1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5102639" y="-147900"/>
                <a:ext cx="0" cy="8133522"/>
              </a:xfrm>
              <a:prstGeom prst="line">
                <a:avLst/>
              </a:prstGeom>
              <a:ln w="6350">
                <a:solidFill>
                  <a:srgbClr val="C2D3E2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035879" y="2946667"/>
              <a:ext cx="8110214" cy="2712355"/>
            </a:xfrm>
            <a:custGeom>
              <a:avLst/>
              <a:gdLst>
                <a:gd name="T0" fmla="*/ 3043 w 3749"/>
                <a:gd name="T1" fmla="*/ 0 h 2214"/>
                <a:gd name="T2" fmla="*/ 3749 w 3749"/>
                <a:gd name="T3" fmla="*/ 2214 h 2214"/>
                <a:gd name="T4" fmla="*/ 0 w 3749"/>
                <a:gd name="T5" fmla="*/ 2214 h 2214"/>
                <a:gd name="T6" fmla="*/ 484 w 3749"/>
                <a:gd name="T7" fmla="*/ 1033 h 2214"/>
                <a:gd name="T8" fmla="*/ 1065 w 3749"/>
                <a:gd name="T9" fmla="*/ 950 h 2214"/>
                <a:gd name="T10" fmla="*/ 1656 w 3749"/>
                <a:gd name="T11" fmla="*/ 834 h 2214"/>
                <a:gd name="T12" fmla="*/ 2332 w 3749"/>
                <a:gd name="T13" fmla="*/ 515 h 2214"/>
                <a:gd name="T14" fmla="*/ 3043 w 3749"/>
                <a:gd name="T15" fmla="*/ 0 h 2214"/>
                <a:gd name="connsiteX0" fmla="*/ 8117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4937 h 10000"/>
                <a:gd name="connsiteX4" fmla="*/ 2841 w 10000"/>
                <a:gd name="connsiteY4" fmla="*/ 4291 h 10000"/>
                <a:gd name="connsiteX5" fmla="*/ 4417 w 10000"/>
                <a:gd name="connsiteY5" fmla="*/ 3767 h 10000"/>
                <a:gd name="connsiteX6" fmla="*/ 6220 w 10000"/>
                <a:gd name="connsiteY6" fmla="*/ 2326 h 10000"/>
                <a:gd name="connsiteX7" fmla="*/ 8117 w 10000"/>
                <a:gd name="connsiteY7" fmla="*/ 0 h 10000"/>
                <a:gd name="connsiteX0" fmla="*/ 8259 w 10000"/>
                <a:gd name="connsiteY0" fmla="*/ 0 h 9778"/>
                <a:gd name="connsiteX1" fmla="*/ 10000 w 10000"/>
                <a:gd name="connsiteY1" fmla="*/ 9778 h 9778"/>
                <a:gd name="connsiteX2" fmla="*/ 0 w 10000"/>
                <a:gd name="connsiteY2" fmla="*/ 9778 h 9778"/>
                <a:gd name="connsiteX3" fmla="*/ 1641 w 10000"/>
                <a:gd name="connsiteY3" fmla="*/ 4715 h 9778"/>
                <a:gd name="connsiteX4" fmla="*/ 2841 w 10000"/>
                <a:gd name="connsiteY4" fmla="*/ 4069 h 9778"/>
                <a:gd name="connsiteX5" fmla="*/ 4417 w 10000"/>
                <a:gd name="connsiteY5" fmla="*/ 3545 h 9778"/>
                <a:gd name="connsiteX6" fmla="*/ 6220 w 10000"/>
                <a:gd name="connsiteY6" fmla="*/ 2104 h 9778"/>
                <a:gd name="connsiteX7" fmla="*/ 8259 w 10000"/>
                <a:gd name="connsiteY7" fmla="*/ 0 h 9778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4822 h 10000"/>
                <a:gd name="connsiteX4" fmla="*/ 2841 w 10000"/>
                <a:gd name="connsiteY4" fmla="*/ 4161 h 10000"/>
                <a:gd name="connsiteX5" fmla="*/ 4417 w 10000"/>
                <a:gd name="connsiteY5" fmla="*/ 3625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4822 h 10000"/>
                <a:gd name="connsiteX4" fmla="*/ 2841 w 10000"/>
                <a:gd name="connsiteY4" fmla="*/ 4161 h 10000"/>
                <a:gd name="connsiteX5" fmla="*/ 4946 w 10000"/>
                <a:gd name="connsiteY5" fmla="*/ 3650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4822 h 10000"/>
                <a:gd name="connsiteX4" fmla="*/ 3276 w 10000"/>
                <a:gd name="connsiteY4" fmla="*/ 4287 h 10000"/>
                <a:gd name="connsiteX5" fmla="*/ 4946 w 10000"/>
                <a:gd name="connsiteY5" fmla="*/ 3650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6420 h 10000"/>
                <a:gd name="connsiteX4" fmla="*/ 3276 w 10000"/>
                <a:gd name="connsiteY4" fmla="*/ 4287 h 10000"/>
                <a:gd name="connsiteX5" fmla="*/ 4946 w 10000"/>
                <a:gd name="connsiteY5" fmla="*/ 3650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6420 h 10000"/>
                <a:gd name="connsiteX4" fmla="*/ 3286 w 10000"/>
                <a:gd name="connsiteY4" fmla="*/ 5857 h 10000"/>
                <a:gd name="connsiteX5" fmla="*/ 4946 w 10000"/>
                <a:gd name="connsiteY5" fmla="*/ 3650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6420 h 10000"/>
                <a:gd name="connsiteX4" fmla="*/ 3286 w 10000"/>
                <a:gd name="connsiteY4" fmla="*/ 5857 h 10000"/>
                <a:gd name="connsiteX5" fmla="*/ 4985 w 10000"/>
                <a:gd name="connsiteY5" fmla="*/ 4256 h 10000"/>
                <a:gd name="connsiteX6" fmla="*/ 6617 w 10000"/>
                <a:gd name="connsiteY6" fmla="*/ 2581 h 10000"/>
                <a:gd name="connsiteX7" fmla="*/ 8259 w 10000"/>
                <a:gd name="connsiteY7" fmla="*/ 0 h 10000"/>
                <a:gd name="connsiteX0" fmla="*/ 8259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41 w 10000"/>
                <a:gd name="connsiteY3" fmla="*/ 6420 h 10000"/>
                <a:gd name="connsiteX4" fmla="*/ 3286 w 10000"/>
                <a:gd name="connsiteY4" fmla="*/ 5857 h 10000"/>
                <a:gd name="connsiteX5" fmla="*/ 4985 w 10000"/>
                <a:gd name="connsiteY5" fmla="*/ 4256 h 10000"/>
                <a:gd name="connsiteX6" fmla="*/ 6646 w 10000"/>
                <a:gd name="connsiteY6" fmla="*/ 3132 h 10000"/>
                <a:gd name="connsiteX7" fmla="*/ 8259 w 10000"/>
                <a:gd name="connsiteY7" fmla="*/ 0 h 10000"/>
                <a:gd name="connsiteX0" fmla="*/ 8298 w 10000"/>
                <a:gd name="connsiteY0" fmla="*/ 0 h 9559"/>
                <a:gd name="connsiteX1" fmla="*/ 10000 w 10000"/>
                <a:gd name="connsiteY1" fmla="*/ 9559 h 9559"/>
                <a:gd name="connsiteX2" fmla="*/ 0 w 10000"/>
                <a:gd name="connsiteY2" fmla="*/ 9559 h 9559"/>
                <a:gd name="connsiteX3" fmla="*/ 1641 w 10000"/>
                <a:gd name="connsiteY3" fmla="*/ 5979 h 9559"/>
                <a:gd name="connsiteX4" fmla="*/ 3286 w 10000"/>
                <a:gd name="connsiteY4" fmla="*/ 5416 h 9559"/>
                <a:gd name="connsiteX5" fmla="*/ 4985 w 10000"/>
                <a:gd name="connsiteY5" fmla="*/ 3815 h 9559"/>
                <a:gd name="connsiteX6" fmla="*/ 6646 w 10000"/>
                <a:gd name="connsiteY6" fmla="*/ 2691 h 9559"/>
                <a:gd name="connsiteX7" fmla="*/ 8298 w 10000"/>
                <a:gd name="connsiteY7" fmla="*/ 0 h 9559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286 w 10000"/>
                <a:gd name="connsiteY4" fmla="*/ 5666 h 10000"/>
                <a:gd name="connsiteX5" fmla="*/ 4985 w 10000"/>
                <a:gd name="connsiteY5" fmla="*/ 3991 h 10000"/>
                <a:gd name="connsiteX6" fmla="*/ 6646 w 10000"/>
                <a:gd name="connsiteY6" fmla="*/ 2815 h 10000"/>
                <a:gd name="connsiteX7" fmla="*/ 8298 w 10000"/>
                <a:gd name="connsiteY7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85 w 10000"/>
                <a:gd name="connsiteY5" fmla="*/ 3991 h 10000"/>
                <a:gd name="connsiteX6" fmla="*/ 6646 w 10000"/>
                <a:gd name="connsiteY6" fmla="*/ 2815 h 10000"/>
                <a:gd name="connsiteX7" fmla="*/ 8298 w 10000"/>
                <a:gd name="connsiteY7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85 w 10000"/>
                <a:gd name="connsiteY5" fmla="*/ 3991 h 10000"/>
                <a:gd name="connsiteX6" fmla="*/ 6646 w 10000"/>
                <a:gd name="connsiteY6" fmla="*/ 2815 h 10000"/>
                <a:gd name="connsiteX7" fmla="*/ 8298 w 10000"/>
                <a:gd name="connsiteY7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69 w 10000"/>
                <a:gd name="connsiteY5" fmla="*/ 6387 h 10000"/>
                <a:gd name="connsiteX6" fmla="*/ 6646 w 10000"/>
                <a:gd name="connsiteY6" fmla="*/ 2815 h 10000"/>
                <a:gd name="connsiteX7" fmla="*/ 8298 w 10000"/>
                <a:gd name="connsiteY7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69 w 10000"/>
                <a:gd name="connsiteY5" fmla="*/ 6387 h 10000"/>
                <a:gd name="connsiteX6" fmla="*/ 6623 w 10000"/>
                <a:gd name="connsiteY6" fmla="*/ 5770 h 10000"/>
                <a:gd name="connsiteX7" fmla="*/ 8298 w 10000"/>
                <a:gd name="connsiteY7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69 w 10000"/>
                <a:gd name="connsiteY5" fmla="*/ 6387 h 10000"/>
                <a:gd name="connsiteX6" fmla="*/ 6623 w 10000"/>
                <a:gd name="connsiteY6" fmla="*/ 5770 h 10000"/>
                <a:gd name="connsiteX7" fmla="*/ 7591 w 10000"/>
                <a:gd name="connsiteY7" fmla="*/ 2428 h 10000"/>
                <a:gd name="connsiteX8" fmla="*/ 8298 w 10000"/>
                <a:gd name="connsiteY8" fmla="*/ 0 h 10000"/>
                <a:gd name="connsiteX0" fmla="*/ 8298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81 h 10000"/>
                <a:gd name="connsiteX4" fmla="*/ 3332 w 10000"/>
                <a:gd name="connsiteY4" fmla="*/ 7333 h 10000"/>
                <a:gd name="connsiteX5" fmla="*/ 4969 w 10000"/>
                <a:gd name="connsiteY5" fmla="*/ 6387 h 10000"/>
                <a:gd name="connsiteX6" fmla="*/ 6623 w 10000"/>
                <a:gd name="connsiteY6" fmla="*/ 5770 h 10000"/>
                <a:gd name="connsiteX7" fmla="*/ 8295 w 10000"/>
                <a:gd name="connsiteY7" fmla="*/ 3725 h 10000"/>
                <a:gd name="connsiteX8" fmla="*/ 8298 w 10000"/>
                <a:gd name="connsiteY8" fmla="*/ 0 h 10000"/>
                <a:gd name="connsiteX0" fmla="*/ 9905 w 10000"/>
                <a:gd name="connsiteY0" fmla="*/ 0 h 9640"/>
                <a:gd name="connsiteX1" fmla="*/ 10000 w 10000"/>
                <a:gd name="connsiteY1" fmla="*/ 9640 h 9640"/>
                <a:gd name="connsiteX2" fmla="*/ 0 w 10000"/>
                <a:gd name="connsiteY2" fmla="*/ 9640 h 9640"/>
                <a:gd name="connsiteX3" fmla="*/ 1676 w 10000"/>
                <a:gd name="connsiteY3" fmla="*/ 7721 h 9640"/>
                <a:gd name="connsiteX4" fmla="*/ 3332 w 10000"/>
                <a:gd name="connsiteY4" fmla="*/ 6973 h 9640"/>
                <a:gd name="connsiteX5" fmla="*/ 4969 w 10000"/>
                <a:gd name="connsiteY5" fmla="*/ 6027 h 9640"/>
                <a:gd name="connsiteX6" fmla="*/ 6623 w 10000"/>
                <a:gd name="connsiteY6" fmla="*/ 5410 h 9640"/>
                <a:gd name="connsiteX7" fmla="*/ 8295 w 10000"/>
                <a:gd name="connsiteY7" fmla="*/ 3365 h 9640"/>
                <a:gd name="connsiteX8" fmla="*/ 9905 w 10000"/>
                <a:gd name="connsiteY8" fmla="*/ 0 h 9640"/>
                <a:gd name="connsiteX0" fmla="*/ 9905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09 h 10000"/>
                <a:gd name="connsiteX4" fmla="*/ 3332 w 10000"/>
                <a:gd name="connsiteY4" fmla="*/ 7233 h 10000"/>
                <a:gd name="connsiteX5" fmla="*/ 4969 w 10000"/>
                <a:gd name="connsiteY5" fmla="*/ 6252 h 10000"/>
                <a:gd name="connsiteX6" fmla="*/ 6623 w 10000"/>
                <a:gd name="connsiteY6" fmla="*/ 5612 h 10000"/>
                <a:gd name="connsiteX7" fmla="*/ 8298 w 10000"/>
                <a:gd name="connsiteY7" fmla="*/ 3463 h 10000"/>
                <a:gd name="connsiteX8" fmla="*/ 9905 w 10000"/>
                <a:gd name="connsiteY8" fmla="*/ 0 h 10000"/>
                <a:gd name="connsiteX0" fmla="*/ 9905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09 h 10000"/>
                <a:gd name="connsiteX4" fmla="*/ 3332 w 10000"/>
                <a:gd name="connsiteY4" fmla="*/ 7233 h 10000"/>
                <a:gd name="connsiteX5" fmla="*/ 4969 w 10000"/>
                <a:gd name="connsiteY5" fmla="*/ 6252 h 10000"/>
                <a:gd name="connsiteX6" fmla="*/ 6623 w 10000"/>
                <a:gd name="connsiteY6" fmla="*/ 5612 h 10000"/>
                <a:gd name="connsiteX7" fmla="*/ 8298 w 10000"/>
                <a:gd name="connsiteY7" fmla="*/ 3463 h 10000"/>
                <a:gd name="connsiteX8" fmla="*/ 9905 w 10000"/>
                <a:gd name="connsiteY8" fmla="*/ 0 h 10000"/>
                <a:gd name="connsiteX0" fmla="*/ 9905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09 h 10000"/>
                <a:gd name="connsiteX4" fmla="*/ 3332 w 10000"/>
                <a:gd name="connsiteY4" fmla="*/ 7233 h 10000"/>
                <a:gd name="connsiteX5" fmla="*/ 4969 w 10000"/>
                <a:gd name="connsiteY5" fmla="*/ 6252 h 10000"/>
                <a:gd name="connsiteX6" fmla="*/ 6623 w 10000"/>
                <a:gd name="connsiteY6" fmla="*/ 5612 h 10000"/>
                <a:gd name="connsiteX7" fmla="*/ 8298 w 10000"/>
                <a:gd name="connsiteY7" fmla="*/ 3463 h 10000"/>
                <a:gd name="connsiteX8" fmla="*/ 9905 w 10000"/>
                <a:gd name="connsiteY8" fmla="*/ 0 h 10000"/>
                <a:gd name="connsiteX0" fmla="*/ 9905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1676 w 10000"/>
                <a:gd name="connsiteY3" fmla="*/ 8009 h 10000"/>
                <a:gd name="connsiteX4" fmla="*/ 3332 w 10000"/>
                <a:gd name="connsiteY4" fmla="*/ 7233 h 10000"/>
                <a:gd name="connsiteX5" fmla="*/ 4969 w 10000"/>
                <a:gd name="connsiteY5" fmla="*/ 6252 h 10000"/>
                <a:gd name="connsiteX6" fmla="*/ 6623 w 10000"/>
                <a:gd name="connsiteY6" fmla="*/ 5612 h 10000"/>
                <a:gd name="connsiteX7" fmla="*/ 8298 w 10000"/>
                <a:gd name="connsiteY7" fmla="*/ 3463 h 10000"/>
                <a:gd name="connsiteX8" fmla="*/ 9905 w 10000"/>
                <a:gd name="connsiteY8" fmla="*/ 0 h 10000"/>
                <a:gd name="connsiteX0" fmla="*/ 9921 w 10000"/>
                <a:gd name="connsiteY0" fmla="*/ 0 h 10159"/>
                <a:gd name="connsiteX1" fmla="*/ 10000 w 10000"/>
                <a:gd name="connsiteY1" fmla="*/ 10159 h 10159"/>
                <a:gd name="connsiteX2" fmla="*/ 0 w 10000"/>
                <a:gd name="connsiteY2" fmla="*/ 10159 h 10159"/>
                <a:gd name="connsiteX3" fmla="*/ 1676 w 10000"/>
                <a:gd name="connsiteY3" fmla="*/ 8168 h 10159"/>
                <a:gd name="connsiteX4" fmla="*/ 3332 w 10000"/>
                <a:gd name="connsiteY4" fmla="*/ 7392 h 10159"/>
                <a:gd name="connsiteX5" fmla="*/ 4969 w 10000"/>
                <a:gd name="connsiteY5" fmla="*/ 6411 h 10159"/>
                <a:gd name="connsiteX6" fmla="*/ 6623 w 10000"/>
                <a:gd name="connsiteY6" fmla="*/ 5771 h 10159"/>
                <a:gd name="connsiteX7" fmla="*/ 8298 w 10000"/>
                <a:gd name="connsiteY7" fmla="*/ 3622 h 10159"/>
                <a:gd name="connsiteX8" fmla="*/ 9921 w 10000"/>
                <a:gd name="connsiteY8" fmla="*/ 0 h 10159"/>
                <a:gd name="connsiteX0" fmla="*/ 9921 w 10000"/>
                <a:gd name="connsiteY0" fmla="*/ 0 h 10159"/>
                <a:gd name="connsiteX1" fmla="*/ 10000 w 10000"/>
                <a:gd name="connsiteY1" fmla="*/ 10159 h 10159"/>
                <a:gd name="connsiteX2" fmla="*/ 0 w 10000"/>
                <a:gd name="connsiteY2" fmla="*/ 10159 h 10159"/>
                <a:gd name="connsiteX3" fmla="*/ 1676 w 10000"/>
                <a:gd name="connsiteY3" fmla="*/ 8168 h 10159"/>
                <a:gd name="connsiteX4" fmla="*/ 3332 w 10000"/>
                <a:gd name="connsiteY4" fmla="*/ 7392 h 10159"/>
                <a:gd name="connsiteX5" fmla="*/ 4969 w 10000"/>
                <a:gd name="connsiteY5" fmla="*/ 6411 h 10159"/>
                <a:gd name="connsiteX6" fmla="*/ 6623 w 10000"/>
                <a:gd name="connsiteY6" fmla="*/ 5771 h 10159"/>
                <a:gd name="connsiteX7" fmla="*/ 8298 w 10000"/>
                <a:gd name="connsiteY7" fmla="*/ 3622 h 10159"/>
                <a:gd name="connsiteX8" fmla="*/ 9921 w 10000"/>
                <a:gd name="connsiteY8" fmla="*/ 0 h 10159"/>
                <a:gd name="connsiteX0" fmla="*/ 9921 w 10000"/>
                <a:gd name="connsiteY0" fmla="*/ 0 h 10159"/>
                <a:gd name="connsiteX1" fmla="*/ 10000 w 10000"/>
                <a:gd name="connsiteY1" fmla="*/ 10159 h 10159"/>
                <a:gd name="connsiteX2" fmla="*/ 0 w 10000"/>
                <a:gd name="connsiteY2" fmla="*/ 10159 h 10159"/>
                <a:gd name="connsiteX3" fmla="*/ 1676 w 10000"/>
                <a:gd name="connsiteY3" fmla="*/ 8168 h 10159"/>
                <a:gd name="connsiteX4" fmla="*/ 3332 w 10000"/>
                <a:gd name="connsiteY4" fmla="*/ 7392 h 10159"/>
                <a:gd name="connsiteX5" fmla="*/ 4969 w 10000"/>
                <a:gd name="connsiteY5" fmla="*/ 6411 h 10159"/>
                <a:gd name="connsiteX6" fmla="*/ 6623 w 10000"/>
                <a:gd name="connsiteY6" fmla="*/ 5771 h 10159"/>
                <a:gd name="connsiteX7" fmla="*/ 8298 w 10000"/>
                <a:gd name="connsiteY7" fmla="*/ 3622 h 10159"/>
                <a:gd name="connsiteX8" fmla="*/ 9921 w 10000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76 w 11094"/>
                <a:gd name="connsiteY3" fmla="*/ 8168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76 w 11094"/>
                <a:gd name="connsiteY3" fmla="*/ 8168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76 w 11094"/>
                <a:gd name="connsiteY3" fmla="*/ 8168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76 w 11094"/>
                <a:gd name="connsiteY3" fmla="*/ 8168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76 w 11094"/>
                <a:gd name="connsiteY3" fmla="*/ 8168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67 w 11094"/>
                <a:gd name="connsiteY3" fmla="*/ 7346 h 10159"/>
                <a:gd name="connsiteX4" fmla="*/ 3332 w 11094"/>
                <a:gd name="connsiteY4" fmla="*/ 7392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67 w 11094"/>
                <a:gd name="connsiteY3" fmla="*/ 7346 h 10159"/>
                <a:gd name="connsiteX4" fmla="*/ 3332 w 11094"/>
                <a:gd name="connsiteY4" fmla="*/ 6999 h 10159"/>
                <a:gd name="connsiteX5" fmla="*/ 4969 w 11094"/>
                <a:gd name="connsiteY5" fmla="*/ 6411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67 w 11094"/>
                <a:gd name="connsiteY3" fmla="*/ 7346 h 10159"/>
                <a:gd name="connsiteX4" fmla="*/ 3332 w 11094"/>
                <a:gd name="connsiteY4" fmla="*/ 6999 h 10159"/>
                <a:gd name="connsiteX5" fmla="*/ 4989 w 11094"/>
                <a:gd name="connsiteY5" fmla="*/ 6018 h 10159"/>
                <a:gd name="connsiteX6" fmla="*/ 6623 w 11094"/>
                <a:gd name="connsiteY6" fmla="*/ 577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67 w 11094"/>
                <a:gd name="connsiteY3" fmla="*/ 7346 h 10159"/>
                <a:gd name="connsiteX4" fmla="*/ 3332 w 11094"/>
                <a:gd name="connsiteY4" fmla="*/ 6999 h 10159"/>
                <a:gd name="connsiteX5" fmla="*/ 4989 w 11094"/>
                <a:gd name="connsiteY5" fmla="*/ 6018 h 10159"/>
                <a:gd name="connsiteX6" fmla="*/ 6630 w 11094"/>
                <a:gd name="connsiteY6" fmla="*/ 4911 h 10159"/>
                <a:gd name="connsiteX7" fmla="*/ 8298 w 11094"/>
                <a:gd name="connsiteY7" fmla="*/ 3622 h 10159"/>
                <a:gd name="connsiteX8" fmla="*/ 9921 w 11094"/>
                <a:gd name="connsiteY8" fmla="*/ 0 h 10159"/>
                <a:gd name="connsiteX0" fmla="*/ 9921 w 11094"/>
                <a:gd name="connsiteY0" fmla="*/ 0 h 10159"/>
                <a:gd name="connsiteX1" fmla="*/ 11094 w 11094"/>
                <a:gd name="connsiteY1" fmla="*/ 10140 h 10159"/>
                <a:gd name="connsiteX2" fmla="*/ 0 w 11094"/>
                <a:gd name="connsiteY2" fmla="*/ 10159 h 10159"/>
                <a:gd name="connsiteX3" fmla="*/ 1667 w 11094"/>
                <a:gd name="connsiteY3" fmla="*/ 7346 h 10159"/>
                <a:gd name="connsiteX4" fmla="*/ 3332 w 11094"/>
                <a:gd name="connsiteY4" fmla="*/ 6999 h 10159"/>
                <a:gd name="connsiteX5" fmla="*/ 4989 w 11094"/>
                <a:gd name="connsiteY5" fmla="*/ 6018 h 10159"/>
                <a:gd name="connsiteX6" fmla="*/ 6630 w 11094"/>
                <a:gd name="connsiteY6" fmla="*/ 4911 h 10159"/>
                <a:gd name="connsiteX7" fmla="*/ 8291 w 11094"/>
                <a:gd name="connsiteY7" fmla="*/ 2856 h 10159"/>
                <a:gd name="connsiteX8" fmla="*/ 9921 w 11094"/>
                <a:gd name="connsiteY8" fmla="*/ 0 h 10159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67 w 11094"/>
                <a:gd name="connsiteY3" fmla="*/ 7832 h 10645"/>
                <a:gd name="connsiteX4" fmla="*/ 3332 w 11094"/>
                <a:gd name="connsiteY4" fmla="*/ 7485 h 10645"/>
                <a:gd name="connsiteX5" fmla="*/ 498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67 w 11094"/>
                <a:gd name="connsiteY3" fmla="*/ 7832 h 10645"/>
                <a:gd name="connsiteX4" fmla="*/ 3332 w 11094"/>
                <a:gd name="connsiteY4" fmla="*/ 7485 h 10645"/>
                <a:gd name="connsiteX5" fmla="*/ 498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67 w 11094"/>
                <a:gd name="connsiteY3" fmla="*/ 7832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  <a:gd name="connsiteX0" fmla="*/ 9928 w 11094"/>
                <a:gd name="connsiteY0" fmla="*/ 0 h 10645"/>
                <a:gd name="connsiteX1" fmla="*/ 11094 w 11094"/>
                <a:gd name="connsiteY1" fmla="*/ 10626 h 10645"/>
                <a:gd name="connsiteX2" fmla="*/ 0 w 11094"/>
                <a:gd name="connsiteY2" fmla="*/ 10645 h 10645"/>
                <a:gd name="connsiteX3" fmla="*/ 1670 w 11094"/>
                <a:gd name="connsiteY3" fmla="*/ 7869 h 10645"/>
                <a:gd name="connsiteX4" fmla="*/ 3332 w 11094"/>
                <a:gd name="connsiteY4" fmla="*/ 7485 h 10645"/>
                <a:gd name="connsiteX5" fmla="*/ 4969 w 11094"/>
                <a:gd name="connsiteY5" fmla="*/ 6504 h 10645"/>
                <a:gd name="connsiteX6" fmla="*/ 6630 w 11094"/>
                <a:gd name="connsiteY6" fmla="*/ 5397 h 10645"/>
                <a:gd name="connsiteX7" fmla="*/ 8291 w 11094"/>
                <a:gd name="connsiteY7" fmla="*/ 3342 h 10645"/>
                <a:gd name="connsiteX8" fmla="*/ 9928 w 11094"/>
                <a:gd name="connsiteY8" fmla="*/ 0 h 1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4" h="10645">
                  <a:moveTo>
                    <a:pt x="9928" y="0"/>
                  </a:moveTo>
                  <a:cubicBezTo>
                    <a:pt x="10357" y="3987"/>
                    <a:pt x="10453" y="4826"/>
                    <a:pt x="11094" y="10626"/>
                  </a:cubicBezTo>
                  <a:lnTo>
                    <a:pt x="0" y="10645"/>
                  </a:lnTo>
                  <a:cubicBezTo>
                    <a:pt x="575" y="9747"/>
                    <a:pt x="1121" y="8926"/>
                    <a:pt x="1670" y="7869"/>
                  </a:cubicBezTo>
                  <a:cubicBezTo>
                    <a:pt x="2222" y="7676"/>
                    <a:pt x="2780" y="7641"/>
                    <a:pt x="3332" y="7485"/>
                  </a:cubicBezTo>
                  <a:lnTo>
                    <a:pt x="4969" y="6504"/>
                  </a:lnTo>
                  <a:lnTo>
                    <a:pt x="6630" y="5397"/>
                  </a:lnTo>
                  <a:cubicBezTo>
                    <a:pt x="7188" y="4681"/>
                    <a:pt x="7710" y="4123"/>
                    <a:pt x="8291" y="3342"/>
                  </a:cubicBezTo>
                  <a:cubicBezTo>
                    <a:pt x="8706" y="2502"/>
                    <a:pt x="9385" y="1260"/>
                    <a:pt x="9928" y="0"/>
                  </a:cubicBezTo>
                  <a:close/>
                </a:path>
              </a:pathLst>
            </a:custGeom>
            <a:gradFill>
              <a:gsLst>
                <a:gs pos="0">
                  <a:srgbClr val="089CB0">
                    <a:alpha val="42000"/>
                  </a:srgbClr>
                </a:gs>
                <a:gs pos="100000">
                  <a:srgbClr val="089CB0">
                    <a:alpha val="0"/>
                  </a:srgbClr>
                </a:gs>
                <a:gs pos="100000">
                  <a:srgbClr val="089CB0">
                    <a:alpha val="62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2" tIns="8421" rIns="16842" bIns="8421" anchor="ctr" anchorCtr="0">
              <a:noAutofit/>
            </a:bodyPr>
            <a:lstStyle/>
            <a:p>
              <a:pPr marL="0" lvl="4" algn="ctr" defTabSz="914218" eaLnBrk="0" hangingPunct="0">
                <a:spcBef>
                  <a:spcPts val="72"/>
                </a:spcBef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1899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副标题 1"/>
            <p:cNvSpPr txBox="1">
              <a:spLocks/>
            </p:cNvSpPr>
            <p:nvPr/>
          </p:nvSpPr>
          <p:spPr>
            <a:xfrm>
              <a:off x="7706200" y="3036166"/>
              <a:ext cx="3415410" cy="104526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dirty="0" smtClean="0">
                  <a:solidFill>
                    <a:prstClr val="white"/>
                  </a:solidFill>
                  <a:cs typeface="Arial" pitchFamily="34" charset="0"/>
                </a:rPr>
                <a:t>+4</a:t>
              </a:r>
              <a:r>
                <a:rPr lang="ru-RU" altLang="zh-CN" dirty="0" smtClean="0">
                  <a:solidFill>
                    <a:prstClr val="white"/>
                  </a:solidFill>
                  <a:cs typeface="Arial" pitchFamily="34" charset="0"/>
                </a:rPr>
                <a:t>2</a:t>
              </a:r>
              <a:r>
                <a:rPr lang="en-US" altLang="zh-CN" sz="1600" dirty="0" smtClean="0">
                  <a:solidFill>
                    <a:prstClr val="white"/>
                  </a:solidFill>
                  <a:cs typeface="Arial" pitchFamily="34" charset="0"/>
                </a:rPr>
                <a:t>%</a:t>
              </a:r>
              <a:endParaRPr lang="zh-CN" altLang="en-US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035877" y="5659023"/>
              <a:ext cx="8133523" cy="0"/>
            </a:xfrm>
            <a:prstGeom prst="line">
              <a:avLst/>
            </a:prstGeom>
            <a:ln w="12700">
              <a:solidFill>
                <a:srgbClr val="C2D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-583700" y="4039445"/>
              <a:ext cx="3239156" cy="0"/>
            </a:xfrm>
            <a:prstGeom prst="line">
              <a:avLst/>
            </a:prstGeom>
            <a:ln w="12700">
              <a:solidFill>
                <a:srgbClr val="C2D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副标题 1"/>
            <p:cNvSpPr txBox="1">
              <a:spLocks/>
            </p:cNvSpPr>
            <p:nvPr/>
          </p:nvSpPr>
          <p:spPr>
            <a:xfrm>
              <a:off x="5364178" y="3931350"/>
              <a:ext cx="1004900" cy="338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3</a:t>
              </a:r>
              <a:r>
                <a:rPr lang="ru-RU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,</a:t>
              </a: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11</a:t>
              </a:r>
              <a:endParaRPr lang="zh-CN" altLang="en-US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2" name="副标题 1"/>
            <p:cNvSpPr txBox="1">
              <a:spLocks/>
            </p:cNvSpPr>
            <p:nvPr/>
          </p:nvSpPr>
          <p:spPr>
            <a:xfrm>
              <a:off x="1740356" y="4584853"/>
              <a:ext cx="1030714" cy="338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1</a:t>
              </a:r>
              <a:r>
                <a:rPr lang="ru-RU" altLang="zh-CN" sz="1400" dirty="0">
                  <a:solidFill>
                    <a:prstClr val="white"/>
                  </a:solidFill>
                  <a:cs typeface="Arial" pitchFamily="34" charset="0"/>
                </a:rPr>
                <a:t>,</a:t>
              </a: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67</a:t>
              </a:r>
              <a:endParaRPr lang="en-US" altLang="zh-CN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3" name="副标题 1"/>
            <p:cNvSpPr txBox="1">
              <a:spLocks/>
            </p:cNvSpPr>
            <p:nvPr/>
          </p:nvSpPr>
          <p:spPr>
            <a:xfrm>
              <a:off x="2949738" y="4477279"/>
              <a:ext cx="1030714" cy="338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1</a:t>
              </a:r>
              <a:r>
                <a:rPr lang="ru-RU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,</a:t>
              </a: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88</a:t>
              </a:r>
              <a:endParaRPr lang="en-US" altLang="zh-CN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4" name="副标题 1"/>
            <p:cNvSpPr txBox="1">
              <a:spLocks/>
            </p:cNvSpPr>
            <p:nvPr/>
          </p:nvSpPr>
          <p:spPr>
            <a:xfrm>
              <a:off x="4158392" y="4239321"/>
              <a:ext cx="1030714" cy="338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2</a:t>
              </a:r>
              <a:r>
                <a:rPr lang="ru-RU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,</a:t>
              </a: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49</a:t>
              </a:r>
              <a:endParaRPr lang="en-US" altLang="zh-CN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5" name="副标题 1"/>
            <p:cNvSpPr txBox="1">
              <a:spLocks/>
            </p:cNvSpPr>
            <p:nvPr/>
          </p:nvSpPr>
          <p:spPr>
            <a:xfrm>
              <a:off x="7619295" y="2334791"/>
              <a:ext cx="1325471" cy="57591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1219078">
                <a:defRPr/>
              </a:pPr>
              <a:r>
                <a:rPr lang="ru-RU" altLang="zh-CN" sz="2799" b="1" dirty="0" smtClean="0">
                  <a:solidFill>
                    <a:srgbClr val="FFC000"/>
                  </a:solidFill>
                  <a:cs typeface="Arial" pitchFamily="34" charset="0"/>
                </a:rPr>
                <a:t>6,1</a:t>
              </a:r>
              <a:endParaRPr lang="zh-CN" altLang="en-US" sz="2799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2261507" y="2945694"/>
              <a:ext cx="6034787" cy="1997667"/>
            </a:xfrm>
            <a:custGeom>
              <a:avLst/>
              <a:gdLst>
                <a:gd name="T0" fmla="*/ 0 w 2559"/>
                <a:gd name="T1" fmla="*/ 1033 h 1033"/>
                <a:gd name="T2" fmla="*/ 581 w 2559"/>
                <a:gd name="T3" fmla="*/ 950 h 1033"/>
                <a:gd name="T4" fmla="*/ 1172 w 2559"/>
                <a:gd name="T5" fmla="*/ 834 h 1033"/>
                <a:gd name="T6" fmla="*/ 1848 w 2559"/>
                <a:gd name="T7" fmla="*/ 515 h 1033"/>
                <a:gd name="T8" fmla="*/ 2559 w 2559"/>
                <a:gd name="T9" fmla="*/ 0 h 1033"/>
                <a:gd name="connsiteX0" fmla="*/ 0 w 10000"/>
                <a:gd name="connsiteY0" fmla="*/ 10000 h 10000"/>
                <a:gd name="connsiteX1" fmla="*/ 2388 w 10000"/>
                <a:gd name="connsiteY1" fmla="*/ 9266 h 10000"/>
                <a:gd name="connsiteX2" fmla="*/ 4580 w 10000"/>
                <a:gd name="connsiteY2" fmla="*/ 8074 h 10000"/>
                <a:gd name="connsiteX3" fmla="*/ 7222 w 10000"/>
                <a:gd name="connsiteY3" fmla="*/ 4985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388 w 10000"/>
                <a:gd name="connsiteY1" fmla="*/ 9266 h 10000"/>
                <a:gd name="connsiteX2" fmla="*/ 4815 w 10000"/>
                <a:gd name="connsiteY2" fmla="*/ 8383 h 10000"/>
                <a:gd name="connsiteX3" fmla="*/ 7222 w 10000"/>
                <a:gd name="connsiteY3" fmla="*/ 4985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388 w 10000"/>
                <a:gd name="connsiteY1" fmla="*/ 9266 h 10000"/>
                <a:gd name="connsiteX2" fmla="*/ 4815 w 10000"/>
                <a:gd name="connsiteY2" fmla="*/ 8383 h 10000"/>
                <a:gd name="connsiteX3" fmla="*/ 7250 w 10000"/>
                <a:gd name="connsiteY3" fmla="*/ 6951 h 10000"/>
                <a:gd name="connsiteX4" fmla="*/ 10000 w 10000"/>
                <a:gd name="connsiteY4" fmla="*/ 0 h 10000"/>
                <a:gd name="connsiteX0" fmla="*/ 0 w 9649"/>
                <a:gd name="connsiteY0" fmla="*/ 6502 h 6502"/>
                <a:gd name="connsiteX1" fmla="*/ 2388 w 9649"/>
                <a:gd name="connsiteY1" fmla="*/ 5768 h 6502"/>
                <a:gd name="connsiteX2" fmla="*/ 4815 w 9649"/>
                <a:gd name="connsiteY2" fmla="*/ 4885 h 6502"/>
                <a:gd name="connsiteX3" fmla="*/ 7250 w 9649"/>
                <a:gd name="connsiteY3" fmla="*/ 3453 h 6502"/>
                <a:gd name="connsiteX4" fmla="*/ 9649 w 9649"/>
                <a:gd name="connsiteY4" fmla="*/ 0 h 6502"/>
                <a:gd name="connsiteX0" fmla="*/ 0 w 10000"/>
                <a:gd name="connsiteY0" fmla="*/ 13862 h 13862"/>
                <a:gd name="connsiteX1" fmla="*/ 2475 w 10000"/>
                <a:gd name="connsiteY1" fmla="*/ 8871 h 13862"/>
                <a:gd name="connsiteX2" fmla="*/ 4990 w 10000"/>
                <a:gd name="connsiteY2" fmla="*/ 7513 h 13862"/>
                <a:gd name="connsiteX3" fmla="*/ 7514 w 10000"/>
                <a:gd name="connsiteY3" fmla="*/ 5311 h 13862"/>
                <a:gd name="connsiteX4" fmla="*/ 10000 w 10000"/>
                <a:gd name="connsiteY4" fmla="*/ 0 h 13862"/>
                <a:gd name="connsiteX0" fmla="*/ 0 w 10000"/>
                <a:gd name="connsiteY0" fmla="*/ 13862 h 13862"/>
                <a:gd name="connsiteX1" fmla="*/ 2679 w 10000"/>
                <a:gd name="connsiteY1" fmla="*/ 12560 h 13862"/>
                <a:gd name="connsiteX2" fmla="*/ 4990 w 10000"/>
                <a:gd name="connsiteY2" fmla="*/ 7513 h 13862"/>
                <a:gd name="connsiteX3" fmla="*/ 7514 w 10000"/>
                <a:gd name="connsiteY3" fmla="*/ 5311 h 13862"/>
                <a:gd name="connsiteX4" fmla="*/ 10000 w 10000"/>
                <a:gd name="connsiteY4" fmla="*/ 0 h 13862"/>
                <a:gd name="connsiteX0" fmla="*/ 0 w 10000"/>
                <a:gd name="connsiteY0" fmla="*/ 13862 h 13862"/>
                <a:gd name="connsiteX1" fmla="*/ 2679 w 10000"/>
                <a:gd name="connsiteY1" fmla="*/ 12560 h 13862"/>
                <a:gd name="connsiteX2" fmla="*/ 5411 w 10000"/>
                <a:gd name="connsiteY2" fmla="*/ 9278 h 13862"/>
                <a:gd name="connsiteX3" fmla="*/ 7514 w 10000"/>
                <a:gd name="connsiteY3" fmla="*/ 5311 h 13862"/>
                <a:gd name="connsiteX4" fmla="*/ 10000 w 10000"/>
                <a:gd name="connsiteY4" fmla="*/ 0 h 13862"/>
                <a:gd name="connsiteX0" fmla="*/ 0 w 10000"/>
                <a:gd name="connsiteY0" fmla="*/ 13862 h 13862"/>
                <a:gd name="connsiteX1" fmla="*/ 2679 w 10000"/>
                <a:gd name="connsiteY1" fmla="*/ 12560 h 13862"/>
                <a:gd name="connsiteX2" fmla="*/ 5411 w 10000"/>
                <a:gd name="connsiteY2" fmla="*/ 9278 h 13862"/>
                <a:gd name="connsiteX3" fmla="*/ 8073 w 10000"/>
                <a:gd name="connsiteY3" fmla="*/ 6932 h 13862"/>
                <a:gd name="connsiteX4" fmla="*/ 10000 w 10000"/>
                <a:gd name="connsiteY4" fmla="*/ 0 h 13862"/>
                <a:gd name="connsiteX0" fmla="*/ 0 w 10725"/>
                <a:gd name="connsiteY0" fmla="*/ 12529 h 12529"/>
                <a:gd name="connsiteX1" fmla="*/ 2679 w 10725"/>
                <a:gd name="connsiteY1" fmla="*/ 11227 h 12529"/>
                <a:gd name="connsiteX2" fmla="*/ 5411 w 10725"/>
                <a:gd name="connsiteY2" fmla="*/ 7945 h 12529"/>
                <a:gd name="connsiteX3" fmla="*/ 8073 w 10725"/>
                <a:gd name="connsiteY3" fmla="*/ 5599 h 12529"/>
                <a:gd name="connsiteX4" fmla="*/ 10725 w 10725"/>
                <a:gd name="connsiteY4" fmla="*/ 0 h 12529"/>
                <a:gd name="connsiteX0" fmla="*/ 0 w 10725"/>
                <a:gd name="connsiteY0" fmla="*/ 12529 h 12529"/>
                <a:gd name="connsiteX1" fmla="*/ 2721 w 10725"/>
                <a:gd name="connsiteY1" fmla="*/ 11083 h 12529"/>
                <a:gd name="connsiteX2" fmla="*/ 5411 w 10725"/>
                <a:gd name="connsiteY2" fmla="*/ 7945 h 12529"/>
                <a:gd name="connsiteX3" fmla="*/ 8073 w 10725"/>
                <a:gd name="connsiteY3" fmla="*/ 5599 h 12529"/>
                <a:gd name="connsiteX4" fmla="*/ 10725 w 10725"/>
                <a:gd name="connsiteY4" fmla="*/ 0 h 12529"/>
                <a:gd name="connsiteX0" fmla="*/ 0 w 10725"/>
                <a:gd name="connsiteY0" fmla="*/ 12529 h 12529"/>
                <a:gd name="connsiteX1" fmla="*/ 2721 w 10725"/>
                <a:gd name="connsiteY1" fmla="*/ 11083 h 12529"/>
                <a:gd name="connsiteX2" fmla="*/ 5397 w 10725"/>
                <a:gd name="connsiteY2" fmla="*/ 9122 h 12529"/>
                <a:gd name="connsiteX3" fmla="*/ 8073 w 10725"/>
                <a:gd name="connsiteY3" fmla="*/ 5599 h 12529"/>
                <a:gd name="connsiteX4" fmla="*/ 10725 w 10725"/>
                <a:gd name="connsiteY4" fmla="*/ 0 h 12529"/>
                <a:gd name="connsiteX0" fmla="*/ 0 w 10725"/>
                <a:gd name="connsiteY0" fmla="*/ 12529 h 12529"/>
                <a:gd name="connsiteX1" fmla="*/ 2721 w 10725"/>
                <a:gd name="connsiteY1" fmla="*/ 11083 h 12529"/>
                <a:gd name="connsiteX2" fmla="*/ 5397 w 10725"/>
                <a:gd name="connsiteY2" fmla="*/ 9122 h 12529"/>
                <a:gd name="connsiteX3" fmla="*/ 8073 w 10725"/>
                <a:gd name="connsiteY3" fmla="*/ 7930 h 12529"/>
                <a:gd name="connsiteX4" fmla="*/ 10725 w 10725"/>
                <a:gd name="connsiteY4" fmla="*/ 0 h 12529"/>
                <a:gd name="connsiteX0" fmla="*/ 0 w 13095"/>
                <a:gd name="connsiteY0" fmla="*/ 13394 h 13394"/>
                <a:gd name="connsiteX1" fmla="*/ 2721 w 13095"/>
                <a:gd name="connsiteY1" fmla="*/ 11948 h 13394"/>
                <a:gd name="connsiteX2" fmla="*/ 5397 w 13095"/>
                <a:gd name="connsiteY2" fmla="*/ 9987 h 13394"/>
                <a:gd name="connsiteX3" fmla="*/ 8073 w 13095"/>
                <a:gd name="connsiteY3" fmla="*/ 8795 h 13394"/>
                <a:gd name="connsiteX4" fmla="*/ 13095 w 13095"/>
                <a:gd name="connsiteY4" fmla="*/ 0 h 13394"/>
                <a:gd name="connsiteX0" fmla="*/ 0 w 13196"/>
                <a:gd name="connsiteY0" fmla="*/ 13577 h 13577"/>
                <a:gd name="connsiteX1" fmla="*/ 2721 w 13196"/>
                <a:gd name="connsiteY1" fmla="*/ 12131 h 13577"/>
                <a:gd name="connsiteX2" fmla="*/ 5397 w 13196"/>
                <a:gd name="connsiteY2" fmla="*/ 10170 h 13577"/>
                <a:gd name="connsiteX3" fmla="*/ 8073 w 13196"/>
                <a:gd name="connsiteY3" fmla="*/ 8978 h 13577"/>
                <a:gd name="connsiteX4" fmla="*/ 13095 w 13196"/>
                <a:gd name="connsiteY4" fmla="*/ 183 h 13577"/>
                <a:gd name="connsiteX5" fmla="*/ 11407 w 13196"/>
                <a:gd name="connsiteY5" fmla="*/ 3073 h 13577"/>
                <a:gd name="connsiteX0" fmla="*/ 0 w 14045"/>
                <a:gd name="connsiteY0" fmla="*/ 14941 h 14941"/>
                <a:gd name="connsiteX1" fmla="*/ 2721 w 14045"/>
                <a:gd name="connsiteY1" fmla="*/ 13495 h 14941"/>
                <a:gd name="connsiteX2" fmla="*/ 5397 w 14045"/>
                <a:gd name="connsiteY2" fmla="*/ 11534 h 14941"/>
                <a:gd name="connsiteX3" fmla="*/ 8073 w 14045"/>
                <a:gd name="connsiteY3" fmla="*/ 10342 h 14941"/>
                <a:gd name="connsiteX4" fmla="*/ 13095 w 14045"/>
                <a:gd name="connsiteY4" fmla="*/ 1547 h 14941"/>
                <a:gd name="connsiteX5" fmla="*/ 13945 w 14045"/>
                <a:gd name="connsiteY5" fmla="*/ 184 h 14941"/>
                <a:gd name="connsiteX0" fmla="*/ 0 w 13973"/>
                <a:gd name="connsiteY0" fmla="*/ 14803 h 14803"/>
                <a:gd name="connsiteX1" fmla="*/ 2721 w 13973"/>
                <a:gd name="connsiteY1" fmla="*/ 13357 h 14803"/>
                <a:gd name="connsiteX2" fmla="*/ 5397 w 13973"/>
                <a:gd name="connsiteY2" fmla="*/ 11396 h 14803"/>
                <a:gd name="connsiteX3" fmla="*/ 8073 w 13973"/>
                <a:gd name="connsiteY3" fmla="*/ 10204 h 14803"/>
                <a:gd name="connsiteX4" fmla="*/ 10718 w 13973"/>
                <a:gd name="connsiteY4" fmla="*/ 5998 h 14803"/>
                <a:gd name="connsiteX5" fmla="*/ 13945 w 13973"/>
                <a:gd name="connsiteY5" fmla="*/ 46 h 14803"/>
                <a:gd name="connsiteX0" fmla="*/ 0 w 13431"/>
                <a:gd name="connsiteY0" fmla="*/ 15661 h 15661"/>
                <a:gd name="connsiteX1" fmla="*/ 2721 w 13431"/>
                <a:gd name="connsiteY1" fmla="*/ 14215 h 15661"/>
                <a:gd name="connsiteX2" fmla="*/ 5397 w 13431"/>
                <a:gd name="connsiteY2" fmla="*/ 12254 h 15661"/>
                <a:gd name="connsiteX3" fmla="*/ 8073 w 13431"/>
                <a:gd name="connsiteY3" fmla="*/ 11062 h 15661"/>
                <a:gd name="connsiteX4" fmla="*/ 10718 w 13431"/>
                <a:gd name="connsiteY4" fmla="*/ 6856 h 15661"/>
                <a:gd name="connsiteX5" fmla="*/ 13397 w 13431"/>
                <a:gd name="connsiteY5" fmla="*/ 39 h 15661"/>
                <a:gd name="connsiteX0" fmla="*/ 0 w 13397"/>
                <a:gd name="connsiteY0" fmla="*/ 15622 h 15622"/>
                <a:gd name="connsiteX1" fmla="*/ 2721 w 13397"/>
                <a:gd name="connsiteY1" fmla="*/ 14176 h 15622"/>
                <a:gd name="connsiteX2" fmla="*/ 5397 w 13397"/>
                <a:gd name="connsiteY2" fmla="*/ 12215 h 15622"/>
                <a:gd name="connsiteX3" fmla="*/ 8073 w 13397"/>
                <a:gd name="connsiteY3" fmla="*/ 11023 h 15622"/>
                <a:gd name="connsiteX4" fmla="*/ 10718 w 13397"/>
                <a:gd name="connsiteY4" fmla="*/ 6817 h 15622"/>
                <a:gd name="connsiteX5" fmla="*/ 13397 w 13397"/>
                <a:gd name="connsiteY5" fmla="*/ 0 h 15622"/>
                <a:gd name="connsiteX0" fmla="*/ 0 w 13397"/>
                <a:gd name="connsiteY0" fmla="*/ 15622 h 15622"/>
                <a:gd name="connsiteX1" fmla="*/ 2721 w 13397"/>
                <a:gd name="connsiteY1" fmla="*/ 14176 h 15622"/>
                <a:gd name="connsiteX2" fmla="*/ 5397 w 13397"/>
                <a:gd name="connsiteY2" fmla="*/ 12215 h 15622"/>
                <a:gd name="connsiteX3" fmla="*/ 8073 w 13397"/>
                <a:gd name="connsiteY3" fmla="*/ 11023 h 15622"/>
                <a:gd name="connsiteX4" fmla="*/ 10771 w 13397"/>
                <a:gd name="connsiteY4" fmla="*/ 6817 h 15622"/>
                <a:gd name="connsiteX5" fmla="*/ 13397 w 13397"/>
                <a:gd name="connsiteY5" fmla="*/ 0 h 15622"/>
                <a:gd name="connsiteX0" fmla="*/ 0 w 13397"/>
                <a:gd name="connsiteY0" fmla="*/ 15622 h 15622"/>
                <a:gd name="connsiteX1" fmla="*/ 2721 w 13397"/>
                <a:gd name="connsiteY1" fmla="*/ 14176 h 15622"/>
                <a:gd name="connsiteX2" fmla="*/ 5397 w 13397"/>
                <a:gd name="connsiteY2" fmla="*/ 12215 h 15622"/>
                <a:gd name="connsiteX3" fmla="*/ 8073 w 13397"/>
                <a:gd name="connsiteY3" fmla="*/ 11023 h 15622"/>
                <a:gd name="connsiteX4" fmla="*/ 10771 w 13397"/>
                <a:gd name="connsiteY4" fmla="*/ 6817 h 15622"/>
                <a:gd name="connsiteX5" fmla="*/ 13397 w 13397"/>
                <a:gd name="connsiteY5" fmla="*/ 0 h 15622"/>
                <a:gd name="connsiteX0" fmla="*/ 0 w 13397"/>
                <a:gd name="connsiteY0" fmla="*/ 15622 h 15622"/>
                <a:gd name="connsiteX1" fmla="*/ 2721 w 13397"/>
                <a:gd name="connsiteY1" fmla="*/ 14176 h 15622"/>
                <a:gd name="connsiteX2" fmla="*/ 5397 w 13397"/>
                <a:gd name="connsiteY2" fmla="*/ 12215 h 15622"/>
                <a:gd name="connsiteX3" fmla="*/ 8073 w 13397"/>
                <a:gd name="connsiteY3" fmla="*/ 11023 h 15622"/>
                <a:gd name="connsiteX4" fmla="*/ 10771 w 13397"/>
                <a:gd name="connsiteY4" fmla="*/ 6817 h 15622"/>
                <a:gd name="connsiteX5" fmla="*/ 13397 w 13397"/>
                <a:gd name="connsiteY5" fmla="*/ 0 h 15622"/>
                <a:gd name="connsiteX0" fmla="*/ 0 w 13397"/>
                <a:gd name="connsiteY0" fmla="*/ 15622 h 15622"/>
                <a:gd name="connsiteX1" fmla="*/ 2721 w 13397"/>
                <a:gd name="connsiteY1" fmla="*/ 14176 h 15622"/>
                <a:gd name="connsiteX2" fmla="*/ 5397 w 13397"/>
                <a:gd name="connsiteY2" fmla="*/ 12215 h 15622"/>
                <a:gd name="connsiteX3" fmla="*/ 8073 w 13397"/>
                <a:gd name="connsiteY3" fmla="*/ 11023 h 15622"/>
                <a:gd name="connsiteX4" fmla="*/ 10771 w 13397"/>
                <a:gd name="connsiteY4" fmla="*/ 6817 h 15622"/>
                <a:gd name="connsiteX5" fmla="*/ 13397 w 13397"/>
                <a:gd name="connsiteY5" fmla="*/ 0 h 15622"/>
                <a:gd name="connsiteX0" fmla="*/ 0 w 13365"/>
                <a:gd name="connsiteY0" fmla="*/ 15117 h 15117"/>
                <a:gd name="connsiteX1" fmla="*/ 2689 w 13365"/>
                <a:gd name="connsiteY1" fmla="*/ 14176 h 15117"/>
                <a:gd name="connsiteX2" fmla="*/ 5365 w 13365"/>
                <a:gd name="connsiteY2" fmla="*/ 12215 h 15117"/>
                <a:gd name="connsiteX3" fmla="*/ 8041 w 13365"/>
                <a:gd name="connsiteY3" fmla="*/ 11023 h 15117"/>
                <a:gd name="connsiteX4" fmla="*/ 10739 w 13365"/>
                <a:gd name="connsiteY4" fmla="*/ 6817 h 15117"/>
                <a:gd name="connsiteX5" fmla="*/ 13365 w 13365"/>
                <a:gd name="connsiteY5" fmla="*/ 0 h 15117"/>
                <a:gd name="connsiteX0" fmla="*/ 0 w 13365"/>
                <a:gd name="connsiteY0" fmla="*/ 15117 h 15117"/>
                <a:gd name="connsiteX1" fmla="*/ 2689 w 13365"/>
                <a:gd name="connsiteY1" fmla="*/ 14428 h 15117"/>
                <a:gd name="connsiteX2" fmla="*/ 5365 w 13365"/>
                <a:gd name="connsiteY2" fmla="*/ 12215 h 15117"/>
                <a:gd name="connsiteX3" fmla="*/ 8041 w 13365"/>
                <a:gd name="connsiteY3" fmla="*/ 11023 h 15117"/>
                <a:gd name="connsiteX4" fmla="*/ 10739 w 13365"/>
                <a:gd name="connsiteY4" fmla="*/ 6817 h 15117"/>
                <a:gd name="connsiteX5" fmla="*/ 13365 w 13365"/>
                <a:gd name="connsiteY5" fmla="*/ 0 h 15117"/>
                <a:gd name="connsiteX0" fmla="*/ 0 w 13365"/>
                <a:gd name="connsiteY0" fmla="*/ 15117 h 15117"/>
                <a:gd name="connsiteX1" fmla="*/ 2689 w 13365"/>
                <a:gd name="connsiteY1" fmla="*/ 14428 h 15117"/>
                <a:gd name="connsiteX2" fmla="*/ 5376 w 13365"/>
                <a:gd name="connsiteY2" fmla="*/ 12467 h 15117"/>
                <a:gd name="connsiteX3" fmla="*/ 8041 w 13365"/>
                <a:gd name="connsiteY3" fmla="*/ 11023 h 15117"/>
                <a:gd name="connsiteX4" fmla="*/ 10739 w 13365"/>
                <a:gd name="connsiteY4" fmla="*/ 6817 h 15117"/>
                <a:gd name="connsiteX5" fmla="*/ 13365 w 13365"/>
                <a:gd name="connsiteY5" fmla="*/ 0 h 15117"/>
                <a:gd name="connsiteX0" fmla="*/ 0 w 13365"/>
                <a:gd name="connsiteY0" fmla="*/ 15117 h 15117"/>
                <a:gd name="connsiteX1" fmla="*/ 2689 w 13365"/>
                <a:gd name="connsiteY1" fmla="*/ 14428 h 15117"/>
                <a:gd name="connsiteX2" fmla="*/ 5376 w 13365"/>
                <a:gd name="connsiteY2" fmla="*/ 12467 h 15117"/>
                <a:gd name="connsiteX3" fmla="*/ 8041 w 13365"/>
                <a:gd name="connsiteY3" fmla="*/ 10338 h 15117"/>
                <a:gd name="connsiteX4" fmla="*/ 10739 w 13365"/>
                <a:gd name="connsiteY4" fmla="*/ 6817 h 15117"/>
                <a:gd name="connsiteX5" fmla="*/ 13365 w 13365"/>
                <a:gd name="connsiteY5" fmla="*/ 0 h 15117"/>
                <a:gd name="connsiteX0" fmla="*/ 0 w 13365"/>
                <a:gd name="connsiteY0" fmla="*/ 15117 h 15117"/>
                <a:gd name="connsiteX1" fmla="*/ 2689 w 13365"/>
                <a:gd name="connsiteY1" fmla="*/ 14428 h 15117"/>
                <a:gd name="connsiteX2" fmla="*/ 5376 w 13365"/>
                <a:gd name="connsiteY2" fmla="*/ 12467 h 15117"/>
                <a:gd name="connsiteX3" fmla="*/ 8041 w 13365"/>
                <a:gd name="connsiteY3" fmla="*/ 10338 h 15117"/>
                <a:gd name="connsiteX4" fmla="*/ 10707 w 13365"/>
                <a:gd name="connsiteY4" fmla="*/ 6385 h 15117"/>
                <a:gd name="connsiteX5" fmla="*/ 13365 w 13365"/>
                <a:gd name="connsiteY5" fmla="*/ 0 h 1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5" h="15117">
                  <a:moveTo>
                    <a:pt x="0" y="15117"/>
                  </a:moveTo>
                  <a:lnTo>
                    <a:pt x="2689" y="14428"/>
                  </a:lnTo>
                  <a:lnTo>
                    <a:pt x="5376" y="12467"/>
                  </a:lnTo>
                  <a:lnTo>
                    <a:pt x="8041" y="10338"/>
                  </a:lnTo>
                  <a:cubicBezTo>
                    <a:pt x="8940" y="8936"/>
                    <a:pt x="9759" y="7979"/>
                    <a:pt x="10707" y="6385"/>
                  </a:cubicBezTo>
                  <a:cubicBezTo>
                    <a:pt x="11256" y="5161"/>
                    <a:pt x="12768" y="1705"/>
                    <a:pt x="13365" y="0"/>
                  </a:cubicBezTo>
                </a:path>
              </a:pathLst>
            </a:custGeom>
            <a:noFill/>
            <a:ln w="12700" cap="flat">
              <a:solidFill>
                <a:srgbClr val="7099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2197171" y="4878534"/>
              <a:ext cx="117081" cy="125967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3406190" y="4785876"/>
              <a:ext cx="117081" cy="125967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4615207" y="4534590"/>
              <a:ext cx="117081" cy="125967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5824224" y="4241660"/>
              <a:ext cx="117081" cy="125967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61" name="305950589"/>
            <p:cNvSpPr txBox="1">
              <a:spLocks/>
            </p:cNvSpPr>
            <p:nvPr/>
          </p:nvSpPr>
          <p:spPr>
            <a:xfrm>
              <a:off x="357923" y="2071243"/>
              <a:ext cx="1885534" cy="371181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altLang="zh-CN" sz="1000" dirty="0" smtClean="0">
                  <a:solidFill>
                    <a:schemeClr val="bg1"/>
                  </a:solidFill>
                  <a:cs typeface="Arial" pitchFamily="34" charset="0"/>
                </a:rPr>
                <a:t>Млрд.</a:t>
              </a:r>
              <a:br>
                <a:rPr lang="ru-RU" altLang="zh-CN" sz="1000" dirty="0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ru-RU" altLang="zh-CN" sz="1000" dirty="0" smtClean="0">
                  <a:solidFill>
                    <a:schemeClr val="bg1"/>
                  </a:solidFill>
                  <a:cs typeface="Arial" pitchFamily="34" charset="0"/>
                </a:rPr>
                <a:t>долл. США</a:t>
              </a:r>
              <a:endParaRPr lang="en-US" altLang="zh-CN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759156" y="5583232"/>
              <a:ext cx="7027601" cy="358916"/>
              <a:chOff x="1682956" y="5587042"/>
              <a:chExt cx="7027601" cy="358916"/>
            </a:xfrm>
          </p:grpSpPr>
          <p:sp>
            <p:nvSpPr>
              <p:cNvPr id="81" name="520299974"/>
              <p:cNvSpPr txBox="1">
                <a:spLocks/>
              </p:cNvSpPr>
              <p:nvPr/>
            </p:nvSpPr>
            <p:spPr>
              <a:xfrm>
                <a:off x="1682956" y="5640988"/>
                <a:ext cx="993110" cy="30497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cs typeface="Arial" pitchFamily="34" charset="0"/>
                  </a:rPr>
                  <a:t>2011</a:t>
                </a:r>
                <a:endParaRPr lang="zh-CN" alt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2122990902"/>
              <p:cNvSpPr txBox="1">
                <a:spLocks/>
              </p:cNvSpPr>
              <p:nvPr/>
            </p:nvSpPr>
            <p:spPr>
              <a:xfrm>
                <a:off x="2880929" y="5640988"/>
                <a:ext cx="1015201" cy="30496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cs typeface="Arial" pitchFamily="34" charset="0"/>
                  </a:rPr>
                  <a:t>2012</a:t>
                </a:r>
                <a:endParaRPr lang="zh-CN" alt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1290883212"/>
              <p:cNvSpPr txBox="1">
                <a:spLocks/>
              </p:cNvSpPr>
              <p:nvPr/>
            </p:nvSpPr>
            <p:spPr>
              <a:xfrm>
                <a:off x="4089945" y="5640988"/>
                <a:ext cx="1015201" cy="30496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cs typeface="Arial" pitchFamily="34" charset="0"/>
                  </a:rPr>
                  <a:t>2013</a:t>
                </a:r>
                <a:endParaRPr lang="zh-CN" alt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97" name="772201052"/>
              <p:cNvSpPr txBox="1">
                <a:spLocks/>
              </p:cNvSpPr>
              <p:nvPr/>
            </p:nvSpPr>
            <p:spPr>
              <a:xfrm>
                <a:off x="5298964" y="5640988"/>
                <a:ext cx="1015201" cy="30496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cs typeface="Arial" pitchFamily="34" charset="0"/>
                  </a:rPr>
                  <a:t>2014</a:t>
                </a:r>
                <a:endParaRPr lang="zh-CN" altLang="en-US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396405251"/>
              <p:cNvSpPr txBox="1">
                <a:spLocks/>
              </p:cNvSpPr>
              <p:nvPr/>
            </p:nvSpPr>
            <p:spPr>
              <a:xfrm>
                <a:off x="6507979" y="5640988"/>
                <a:ext cx="1015201" cy="30496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>
                    <a:solidFill>
                      <a:prstClr val="white"/>
                    </a:solidFill>
                    <a:cs typeface="Arial" pitchFamily="34" charset="0"/>
                  </a:rPr>
                  <a:t>2015</a:t>
                </a: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2170859" y="5587042"/>
                <a:ext cx="6055903" cy="71981"/>
                <a:chOff x="2342309" y="5415592"/>
                <a:chExt cx="6055903" cy="71981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rot="10800000">
                  <a:off x="2342309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rot="10800000">
                  <a:off x="3553489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rot="10800000">
                  <a:off x="4764669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10800000">
                  <a:off x="5975849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rot="10800000">
                  <a:off x="7187031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rot="10800000">
                  <a:off x="8398212" y="5415592"/>
                  <a:ext cx="0" cy="71981"/>
                </a:xfrm>
                <a:prstGeom prst="line">
                  <a:avLst/>
                </a:prstGeom>
                <a:ln w="6350">
                  <a:solidFill>
                    <a:srgbClr val="C2D3E2">
                      <a:alpha val="6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396405251"/>
              <p:cNvSpPr txBox="1">
                <a:spLocks/>
              </p:cNvSpPr>
              <p:nvPr/>
            </p:nvSpPr>
            <p:spPr>
              <a:xfrm>
                <a:off x="7695356" y="5640989"/>
                <a:ext cx="1015201" cy="30496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1219078">
                  <a:spcBef>
                    <a:spcPct val="20000"/>
                  </a:spcBef>
                  <a:defRPr/>
                </a:pPr>
                <a:r>
                  <a:rPr lang="en-US" altLang="zh-CN" sz="1200" dirty="0" smtClean="0">
                    <a:solidFill>
                      <a:prstClr val="white"/>
                    </a:solidFill>
                    <a:cs typeface="Arial" pitchFamily="34" charset="0"/>
                  </a:rPr>
                  <a:t>2016</a:t>
                </a:r>
                <a:endParaRPr lang="en-US" altLang="zh-CN" sz="12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7033239" y="3724270"/>
              <a:ext cx="117081" cy="125967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8187165" y="2851193"/>
              <a:ext cx="183985" cy="197948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9078"/>
              <a:endParaRPr lang="zh-CN" altLang="en-US" sz="2399">
                <a:solidFill>
                  <a:prstClr val="white"/>
                </a:solidFill>
              </a:endParaRPr>
            </a:p>
          </p:txBody>
        </p:sp>
        <p:sp>
          <p:nvSpPr>
            <p:cNvPr id="65" name="副标题 1"/>
            <p:cNvSpPr txBox="1">
              <a:spLocks/>
            </p:cNvSpPr>
            <p:nvPr/>
          </p:nvSpPr>
          <p:spPr>
            <a:xfrm>
              <a:off x="6586125" y="3424194"/>
              <a:ext cx="838348" cy="338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4</a:t>
              </a:r>
              <a:r>
                <a:rPr lang="ru-RU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,</a:t>
              </a:r>
              <a:r>
                <a:rPr lang="en-US" altLang="zh-CN" sz="1400" dirty="0" smtClean="0">
                  <a:solidFill>
                    <a:prstClr val="white"/>
                  </a:solidFill>
                  <a:cs typeface="Arial" pitchFamily="34" charset="0"/>
                </a:rPr>
                <a:t>3</a:t>
              </a:r>
              <a:endParaRPr lang="zh-CN" altLang="en-US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90664" y="2507104"/>
              <a:ext cx="577605" cy="3246548"/>
              <a:chOff x="490664" y="2507104"/>
              <a:chExt cx="577605" cy="3246548"/>
            </a:xfrm>
          </p:grpSpPr>
          <p:sp>
            <p:nvSpPr>
              <p:cNvPr id="67" name="305950589"/>
              <p:cNvSpPr txBox="1">
                <a:spLocks/>
              </p:cNvSpPr>
              <p:nvPr/>
            </p:nvSpPr>
            <p:spPr>
              <a:xfrm>
                <a:off x="490664" y="2507104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7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305950589"/>
              <p:cNvSpPr txBox="1">
                <a:spLocks/>
              </p:cNvSpPr>
              <p:nvPr/>
            </p:nvSpPr>
            <p:spPr>
              <a:xfrm>
                <a:off x="490664" y="5554314"/>
                <a:ext cx="577605" cy="19933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>
                    <a:solidFill>
                      <a:prstClr val="white"/>
                    </a:solidFill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69" name="305950589"/>
              <p:cNvSpPr txBox="1">
                <a:spLocks/>
              </p:cNvSpPr>
              <p:nvPr/>
            </p:nvSpPr>
            <p:spPr>
              <a:xfrm>
                <a:off x="490664" y="2940243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6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305950589"/>
              <p:cNvSpPr txBox="1">
                <a:spLocks/>
              </p:cNvSpPr>
              <p:nvPr/>
            </p:nvSpPr>
            <p:spPr>
              <a:xfrm>
                <a:off x="490664" y="3373382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5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305950589"/>
              <p:cNvSpPr txBox="1">
                <a:spLocks/>
              </p:cNvSpPr>
              <p:nvPr/>
            </p:nvSpPr>
            <p:spPr>
              <a:xfrm>
                <a:off x="490664" y="3806521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4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305950589"/>
              <p:cNvSpPr txBox="1">
                <a:spLocks/>
              </p:cNvSpPr>
              <p:nvPr/>
            </p:nvSpPr>
            <p:spPr>
              <a:xfrm>
                <a:off x="490664" y="4239660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3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305950589"/>
              <p:cNvSpPr txBox="1">
                <a:spLocks/>
              </p:cNvSpPr>
              <p:nvPr/>
            </p:nvSpPr>
            <p:spPr>
              <a:xfrm>
                <a:off x="490664" y="4672799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2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305950589"/>
              <p:cNvSpPr txBox="1">
                <a:spLocks/>
              </p:cNvSpPr>
              <p:nvPr/>
            </p:nvSpPr>
            <p:spPr>
              <a:xfrm>
                <a:off x="490664" y="5105938"/>
                <a:ext cx="577605" cy="199338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r" defTabSz="1219078">
                  <a:defRPr/>
                </a:pPr>
                <a:r>
                  <a:rPr lang="en-US" altLang="zh-CN" sz="1000" kern="0" dirty="0" smtClean="0">
                    <a:solidFill>
                      <a:prstClr val="white"/>
                    </a:solidFill>
                    <a:cs typeface="Arial" pitchFamily="34" charset="0"/>
                  </a:rPr>
                  <a:t>1</a:t>
                </a:r>
                <a:endParaRPr lang="en-US" altLang="zh-CN" sz="1000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4" name="空心弧 73"/>
          <p:cNvSpPr/>
          <p:nvPr/>
        </p:nvSpPr>
        <p:spPr>
          <a:xfrm>
            <a:off x="6355684" y="2707791"/>
            <a:ext cx="1402025" cy="1402025"/>
          </a:xfrm>
          <a:prstGeom prst="blockArc">
            <a:avLst>
              <a:gd name="adj1" fmla="val 52514"/>
              <a:gd name="adj2" fmla="val 16169753"/>
              <a:gd name="adj3" fmla="val 4369"/>
            </a:avLst>
          </a:prstGeom>
          <a:solidFill>
            <a:srgbClr val="77D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451263" y="2450361"/>
            <a:ext cx="1311256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defTabSz="121880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12</a:t>
            </a:r>
            <a:r>
              <a:rPr lang="ru-RU" altLang="zh-CN" sz="2800" dirty="0">
                <a:solidFill>
                  <a:srgbClr val="FFC000"/>
                </a:solidFill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000+</a:t>
            </a:r>
            <a:endParaRPr lang="en-US" altLang="zh-CN" sz="1200" dirty="0">
              <a:solidFill>
                <a:srgbClr val="FFC000"/>
              </a:solidFill>
            </a:endParaRPr>
          </a:p>
        </p:txBody>
      </p:sp>
      <p:grpSp>
        <p:nvGrpSpPr>
          <p:cNvPr id="76" name="组合 53"/>
          <p:cNvGrpSpPr/>
          <p:nvPr/>
        </p:nvGrpSpPr>
        <p:grpSpPr>
          <a:xfrm>
            <a:off x="6423579" y="2793653"/>
            <a:ext cx="1266222" cy="1266222"/>
            <a:chOff x="37296725" y="1371600"/>
            <a:chExt cx="6132513" cy="6132513"/>
          </a:xfrm>
        </p:grpSpPr>
        <p:sp>
          <p:nvSpPr>
            <p:cNvPr id="77" name="Oval 4"/>
            <p:cNvSpPr>
              <a:spLocks/>
            </p:cNvSpPr>
            <p:nvPr/>
          </p:nvSpPr>
          <p:spPr bwMode="auto">
            <a:xfrm>
              <a:off x="37296725" y="1371600"/>
              <a:ext cx="6132513" cy="6132513"/>
            </a:xfrm>
            <a:prstGeom prst="ellipse">
              <a:avLst/>
            </a:prstGeom>
            <a:solidFill>
              <a:srgbClr val="00B0F0">
                <a:alpha val="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9496" tIns="229496" rIns="229496" bIns="229496" anchor="ctr"/>
            <a:lstStyle/>
            <a:p>
              <a:pPr algn="ctr" defTabSz="3362142">
                <a:defRPr/>
              </a:pPr>
              <a:endParaRPr lang="zh-CN" alt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78" name="Oval 5"/>
            <p:cNvSpPr>
              <a:spLocks/>
            </p:cNvSpPr>
            <p:nvPr/>
          </p:nvSpPr>
          <p:spPr bwMode="auto">
            <a:xfrm>
              <a:off x="37995225" y="2070100"/>
              <a:ext cx="4737100" cy="4737100"/>
            </a:xfrm>
            <a:prstGeom prst="ellipse">
              <a:avLst/>
            </a:prstGeom>
            <a:solidFill>
              <a:srgbClr val="00B0F0">
                <a:alpha val="1036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9496" tIns="229496" rIns="229496" bIns="229496" anchor="ctr"/>
            <a:lstStyle/>
            <a:p>
              <a:pPr algn="ctr" defTabSz="3362142">
                <a:defRPr/>
              </a:pPr>
              <a:endParaRPr lang="zh-CN" alt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80" name="Oval 6"/>
            <p:cNvSpPr>
              <a:spLocks/>
            </p:cNvSpPr>
            <p:nvPr/>
          </p:nvSpPr>
          <p:spPr bwMode="auto">
            <a:xfrm>
              <a:off x="38649275" y="2724150"/>
              <a:ext cx="3429000" cy="3429000"/>
            </a:xfrm>
            <a:prstGeom prst="ellipse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 dirty="0">
                <a:solidFill>
                  <a:schemeClr val="bg1"/>
                </a:solidFill>
                <a:latin typeface="+mn-ea"/>
                <a:cs typeface="Arial" pitchFamily="34" charset="0"/>
                <a:sym typeface="Calibri" charset="0"/>
              </a:endParaRPr>
            </a:p>
          </p:txBody>
        </p:sp>
      </p:grpSp>
      <p:grpSp>
        <p:nvGrpSpPr>
          <p:cNvPr id="82" name="组合 145"/>
          <p:cNvGrpSpPr/>
          <p:nvPr/>
        </p:nvGrpSpPr>
        <p:grpSpPr>
          <a:xfrm>
            <a:off x="6856226" y="3291768"/>
            <a:ext cx="414775" cy="284339"/>
            <a:chOff x="-3685041" y="2737984"/>
            <a:chExt cx="1458913" cy="100012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3" name="Freeform 9"/>
            <p:cNvSpPr>
              <a:spLocks noEditPoints="1"/>
            </p:cNvSpPr>
            <p:nvPr/>
          </p:nvSpPr>
          <p:spPr bwMode="auto">
            <a:xfrm>
              <a:off x="-3437391" y="2737984"/>
              <a:ext cx="949325" cy="1000125"/>
            </a:xfrm>
            <a:custGeom>
              <a:avLst/>
              <a:gdLst/>
              <a:ahLst/>
              <a:cxnLst>
                <a:cxn ang="0">
                  <a:pos x="1" y="245"/>
                </a:cxn>
                <a:cxn ang="0">
                  <a:pos x="52" y="176"/>
                </a:cxn>
                <a:cxn ang="0">
                  <a:pos x="84" y="160"/>
                </a:cxn>
                <a:cxn ang="0">
                  <a:pos x="91" y="152"/>
                </a:cxn>
                <a:cxn ang="0">
                  <a:pos x="84" y="134"/>
                </a:cxn>
                <a:cxn ang="0">
                  <a:pos x="74" y="121"/>
                </a:cxn>
                <a:cxn ang="0">
                  <a:pos x="73" y="83"/>
                </a:cxn>
                <a:cxn ang="0">
                  <a:pos x="105" y="6"/>
                </a:cxn>
                <a:cxn ang="0">
                  <a:pos x="115" y="0"/>
                </a:cxn>
                <a:cxn ang="0">
                  <a:pos x="122" y="0"/>
                </a:cxn>
                <a:cxn ang="0">
                  <a:pos x="142" y="4"/>
                </a:cxn>
                <a:cxn ang="0">
                  <a:pos x="154" y="6"/>
                </a:cxn>
                <a:cxn ang="0">
                  <a:pos x="169" y="13"/>
                </a:cxn>
                <a:cxn ang="0">
                  <a:pos x="174" y="21"/>
                </a:cxn>
                <a:cxn ang="0">
                  <a:pos x="181" y="83"/>
                </a:cxn>
                <a:cxn ang="0">
                  <a:pos x="180" y="121"/>
                </a:cxn>
                <a:cxn ang="0">
                  <a:pos x="170" y="135"/>
                </a:cxn>
                <a:cxn ang="0">
                  <a:pos x="163" y="152"/>
                </a:cxn>
                <a:cxn ang="0">
                  <a:pos x="171" y="161"/>
                </a:cxn>
                <a:cxn ang="0">
                  <a:pos x="193" y="172"/>
                </a:cxn>
                <a:cxn ang="0">
                  <a:pos x="253" y="244"/>
                </a:cxn>
                <a:cxn ang="0">
                  <a:pos x="232" y="267"/>
                </a:cxn>
                <a:cxn ang="0">
                  <a:pos x="22" y="267"/>
                </a:cxn>
                <a:cxn ang="0">
                  <a:pos x="90" y="171"/>
                </a:cxn>
                <a:cxn ang="0">
                  <a:pos x="39" y="194"/>
                </a:cxn>
                <a:cxn ang="0">
                  <a:pos x="14" y="252"/>
                </a:cxn>
                <a:cxn ang="0">
                  <a:pos x="229" y="255"/>
                </a:cxn>
                <a:cxn ang="0">
                  <a:pos x="239" y="252"/>
                </a:cxn>
                <a:cxn ang="0">
                  <a:pos x="216" y="194"/>
                </a:cxn>
                <a:cxn ang="0">
                  <a:pos x="183" y="181"/>
                </a:cxn>
                <a:cxn ang="0">
                  <a:pos x="159" y="164"/>
                </a:cxn>
                <a:cxn ang="0">
                  <a:pos x="151" y="150"/>
                </a:cxn>
                <a:cxn ang="0">
                  <a:pos x="159" y="132"/>
                </a:cxn>
                <a:cxn ang="0">
                  <a:pos x="168" y="116"/>
                </a:cxn>
                <a:cxn ang="0">
                  <a:pos x="175" y="95"/>
                </a:cxn>
                <a:cxn ang="0">
                  <a:pos x="168" y="91"/>
                </a:cxn>
                <a:cxn ang="0">
                  <a:pos x="174" y="42"/>
                </a:cxn>
                <a:cxn ang="0">
                  <a:pos x="157" y="26"/>
                </a:cxn>
                <a:cxn ang="0">
                  <a:pos x="149" y="23"/>
                </a:cxn>
                <a:cxn ang="0">
                  <a:pos x="139" y="17"/>
                </a:cxn>
                <a:cxn ang="0">
                  <a:pos x="126" y="14"/>
                </a:cxn>
                <a:cxn ang="0">
                  <a:pos x="109" y="17"/>
                </a:cxn>
                <a:cxn ang="0">
                  <a:pos x="80" y="56"/>
                </a:cxn>
                <a:cxn ang="0">
                  <a:pos x="84" y="94"/>
                </a:cxn>
                <a:cxn ang="0">
                  <a:pos x="79" y="94"/>
                </a:cxn>
                <a:cxn ang="0">
                  <a:pos x="86" y="116"/>
                </a:cxn>
                <a:cxn ang="0">
                  <a:pos x="95" y="131"/>
                </a:cxn>
                <a:cxn ang="0">
                  <a:pos x="103" y="149"/>
                </a:cxn>
              </a:cxnLst>
              <a:rect l="0" t="0" r="r" b="b"/>
              <a:pathLst>
                <a:path w="253" h="267">
                  <a:moveTo>
                    <a:pt x="22" y="267"/>
                  </a:moveTo>
                  <a:cubicBezTo>
                    <a:pt x="18" y="267"/>
                    <a:pt x="11" y="266"/>
                    <a:pt x="6" y="260"/>
                  </a:cubicBezTo>
                  <a:cubicBezTo>
                    <a:pt x="2" y="257"/>
                    <a:pt x="0" y="251"/>
                    <a:pt x="1" y="245"/>
                  </a:cubicBezTo>
                  <a:cubicBezTo>
                    <a:pt x="1" y="234"/>
                    <a:pt x="2" y="219"/>
                    <a:pt x="3" y="213"/>
                  </a:cubicBezTo>
                  <a:cubicBezTo>
                    <a:pt x="5" y="197"/>
                    <a:pt x="25" y="188"/>
                    <a:pt x="34" y="183"/>
                  </a:cubicBezTo>
                  <a:cubicBezTo>
                    <a:pt x="42" y="180"/>
                    <a:pt x="46" y="178"/>
                    <a:pt x="52" y="176"/>
                  </a:cubicBezTo>
                  <a:cubicBezTo>
                    <a:pt x="57" y="174"/>
                    <a:pt x="63" y="172"/>
                    <a:pt x="73" y="168"/>
                  </a:cubicBezTo>
                  <a:cubicBezTo>
                    <a:pt x="76" y="167"/>
                    <a:pt x="80" y="164"/>
                    <a:pt x="81" y="163"/>
                  </a:cubicBezTo>
                  <a:cubicBezTo>
                    <a:pt x="82" y="162"/>
                    <a:pt x="83" y="161"/>
                    <a:pt x="84" y="160"/>
                  </a:cubicBezTo>
                  <a:cubicBezTo>
                    <a:pt x="85" y="158"/>
                    <a:pt x="86" y="156"/>
                    <a:pt x="88" y="154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91" y="151"/>
                    <a:pt x="90" y="151"/>
                    <a:pt x="90" y="150"/>
                  </a:cubicBezTo>
                  <a:cubicBezTo>
                    <a:pt x="89" y="149"/>
                    <a:pt x="87" y="147"/>
                    <a:pt x="86" y="143"/>
                  </a:cubicBezTo>
                  <a:cubicBezTo>
                    <a:pt x="85" y="139"/>
                    <a:pt x="84" y="137"/>
                    <a:pt x="84" y="134"/>
                  </a:cubicBezTo>
                  <a:cubicBezTo>
                    <a:pt x="83" y="132"/>
                    <a:pt x="83" y="130"/>
                    <a:pt x="82" y="127"/>
                  </a:cubicBezTo>
                  <a:cubicBezTo>
                    <a:pt x="82" y="127"/>
                    <a:pt x="82" y="127"/>
                    <a:pt x="81" y="127"/>
                  </a:cubicBezTo>
                  <a:cubicBezTo>
                    <a:pt x="78" y="126"/>
                    <a:pt x="76" y="124"/>
                    <a:pt x="74" y="121"/>
                  </a:cubicBezTo>
                  <a:cubicBezTo>
                    <a:pt x="67" y="112"/>
                    <a:pt x="67" y="100"/>
                    <a:pt x="67" y="94"/>
                  </a:cubicBezTo>
                  <a:cubicBezTo>
                    <a:pt x="67" y="90"/>
                    <a:pt x="69" y="86"/>
                    <a:pt x="73" y="8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0" y="72"/>
                    <a:pt x="68" y="64"/>
                    <a:pt x="68" y="56"/>
                  </a:cubicBezTo>
                  <a:cubicBezTo>
                    <a:pt x="68" y="38"/>
                    <a:pt x="70" y="29"/>
                    <a:pt x="86" y="18"/>
                  </a:cubicBezTo>
                  <a:cubicBezTo>
                    <a:pt x="89" y="15"/>
                    <a:pt x="95" y="10"/>
                    <a:pt x="105" y="6"/>
                  </a:cubicBezTo>
                  <a:cubicBezTo>
                    <a:pt x="106" y="6"/>
                    <a:pt x="106" y="5"/>
                    <a:pt x="106" y="5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9" y="0"/>
                    <a:pt x="113" y="0"/>
                    <a:pt x="115" y="0"/>
                  </a:cubicBezTo>
                  <a:cubicBezTo>
                    <a:pt x="117" y="0"/>
                    <a:pt x="120" y="0"/>
                    <a:pt x="122" y="0"/>
                  </a:cubicBezTo>
                  <a:cubicBezTo>
                    <a:pt x="122" y="0"/>
                    <a:pt x="122" y="1"/>
                    <a:pt x="122" y="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34" y="1"/>
                    <a:pt x="140" y="3"/>
                  </a:cubicBezTo>
                  <a:cubicBezTo>
                    <a:pt x="140" y="3"/>
                    <a:pt x="141" y="4"/>
                    <a:pt x="142" y="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1"/>
                    <a:pt x="151" y="3"/>
                    <a:pt x="154" y="6"/>
                  </a:cubicBezTo>
                  <a:cubicBezTo>
                    <a:pt x="156" y="7"/>
                    <a:pt x="158" y="9"/>
                    <a:pt x="160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5" y="13"/>
                    <a:pt x="167" y="13"/>
                    <a:pt x="169" y="13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20"/>
                    <a:pt x="174" y="21"/>
                  </a:cubicBezTo>
                  <a:cubicBezTo>
                    <a:pt x="179" y="25"/>
                    <a:pt x="184" y="32"/>
                    <a:pt x="185" y="39"/>
                  </a:cubicBezTo>
                  <a:cubicBezTo>
                    <a:pt x="188" y="53"/>
                    <a:pt x="185" y="65"/>
                    <a:pt x="182" y="81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1" y="84"/>
                    <a:pt x="181" y="84"/>
                  </a:cubicBezTo>
                  <a:cubicBezTo>
                    <a:pt x="184" y="86"/>
                    <a:pt x="186" y="91"/>
                    <a:pt x="186" y="94"/>
                  </a:cubicBezTo>
                  <a:cubicBezTo>
                    <a:pt x="186" y="101"/>
                    <a:pt x="187" y="113"/>
                    <a:pt x="180" y="121"/>
                  </a:cubicBezTo>
                  <a:cubicBezTo>
                    <a:pt x="178" y="124"/>
                    <a:pt x="176" y="127"/>
                    <a:pt x="172" y="127"/>
                  </a:cubicBezTo>
                  <a:cubicBezTo>
                    <a:pt x="172" y="127"/>
                    <a:pt x="172" y="127"/>
                    <a:pt x="172" y="127"/>
                  </a:cubicBezTo>
                  <a:cubicBezTo>
                    <a:pt x="171" y="130"/>
                    <a:pt x="171" y="132"/>
                    <a:pt x="170" y="135"/>
                  </a:cubicBezTo>
                  <a:cubicBezTo>
                    <a:pt x="169" y="137"/>
                    <a:pt x="169" y="140"/>
                    <a:pt x="168" y="143"/>
                  </a:cubicBezTo>
                  <a:cubicBezTo>
                    <a:pt x="167" y="146"/>
                    <a:pt x="166" y="148"/>
                    <a:pt x="164" y="150"/>
                  </a:cubicBezTo>
                  <a:cubicBezTo>
                    <a:pt x="164" y="151"/>
                    <a:pt x="164" y="151"/>
                    <a:pt x="163" y="152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8" y="157"/>
                    <a:pt x="170" y="159"/>
                    <a:pt x="171" y="161"/>
                  </a:cubicBezTo>
                  <a:cubicBezTo>
                    <a:pt x="172" y="162"/>
                    <a:pt x="172" y="163"/>
                    <a:pt x="173" y="164"/>
                  </a:cubicBezTo>
                  <a:cubicBezTo>
                    <a:pt x="174" y="165"/>
                    <a:pt x="183" y="169"/>
                    <a:pt x="187" y="170"/>
                  </a:cubicBezTo>
                  <a:cubicBezTo>
                    <a:pt x="193" y="172"/>
                    <a:pt x="193" y="172"/>
                    <a:pt x="193" y="172"/>
                  </a:cubicBezTo>
                  <a:cubicBezTo>
                    <a:pt x="202" y="176"/>
                    <a:pt x="207" y="178"/>
                    <a:pt x="220" y="183"/>
                  </a:cubicBezTo>
                  <a:cubicBezTo>
                    <a:pt x="233" y="189"/>
                    <a:pt x="248" y="197"/>
                    <a:pt x="251" y="213"/>
                  </a:cubicBezTo>
                  <a:cubicBezTo>
                    <a:pt x="252" y="220"/>
                    <a:pt x="253" y="234"/>
                    <a:pt x="253" y="244"/>
                  </a:cubicBezTo>
                  <a:cubicBezTo>
                    <a:pt x="253" y="251"/>
                    <a:pt x="252" y="256"/>
                    <a:pt x="248" y="260"/>
                  </a:cubicBezTo>
                  <a:cubicBezTo>
                    <a:pt x="243" y="266"/>
                    <a:pt x="236" y="267"/>
                    <a:pt x="232" y="267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0" y="267"/>
                    <a:pt x="229" y="266"/>
                    <a:pt x="229" y="266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4" y="267"/>
                    <a:pt x="23" y="267"/>
                    <a:pt x="22" y="267"/>
                  </a:cubicBezTo>
                  <a:close/>
                  <a:moveTo>
                    <a:pt x="96" y="164"/>
                  </a:moveTo>
                  <a:cubicBezTo>
                    <a:pt x="95" y="165"/>
                    <a:pt x="94" y="166"/>
                    <a:pt x="94" y="166"/>
                  </a:cubicBezTo>
                  <a:cubicBezTo>
                    <a:pt x="93" y="168"/>
                    <a:pt x="92" y="169"/>
                    <a:pt x="90" y="171"/>
                  </a:cubicBezTo>
                  <a:cubicBezTo>
                    <a:pt x="87" y="174"/>
                    <a:pt x="80" y="178"/>
                    <a:pt x="77" y="179"/>
                  </a:cubicBezTo>
                  <a:cubicBezTo>
                    <a:pt x="67" y="183"/>
                    <a:pt x="61" y="185"/>
                    <a:pt x="56" y="187"/>
                  </a:cubicBezTo>
                  <a:cubicBezTo>
                    <a:pt x="51" y="189"/>
                    <a:pt x="46" y="191"/>
                    <a:pt x="39" y="194"/>
                  </a:cubicBezTo>
                  <a:cubicBezTo>
                    <a:pt x="32" y="198"/>
                    <a:pt x="16" y="205"/>
                    <a:pt x="14" y="215"/>
                  </a:cubicBezTo>
                  <a:cubicBezTo>
                    <a:pt x="14" y="220"/>
                    <a:pt x="13" y="232"/>
                    <a:pt x="12" y="245"/>
                  </a:cubicBezTo>
                  <a:cubicBezTo>
                    <a:pt x="12" y="248"/>
                    <a:pt x="13" y="251"/>
                    <a:pt x="14" y="252"/>
                  </a:cubicBezTo>
                  <a:cubicBezTo>
                    <a:pt x="17" y="255"/>
                    <a:pt x="20" y="255"/>
                    <a:pt x="22" y="255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30" y="255"/>
                    <a:pt x="231" y="255"/>
                    <a:pt x="232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33" y="255"/>
                    <a:pt x="237" y="254"/>
                    <a:pt x="239" y="252"/>
                  </a:cubicBezTo>
                  <a:cubicBezTo>
                    <a:pt x="241" y="251"/>
                    <a:pt x="242" y="248"/>
                    <a:pt x="241" y="245"/>
                  </a:cubicBezTo>
                  <a:cubicBezTo>
                    <a:pt x="241" y="232"/>
                    <a:pt x="240" y="220"/>
                    <a:pt x="239" y="215"/>
                  </a:cubicBezTo>
                  <a:cubicBezTo>
                    <a:pt x="238" y="207"/>
                    <a:pt x="231" y="201"/>
                    <a:pt x="216" y="194"/>
                  </a:cubicBezTo>
                  <a:cubicBezTo>
                    <a:pt x="202" y="189"/>
                    <a:pt x="198" y="187"/>
                    <a:pt x="188" y="183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69" y="177"/>
                    <a:pt x="164" y="172"/>
                  </a:cubicBezTo>
                  <a:cubicBezTo>
                    <a:pt x="163" y="170"/>
                    <a:pt x="161" y="168"/>
                    <a:pt x="160" y="167"/>
                  </a:cubicBezTo>
                  <a:cubicBezTo>
                    <a:pt x="160" y="166"/>
                    <a:pt x="159" y="165"/>
                    <a:pt x="159" y="164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1" y="158"/>
                    <a:pt x="151" y="152"/>
                    <a:pt x="151" y="150"/>
                  </a:cubicBezTo>
                  <a:cubicBezTo>
                    <a:pt x="152" y="147"/>
                    <a:pt x="154" y="145"/>
                    <a:pt x="155" y="143"/>
                  </a:cubicBezTo>
                  <a:cubicBezTo>
                    <a:pt x="156" y="142"/>
                    <a:pt x="156" y="141"/>
                    <a:pt x="157" y="140"/>
                  </a:cubicBezTo>
                  <a:cubicBezTo>
                    <a:pt x="157" y="137"/>
                    <a:pt x="158" y="134"/>
                    <a:pt x="159" y="132"/>
                  </a:cubicBezTo>
                  <a:cubicBezTo>
                    <a:pt x="159" y="129"/>
                    <a:pt x="160" y="126"/>
                    <a:pt x="161" y="121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70" y="115"/>
                    <a:pt x="170" y="114"/>
                  </a:cubicBezTo>
                  <a:cubicBezTo>
                    <a:pt x="175" y="109"/>
                    <a:pt x="175" y="101"/>
                    <a:pt x="175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87"/>
                    <a:pt x="168" y="84"/>
                    <a:pt x="169" y="81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4" y="63"/>
                    <a:pt x="176" y="53"/>
                    <a:pt x="174" y="42"/>
                  </a:cubicBezTo>
                  <a:cubicBezTo>
                    <a:pt x="173" y="35"/>
                    <a:pt x="166" y="28"/>
                    <a:pt x="161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1" y="26"/>
                    <a:pt x="150" y="24"/>
                    <a:pt x="149" y="23"/>
                  </a:cubicBezTo>
                  <a:cubicBezTo>
                    <a:pt x="148" y="22"/>
                    <a:pt x="148" y="22"/>
                    <a:pt x="147" y="21"/>
                  </a:cubicBezTo>
                  <a:cubicBezTo>
                    <a:pt x="144" y="18"/>
                    <a:pt x="141" y="17"/>
                    <a:pt x="139" y="15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29" y="15"/>
                    <a:pt x="127" y="14"/>
                    <a:pt x="126" y="14"/>
                  </a:cubicBezTo>
                  <a:cubicBezTo>
                    <a:pt x="125" y="13"/>
                    <a:pt x="125" y="13"/>
                    <a:pt x="120" y="12"/>
                  </a:cubicBezTo>
                  <a:cubicBezTo>
                    <a:pt x="119" y="12"/>
                    <a:pt x="117" y="12"/>
                    <a:pt x="116" y="12"/>
                  </a:cubicBezTo>
                  <a:cubicBezTo>
                    <a:pt x="115" y="14"/>
                    <a:pt x="112" y="16"/>
                    <a:pt x="109" y="17"/>
                  </a:cubicBezTo>
                  <a:cubicBezTo>
                    <a:pt x="102" y="20"/>
                    <a:pt x="97" y="23"/>
                    <a:pt x="95" y="26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81" y="36"/>
                    <a:pt x="80" y="40"/>
                    <a:pt x="80" y="56"/>
                  </a:cubicBezTo>
                  <a:cubicBezTo>
                    <a:pt x="80" y="63"/>
                    <a:pt x="82" y="70"/>
                    <a:pt x="84" y="80"/>
                  </a:cubicBezTo>
                  <a:cubicBezTo>
                    <a:pt x="85" y="83"/>
                    <a:pt x="87" y="87"/>
                    <a:pt x="86" y="90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101"/>
                    <a:pt x="79" y="109"/>
                    <a:pt x="83" y="113"/>
                  </a:cubicBezTo>
                  <a:cubicBezTo>
                    <a:pt x="84" y="115"/>
                    <a:pt x="84" y="115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9" y="116"/>
                    <a:pt x="92" y="118"/>
                    <a:pt x="93" y="121"/>
                  </a:cubicBezTo>
                  <a:cubicBezTo>
                    <a:pt x="93" y="125"/>
                    <a:pt x="94" y="128"/>
                    <a:pt x="95" y="131"/>
                  </a:cubicBezTo>
                  <a:cubicBezTo>
                    <a:pt x="96" y="134"/>
                    <a:pt x="96" y="137"/>
                    <a:pt x="97" y="140"/>
                  </a:cubicBezTo>
                  <a:cubicBezTo>
                    <a:pt x="97" y="141"/>
                    <a:pt x="98" y="142"/>
                    <a:pt x="99" y="143"/>
                  </a:cubicBezTo>
                  <a:cubicBezTo>
                    <a:pt x="100" y="144"/>
                    <a:pt x="102" y="146"/>
                    <a:pt x="103" y="149"/>
                  </a:cubicBezTo>
                  <a:cubicBezTo>
                    <a:pt x="104" y="152"/>
                    <a:pt x="104" y="159"/>
                    <a:pt x="100" y="163"/>
                  </a:cubicBezTo>
                  <a:cubicBezTo>
                    <a:pt x="99" y="163"/>
                    <a:pt x="97" y="164"/>
                    <a:pt x="96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-2746828" y="2868159"/>
              <a:ext cx="520700" cy="739775"/>
            </a:xfrm>
            <a:custGeom>
              <a:avLst/>
              <a:gdLst/>
              <a:ahLst/>
              <a:cxnLst>
                <a:cxn ang="0">
                  <a:pos x="122" y="197"/>
                </a:cxn>
                <a:cxn ang="0">
                  <a:pos x="99" y="197"/>
                </a:cxn>
                <a:cxn ang="0">
                  <a:pos x="66" y="154"/>
                </a:cxn>
                <a:cxn ang="0">
                  <a:pos x="21" y="132"/>
                </a:cxn>
                <a:cxn ang="0">
                  <a:pos x="16" y="112"/>
                </a:cxn>
                <a:cxn ang="0">
                  <a:pos x="14" y="106"/>
                </a:cxn>
                <a:cxn ang="0">
                  <a:pos x="11" y="95"/>
                </a:cxn>
                <a:cxn ang="0">
                  <a:pos x="1" y="70"/>
                </a:cxn>
                <a:cxn ang="0">
                  <a:pos x="1" y="42"/>
                </a:cxn>
                <a:cxn ang="0">
                  <a:pos x="29" y="4"/>
                </a:cxn>
                <a:cxn ang="0">
                  <a:pos x="37" y="0"/>
                </a:cxn>
                <a:cxn ang="0">
                  <a:pos x="45" y="1"/>
                </a:cxn>
                <a:cxn ang="0">
                  <a:pos x="55" y="2"/>
                </a:cxn>
                <a:cxn ang="0">
                  <a:pos x="60" y="1"/>
                </a:cxn>
                <a:cxn ang="0">
                  <a:pos x="71" y="9"/>
                </a:cxn>
                <a:cxn ang="0">
                  <a:pos x="76" y="9"/>
                </a:cxn>
                <a:cxn ang="0">
                  <a:pos x="81" y="15"/>
                </a:cxn>
                <a:cxn ang="0">
                  <a:pos x="90" y="30"/>
                </a:cxn>
                <a:cxn ang="0">
                  <a:pos x="86" y="62"/>
                </a:cxn>
                <a:cxn ang="0">
                  <a:pos x="85" y="90"/>
                </a:cxn>
                <a:cxn ang="0">
                  <a:pos x="78" y="100"/>
                </a:cxn>
                <a:cxn ang="0">
                  <a:pos x="74" y="111"/>
                </a:cxn>
                <a:cxn ang="0">
                  <a:pos x="79" y="118"/>
                </a:cxn>
                <a:cxn ang="0">
                  <a:pos x="90" y="123"/>
                </a:cxn>
                <a:cxn ang="0">
                  <a:pos x="114" y="133"/>
                </a:cxn>
                <a:cxn ang="0">
                  <a:pos x="139" y="179"/>
                </a:cxn>
                <a:cxn ang="0">
                  <a:pos x="122" y="197"/>
                </a:cxn>
                <a:cxn ang="0">
                  <a:pos x="31" y="124"/>
                </a:cxn>
                <a:cxn ang="0">
                  <a:pos x="90" y="179"/>
                </a:cxn>
                <a:cxn ang="0">
                  <a:pos x="122" y="185"/>
                </a:cxn>
                <a:cxn ang="0">
                  <a:pos x="126" y="184"/>
                </a:cxn>
                <a:cxn ang="0">
                  <a:pos x="126" y="158"/>
                </a:cxn>
                <a:cxn ang="0">
                  <a:pos x="90" y="136"/>
                </a:cxn>
                <a:cxn ang="0">
                  <a:pos x="86" y="135"/>
                </a:cxn>
                <a:cxn ang="0">
                  <a:pos x="68" y="123"/>
                </a:cxn>
                <a:cxn ang="0">
                  <a:pos x="65" y="122"/>
                </a:cxn>
                <a:cxn ang="0">
                  <a:pos x="62" y="110"/>
                </a:cxn>
                <a:cxn ang="0">
                  <a:pos x="66" y="102"/>
                </a:cxn>
                <a:cxn ang="0">
                  <a:pos x="69" y="89"/>
                </a:cxn>
                <a:cxn ang="0">
                  <a:pos x="75" y="84"/>
                </a:cxn>
                <a:cxn ang="0">
                  <a:pos x="76" y="84"/>
                </a:cxn>
                <a:cxn ang="0">
                  <a:pos x="79" y="72"/>
                </a:cxn>
                <a:cxn ang="0">
                  <a:pos x="74" y="68"/>
                </a:cxn>
                <a:cxn ang="0">
                  <a:pos x="75" y="58"/>
                </a:cxn>
                <a:cxn ang="0">
                  <a:pos x="70" y="22"/>
                </a:cxn>
                <a:cxn ang="0">
                  <a:pos x="63" y="22"/>
                </a:cxn>
                <a:cxn ang="0">
                  <a:pos x="59" y="18"/>
                </a:cxn>
                <a:cxn ang="0">
                  <a:pos x="49" y="15"/>
                </a:cxn>
                <a:cxn ang="0">
                  <a:pos x="44" y="13"/>
                </a:cxn>
                <a:cxn ang="0">
                  <a:pos x="38" y="11"/>
                </a:cxn>
                <a:cxn ang="0">
                  <a:pos x="23" y="21"/>
                </a:cxn>
                <a:cxn ang="0">
                  <a:pos x="13" y="42"/>
                </a:cxn>
                <a:cxn ang="0">
                  <a:pos x="17" y="68"/>
                </a:cxn>
                <a:cxn ang="0">
                  <a:pos x="12" y="72"/>
                </a:cxn>
                <a:cxn ang="0">
                  <a:pos x="15" y="84"/>
                </a:cxn>
                <a:cxn ang="0">
                  <a:pos x="22" y="89"/>
                </a:cxn>
                <a:cxn ang="0">
                  <a:pos x="25" y="103"/>
                </a:cxn>
                <a:cxn ang="0">
                  <a:pos x="30" y="109"/>
                </a:cxn>
                <a:cxn ang="0">
                  <a:pos x="26" y="121"/>
                </a:cxn>
              </a:cxnLst>
              <a:rect l="0" t="0" r="r" b="b"/>
              <a:pathLst>
                <a:path w="139" h="197">
                  <a:moveTo>
                    <a:pt x="122" y="197"/>
                  </a:moveTo>
                  <a:cubicBezTo>
                    <a:pt x="122" y="197"/>
                    <a:pt x="122" y="197"/>
                    <a:pt x="122" y="197"/>
                  </a:cubicBezTo>
                  <a:cubicBezTo>
                    <a:pt x="120" y="197"/>
                    <a:pt x="119" y="197"/>
                    <a:pt x="119" y="197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93" y="197"/>
                    <a:pt x="82" y="194"/>
                    <a:pt x="78" y="182"/>
                  </a:cubicBezTo>
                  <a:cubicBezTo>
                    <a:pt x="74" y="168"/>
                    <a:pt x="69" y="158"/>
                    <a:pt x="66" y="154"/>
                  </a:cubicBezTo>
                  <a:cubicBezTo>
                    <a:pt x="60" y="149"/>
                    <a:pt x="39" y="140"/>
                    <a:pt x="27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7" y="131"/>
                    <a:pt x="14" y="128"/>
                    <a:pt x="13" y="124"/>
                  </a:cubicBezTo>
                  <a:cubicBezTo>
                    <a:pt x="13" y="120"/>
                    <a:pt x="13" y="116"/>
                    <a:pt x="16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0"/>
                    <a:pt x="15" y="108"/>
                    <a:pt x="14" y="106"/>
                  </a:cubicBezTo>
                  <a:cubicBezTo>
                    <a:pt x="13" y="103"/>
                    <a:pt x="13" y="101"/>
                    <a:pt x="13" y="100"/>
                  </a:cubicBezTo>
                  <a:cubicBezTo>
                    <a:pt x="12" y="98"/>
                    <a:pt x="12" y="97"/>
                    <a:pt x="11" y="95"/>
                  </a:cubicBezTo>
                  <a:cubicBezTo>
                    <a:pt x="9" y="94"/>
                    <a:pt x="7" y="92"/>
                    <a:pt x="6" y="90"/>
                  </a:cubicBezTo>
                  <a:cubicBezTo>
                    <a:pt x="0" y="84"/>
                    <a:pt x="0" y="75"/>
                    <a:pt x="1" y="70"/>
                  </a:cubicBezTo>
                  <a:cubicBezTo>
                    <a:pt x="1" y="67"/>
                    <a:pt x="2" y="64"/>
                    <a:pt x="4" y="62"/>
                  </a:cubicBezTo>
                  <a:cubicBezTo>
                    <a:pt x="2" y="54"/>
                    <a:pt x="1" y="48"/>
                    <a:pt x="1" y="42"/>
                  </a:cubicBezTo>
                  <a:cubicBezTo>
                    <a:pt x="1" y="29"/>
                    <a:pt x="2" y="22"/>
                    <a:pt x="15" y="13"/>
                  </a:cubicBezTo>
                  <a:cubicBezTo>
                    <a:pt x="17" y="11"/>
                    <a:pt x="21" y="7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9" y="0"/>
                    <a:pt x="40" y="0"/>
                    <a:pt x="42" y="0"/>
                  </a:cubicBezTo>
                  <a:cubicBezTo>
                    <a:pt x="43" y="0"/>
                    <a:pt x="44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51" y="1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7" y="1"/>
                    <a:pt x="58" y="1"/>
                    <a:pt x="60" y="1"/>
                  </a:cubicBezTo>
                  <a:cubicBezTo>
                    <a:pt x="63" y="1"/>
                    <a:pt x="65" y="2"/>
                    <a:pt x="66" y="4"/>
                  </a:cubicBezTo>
                  <a:cubicBezTo>
                    <a:pt x="68" y="6"/>
                    <a:pt x="70" y="7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4" y="9"/>
                    <a:pt x="75" y="9"/>
                    <a:pt x="76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6"/>
                  </a:cubicBezTo>
                  <a:cubicBezTo>
                    <a:pt x="85" y="19"/>
                    <a:pt x="88" y="24"/>
                    <a:pt x="90" y="30"/>
                  </a:cubicBezTo>
                  <a:cubicBezTo>
                    <a:pt x="92" y="40"/>
                    <a:pt x="90" y="49"/>
                    <a:pt x="87" y="6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9" y="64"/>
                    <a:pt x="90" y="67"/>
                    <a:pt x="90" y="70"/>
                  </a:cubicBezTo>
                  <a:cubicBezTo>
                    <a:pt x="90" y="75"/>
                    <a:pt x="91" y="84"/>
                    <a:pt x="85" y="90"/>
                  </a:cubicBezTo>
                  <a:cubicBezTo>
                    <a:pt x="84" y="93"/>
                    <a:pt x="82" y="95"/>
                    <a:pt x="79" y="95"/>
                  </a:cubicBezTo>
                  <a:cubicBezTo>
                    <a:pt x="79" y="97"/>
                    <a:pt x="79" y="98"/>
                    <a:pt x="78" y="100"/>
                  </a:cubicBezTo>
                  <a:cubicBezTo>
                    <a:pt x="78" y="101"/>
                    <a:pt x="77" y="103"/>
                    <a:pt x="77" y="105"/>
                  </a:cubicBezTo>
                  <a:cubicBezTo>
                    <a:pt x="76" y="108"/>
                    <a:pt x="75" y="110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7" y="114"/>
                    <a:pt x="78" y="116"/>
                    <a:pt x="79" y="118"/>
                  </a:cubicBezTo>
                  <a:cubicBezTo>
                    <a:pt x="79" y="119"/>
                    <a:pt x="80" y="119"/>
                    <a:pt x="80" y="119"/>
                  </a:cubicBezTo>
                  <a:cubicBezTo>
                    <a:pt x="81" y="120"/>
                    <a:pt x="87" y="123"/>
                    <a:pt x="90" y="123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1" y="128"/>
                    <a:pt x="104" y="129"/>
                    <a:pt x="114" y="133"/>
                  </a:cubicBezTo>
                  <a:cubicBezTo>
                    <a:pt x="124" y="137"/>
                    <a:pt x="135" y="144"/>
                    <a:pt x="137" y="156"/>
                  </a:cubicBezTo>
                  <a:cubicBezTo>
                    <a:pt x="138" y="162"/>
                    <a:pt x="139" y="175"/>
                    <a:pt x="139" y="179"/>
                  </a:cubicBezTo>
                  <a:cubicBezTo>
                    <a:pt x="139" y="186"/>
                    <a:pt x="137" y="190"/>
                    <a:pt x="135" y="192"/>
                  </a:cubicBezTo>
                  <a:cubicBezTo>
                    <a:pt x="132" y="195"/>
                    <a:pt x="127" y="197"/>
                    <a:pt x="122" y="197"/>
                  </a:cubicBezTo>
                  <a:close/>
                  <a:moveTo>
                    <a:pt x="26" y="121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51" y="132"/>
                    <a:pt x="68" y="139"/>
                    <a:pt x="74" y="146"/>
                  </a:cubicBezTo>
                  <a:cubicBezTo>
                    <a:pt x="79" y="151"/>
                    <a:pt x="85" y="162"/>
                    <a:pt x="90" y="179"/>
                  </a:cubicBezTo>
                  <a:cubicBezTo>
                    <a:pt x="91" y="185"/>
                    <a:pt x="99" y="185"/>
                    <a:pt x="99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4" y="185"/>
                    <a:pt x="125" y="184"/>
                    <a:pt x="126" y="184"/>
                  </a:cubicBezTo>
                  <a:cubicBezTo>
                    <a:pt x="127" y="183"/>
                    <a:pt x="127" y="181"/>
                    <a:pt x="127" y="180"/>
                  </a:cubicBezTo>
                  <a:cubicBezTo>
                    <a:pt x="127" y="170"/>
                    <a:pt x="126" y="161"/>
                    <a:pt x="126" y="158"/>
                  </a:cubicBezTo>
                  <a:cubicBezTo>
                    <a:pt x="125" y="153"/>
                    <a:pt x="120" y="149"/>
                    <a:pt x="109" y="144"/>
                  </a:cubicBezTo>
                  <a:cubicBezTo>
                    <a:pt x="100" y="140"/>
                    <a:pt x="97" y="139"/>
                    <a:pt x="90" y="136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75" y="131"/>
                    <a:pt x="72" y="128"/>
                  </a:cubicBezTo>
                  <a:cubicBezTo>
                    <a:pt x="70" y="126"/>
                    <a:pt x="69" y="125"/>
                    <a:pt x="68" y="123"/>
                  </a:cubicBezTo>
                  <a:cubicBezTo>
                    <a:pt x="68" y="123"/>
                    <a:pt x="68" y="122"/>
                    <a:pt x="68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2" y="117"/>
                    <a:pt x="61" y="112"/>
                    <a:pt x="62" y="110"/>
                  </a:cubicBezTo>
                  <a:cubicBezTo>
                    <a:pt x="63" y="107"/>
                    <a:pt x="64" y="106"/>
                    <a:pt x="64" y="105"/>
                  </a:cubicBezTo>
                  <a:cubicBezTo>
                    <a:pt x="65" y="104"/>
                    <a:pt x="65" y="103"/>
                    <a:pt x="66" y="102"/>
                  </a:cubicBezTo>
                  <a:cubicBezTo>
                    <a:pt x="66" y="101"/>
                    <a:pt x="66" y="99"/>
                    <a:pt x="67" y="97"/>
                  </a:cubicBezTo>
                  <a:cubicBezTo>
                    <a:pt x="68" y="95"/>
                    <a:pt x="68" y="92"/>
                    <a:pt x="69" y="89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0"/>
                    <a:pt x="79" y="76"/>
                    <a:pt x="79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5"/>
                    <a:pt x="74" y="62"/>
                    <a:pt x="75" y="6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8" y="47"/>
                    <a:pt x="80" y="40"/>
                    <a:pt x="78" y="32"/>
                  </a:cubicBezTo>
                  <a:cubicBezTo>
                    <a:pt x="77" y="28"/>
                    <a:pt x="73" y="23"/>
                    <a:pt x="70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59" y="18"/>
                    <a:pt x="59" y="18"/>
                  </a:cubicBezTo>
                  <a:cubicBezTo>
                    <a:pt x="58" y="17"/>
                    <a:pt x="56" y="16"/>
                    <a:pt x="55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3"/>
                    <a:pt x="44" y="13"/>
                  </a:cubicBezTo>
                  <a:cubicBezTo>
                    <a:pt x="44" y="13"/>
                    <a:pt x="43" y="12"/>
                    <a:pt x="40" y="12"/>
                  </a:cubicBezTo>
                  <a:cubicBezTo>
                    <a:pt x="39" y="12"/>
                    <a:pt x="39" y="11"/>
                    <a:pt x="38" y="11"/>
                  </a:cubicBezTo>
                  <a:cubicBezTo>
                    <a:pt x="37" y="13"/>
                    <a:pt x="35" y="14"/>
                    <a:pt x="33" y="15"/>
                  </a:cubicBezTo>
                  <a:cubicBezTo>
                    <a:pt x="27" y="18"/>
                    <a:pt x="24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3" y="28"/>
                    <a:pt x="13" y="31"/>
                    <a:pt x="13" y="42"/>
                  </a:cubicBezTo>
                  <a:cubicBezTo>
                    <a:pt x="13" y="47"/>
                    <a:pt x="14" y="52"/>
                    <a:pt x="16" y="59"/>
                  </a:cubicBezTo>
                  <a:cubicBezTo>
                    <a:pt x="17" y="62"/>
                    <a:pt x="18" y="65"/>
                    <a:pt x="17" y="68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6"/>
                    <a:pt x="13" y="80"/>
                    <a:pt x="15" y="83"/>
                  </a:cubicBezTo>
                  <a:cubicBezTo>
                    <a:pt x="15" y="83"/>
                    <a:pt x="15" y="84"/>
                    <a:pt x="15" y="84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92"/>
                    <a:pt x="23" y="94"/>
                    <a:pt x="24" y="97"/>
                  </a:cubicBezTo>
                  <a:cubicBezTo>
                    <a:pt x="24" y="98"/>
                    <a:pt x="25" y="100"/>
                    <a:pt x="25" y="103"/>
                  </a:cubicBezTo>
                  <a:cubicBezTo>
                    <a:pt x="25" y="103"/>
                    <a:pt x="26" y="103"/>
                    <a:pt x="26" y="104"/>
                  </a:cubicBezTo>
                  <a:cubicBezTo>
                    <a:pt x="27" y="105"/>
                    <a:pt x="29" y="107"/>
                    <a:pt x="30" y="109"/>
                  </a:cubicBezTo>
                  <a:cubicBezTo>
                    <a:pt x="30" y="111"/>
                    <a:pt x="31" y="118"/>
                    <a:pt x="27" y="121"/>
                  </a:cubicBezTo>
                  <a:lnTo>
                    <a:pt x="2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-3685041" y="2868159"/>
              <a:ext cx="522288" cy="739775"/>
            </a:xfrm>
            <a:custGeom>
              <a:avLst/>
              <a:gdLst/>
              <a:ahLst/>
              <a:cxnLst>
                <a:cxn ang="0">
                  <a:pos x="5" y="192"/>
                </a:cxn>
                <a:cxn ang="0">
                  <a:pos x="2" y="156"/>
                </a:cxn>
                <a:cxn ang="0">
                  <a:pos x="46" y="125"/>
                </a:cxn>
                <a:cxn ang="0">
                  <a:pos x="60" y="119"/>
                </a:cxn>
                <a:cxn ang="0">
                  <a:pos x="64" y="112"/>
                </a:cxn>
                <a:cxn ang="0">
                  <a:pos x="63" y="106"/>
                </a:cxn>
                <a:cxn ang="0">
                  <a:pos x="60" y="95"/>
                </a:cxn>
                <a:cxn ang="0">
                  <a:pos x="49" y="70"/>
                </a:cxn>
                <a:cxn ang="0">
                  <a:pos x="53" y="61"/>
                </a:cxn>
                <a:cxn ang="0">
                  <a:pos x="58" y="16"/>
                </a:cxn>
                <a:cxn ang="0">
                  <a:pos x="58" y="10"/>
                </a:cxn>
                <a:cxn ang="0">
                  <a:pos x="68" y="9"/>
                </a:cxn>
                <a:cxn ang="0">
                  <a:pos x="73" y="4"/>
                </a:cxn>
                <a:cxn ang="0">
                  <a:pos x="83" y="1"/>
                </a:cxn>
                <a:cxn ang="0">
                  <a:pos x="84" y="2"/>
                </a:cxn>
                <a:cxn ang="0">
                  <a:pos x="94" y="1"/>
                </a:cxn>
                <a:cxn ang="0">
                  <a:pos x="102" y="0"/>
                </a:cxn>
                <a:cxn ang="0">
                  <a:pos x="110" y="4"/>
                </a:cxn>
                <a:cxn ang="0">
                  <a:pos x="138" y="42"/>
                </a:cxn>
                <a:cxn ang="0">
                  <a:pos x="139" y="70"/>
                </a:cxn>
                <a:cxn ang="0">
                  <a:pos x="128" y="95"/>
                </a:cxn>
                <a:cxn ang="0">
                  <a:pos x="126" y="105"/>
                </a:cxn>
                <a:cxn ang="0">
                  <a:pos x="123" y="112"/>
                </a:cxn>
                <a:cxn ang="0">
                  <a:pos x="118" y="132"/>
                </a:cxn>
                <a:cxn ang="0">
                  <a:pos x="74" y="154"/>
                </a:cxn>
                <a:cxn ang="0">
                  <a:pos x="40" y="197"/>
                </a:cxn>
                <a:cxn ang="0">
                  <a:pos x="18" y="197"/>
                </a:cxn>
                <a:cxn ang="0">
                  <a:pos x="71" y="123"/>
                </a:cxn>
                <a:cxn ang="0">
                  <a:pos x="53" y="135"/>
                </a:cxn>
                <a:cxn ang="0">
                  <a:pos x="30" y="144"/>
                </a:cxn>
                <a:cxn ang="0">
                  <a:pos x="12" y="179"/>
                </a:cxn>
                <a:cxn ang="0">
                  <a:pos x="18" y="185"/>
                </a:cxn>
                <a:cxn ang="0">
                  <a:pos x="40" y="185"/>
                </a:cxn>
                <a:cxn ang="0">
                  <a:pos x="66" y="146"/>
                </a:cxn>
                <a:cxn ang="0">
                  <a:pos x="114" y="121"/>
                </a:cxn>
                <a:cxn ang="0">
                  <a:pos x="113" y="121"/>
                </a:cxn>
                <a:cxn ang="0">
                  <a:pos x="113" y="104"/>
                </a:cxn>
                <a:cxn ang="0">
                  <a:pos x="116" y="97"/>
                </a:cxn>
                <a:cxn ang="0">
                  <a:pos x="119" y="83"/>
                </a:cxn>
                <a:cxn ang="0">
                  <a:pos x="124" y="84"/>
                </a:cxn>
                <a:cxn ang="0">
                  <a:pos x="127" y="72"/>
                </a:cxn>
                <a:cxn ang="0">
                  <a:pos x="123" y="68"/>
                </a:cxn>
                <a:cxn ang="0">
                  <a:pos x="126" y="42"/>
                </a:cxn>
                <a:cxn ang="0">
                  <a:pos x="116" y="21"/>
                </a:cxn>
                <a:cxn ang="0">
                  <a:pos x="101" y="11"/>
                </a:cxn>
                <a:cxn ang="0">
                  <a:pos x="95" y="13"/>
                </a:cxn>
                <a:cxn ang="0">
                  <a:pos x="89" y="15"/>
                </a:cxn>
                <a:cxn ang="0">
                  <a:pos x="81" y="18"/>
                </a:cxn>
                <a:cxn ang="0">
                  <a:pos x="77" y="21"/>
                </a:cxn>
                <a:cxn ang="0">
                  <a:pos x="70" y="22"/>
                </a:cxn>
                <a:cxn ang="0">
                  <a:pos x="64" y="58"/>
                </a:cxn>
                <a:cxn ang="0">
                  <a:pos x="65" y="68"/>
                </a:cxn>
                <a:cxn ang="0">
                  <a:pos x="61" y="72"/>
                </a:cxn>
                <a:cxn ang="0">
                  <a:pos x="64" y="84"/>
                </a:cxn>
                <a:cxn ang="0">
                  <a:pos x="71" y="90"/>
                </a:cxn>
                <a:cxn ang="0">
                  <a:pos x="74" y="103"/>
                </a:cxn>
                <a:cxn ang="0">
                  <a:pos x="78" y="110"/>
                </a:cxn>
                <a:cxn ang="0">
                  <a:pos x="74" y="122"/>
                </a:cxn>
              </a:cxnLst>
              <a:rect l="0" t="0" r="r" b="b"/>
              <a:pathLst>
                <a:path w="139" h="197">
                  <a:moveTo>
                    <a:pt x="18" y="197"/>
                  </a:moveTo>
                  <a:cubicBezTo>
                    <a:pt x="12" y="197"/>
                    <a:pt x="8" y="195"/>
                    <a:pt x="5" y="192"/>
                  </a:cubicBezTo>
                  <a:cubicBezTo>
                    <a:pt x="3" y="190"/>
                    <a:pt x="0" y="186"/>
                    <a:pt x="1" y="179"/>
                  </a:cubicBezTo>
                  <a:cubicBezTo>
                    <a:pt x="1" y="171"/>
                    <a:pt x="1" y="161"/>
                    <a:pt x="2" y="156"/>
                  </a:cubicBezTo>
                  <a:cubicBezTo>
                    <a:pt x="4" y="144"/>
                    <a:pt x="16" y="137"/>
                    <a:pt x="25" y="133"/>
                  </a:cubicBezTo>
                  <a:cubicBezTo>
                    <a:pt x="35" y="129"/>
                    <a:pt x="39" y="128"/>
                    <a:pt x="46" y="125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3" y="123"/>
                    <a:pt x="58" y="120"/>
                    <a:pt x="60" y="119"/>
                  </a:cubicBezTo>
                  <a:cubicBezTo>
                    <a:pt x="60" y="119"/>
                    <a:pt x="60" y="119"/>
                    <a:pt x="61" y="118"/>
                  </a:cubicBezTo>
                  <a:cubicBezTo>
                    <a:pt x="61" y="116"/>
                    <a:pt x="62" y="114"/>
                    <a:pt x="64" y="112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0"/>
                    <a:pt x="63" y="108"/>
                    <a:pt x="63" y="106"/>
                  </a:cubicBezTo>
                  <a:cubicBezTo>
                    <a:pt x="62" y="103"/>
                    <a:pt x="61" y="101"/>
                    <a:pt x="61" y="100"/>
                  </a:cubicBezTo>
                  <a:cubicBezTo>
                    <a:pt x="61" y="98"/>
                    <a:pt x="60" y="97"/>
                    <a:pt x="60" y="95"/>
                  </a:cubicBezTo>
                  <a:cubicBezTo>
                    <a:pt x="57" y="95"/>
                    <a:pt x="56" y="93"/>
                    <a:pt x="54" y="90"/>
                  </a:cubicBezTo>
                  <a:cubicBezTo>
                    <a:pt x="49" y="84"/>
                    <a:pt x="49" y="75"/>
                    <a:pt x="49" y="70"/>
                  </a:cubicBezTo>
                  <a:cubicBezTo>
                    <a:pt x="49" y="67"/>
                    <a:pt x="51" y="64"/>
                    <a:pt x="53" y="62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0" y="49"/>
                    <a:pt x="48" y="40"/>
                    <a:pt x="50" y="30"/>
                  </a:cubicBezTo>
                  <a:cubicBezTo>
                    <a:pt x="51" y="24"/>
                    <a:pt x="54" y="19"/>
                    <a:pt x="58" y="16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6" y="9"/>
                    <a:pt x="68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0" y="7"/>
                    <a:pt x="71" y="6"/>
                    <a:pt x="73" y="4"/>
                  </a:cubicBezTo>
                  <a:cubicBezTo>
                    <a:pt x="75" y="2"/>
                    <a:pt x="77" y="1"/>
                    <a:pt x="79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8" y="1"/>
                    <a:pt x="93" y="0"/>
                    <a:pt x="94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5" y="1"/>
                    <a:pt x="96" y="0"/>
                    <a:pt x="97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4" y="0"/>
                    <a:pt x="108" y="0"/>
                    <a:pt x="110" y="3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8" y="7"/>
                    <a:pt x="123" y="11"/>
                    <a:pt x="125" y="13"/>
                  </a:cubicBezTo>
                  <a:cubicBezTo>
                    <a:pt x="137" y="22"/>
                    <a:pt x="138" y="29"/>
                    <a:pt x="138" y="42"/>
                  </a:cubicBezTo>
                  <a:cubicBezTo>
                    <a:pt x="138" y="48"/>
                    <a:pt x="137" y="54"/>
                    <a:pt x="135" y="62"/>
                  </a:cubicBezTo>
                  <a:cubicBezTo>
                    <a:pt x="137" y="64"/>
                    <a:pt x="139" y="67"/>
                    <a:pt x="139" y="70"/>
                  </a:cubicBezTo>
                  <a:cubicBezTo>
                    <a:pt x="139" y="74"/>
                    <a:pt x="139" y="84"/>
                    <a:pt x="134" y="90"/>
                  </a:cubicBezTo>
                  <a:cubicBezTo>
                    <a:pt x="132" y="92"/>
                    <a:pt x="131" y="94"/>
                    <a:pt x="128" y="95"/>
                  </a:cubicBezTo>
                  <a:cubicBezTo>
                    <a:pt x="128" y="97"/>
                    <a:pt x="127" y="98"/>
                    <a:pt x="127" y="100"/>
                  </a:cubicBezTo>
                  <a:cubicBezTo>
                    <a:pt x="126" y="101"/>
                    <a:pt x="126" y="103"/>
                    <a:pt x="126" y="105"/>
                  </a:cubicBezTo>
                  <a:cubicBezTo>
                    <a:pt x="124" y="108"/>
                    <a:pt x="123" y="110"/>
                    <a:pt x="122" y="11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6" y="116"/>
                    <a:pt x="127" y="120"/>
                    <a:pt x="126" y="124"/>
                  </a:cubicBezTo>
                  <a:cubicBezTo>
                    <a:pt x="125" y="128"/>
                    <a:pt x="122" y="131"/>
                    <a:pt x="118" y="132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1" y="140"/>
                    <a:pt x="79" y="149"/>
                    <a:pt x="74" y="154"/>
                  </a:cubicBezTo>
                  <a:cubicBezTo>
                    <a:pt x="70" y="158"/>
                    <a:pt x="65" y="168"/>
                    <a:pt x="61" y="182"/>
                  </a:cubicBezTo>
                  <a:cubicBezTo>
                    <a:pt x="58" y="194"/>
                    <a:pt x="47" y="197"/>
                    <a:pt x="4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19" y="197"/>
                    <a:pt x="19" y="197"/>
                    <a:pt x="18" y="197"/>
                  </a:cubicBezTo>
                  <a:close/>
                  <a:moveTo>
                    <a:pt x="72" y="122"/>
                  </a:moveTo>
                  <a:cubicBezTo>
                    <a:pt x="71" y="122"/>
                    <a:pt x="71" y="123"/>
                    <a:pt x="71" y="123"/>
                  </a:cubicBezTo>
                  <a:cubicBezTo>
                    <a:pt x="70" y="125"/>
                    <a:pt x="69" y="126"/>
                    <a:pt x="68" y="128"/>
                  </a:cubicBezTo>
                  <a:cubicBezTo>
                    <a:pt x="64" y="131"/>
                    <a:pt x="53" y="135"/>
                    <a:pt x="53" y="135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43" y="139"/>
                    <a:pt x="40" y="140"/>
                    <a:pt x="30" y="144"/>
                  </a:cubicBezTo>
                  <a:cubicBezTo>
                    <a:pt x="20" y="149"/>
                    <a:pt x="15" y="153"/>
                    <a:pt x="14" y="158"/>
                  </a:cubicBezTo>
                  <a:cubicBezTo>
                    <a:pt x="13" y="161"/>
                    <a:pt x="13" y="170"/>
                    <a:pt x="12" y="179"/>
                  </a:cubicBezTo>
                  <a:cubicBezTo>
                    <a:pt x="12" y="181"/>
                    <a:pt x="12" y="183"/>
                    <a:pt x="13" y="184"/>
                  </a:cubicBezTo>
                  <a:cubicBezTo>
                    <a:pt x="14" y="184"/>
                    <a:pt x="16" y="185"/>
                    <a:pt x="18" y="185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8" y="185"/>
                    <a:pt x="50" y="179"/>
                  </a:cubicBezTo>
                  <a:cubicBezTo>
                    <a:pt x="55" y="162"/>
                    <a:pt x="60" y="151"/>
                    <a:pt x="66" y="146"/>
                  </a:cubicBezTo>
                  <a:cubicBezTo>
                    <a:pt x="72" y="139"/>
                    <a:pt x="88" y="132"/>
                    <a:pt x="108" y="124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09" y="118"/>
                    <a:pt x="109" y="111"/>
                    <a:pt x="110" y="109"/>
                  </a:cubicBezTo>
                  <a:cubicBezTo>
                    <a:pt x="111" y="107"/>
                    <a:pt x="112" y="105"/>
                    <a:pt x="113" y="104"/>
                  </a:cubicBezTo>
                  <a:cubicBezTo>
                    <a:pt x="114" y="103"/>
                    <a:pt x="114" y="103"/>
                    <a:pt x="114" y="102"/>
                  </a:cubicBezTo>
                  <a:cubicBezTo>
                    <a:pt x="115" y="100"/>
                    <a:pt x="115" y="98"/>
                    <a:pt x="116" y="97"/>
                  </a:cubicBezTo>
                  <a:cubicBezTo>
                    <a:pt x="116" y="94"/>
                    <a:pt x="117" y="92"/>
                    <a:pt x="117" y="89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3"/>
                  </a:cubicBezTo>
                  <a:cubicBezTo>
                    <a:pt x="127" y="80"/>
                    <a:pt x="127" y="76"/>
                    <a:pt x="127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1" y="65"/>
                    <a:pt x="123" y="62"/>
                    <a:pt x="123" y="60"/>
                  </a:cubicBezTo>
                  <a:cubicBezTo>
                    <a:pt x="125" y="52"/>
                    <a:pt x="126" y="47"/>
                    <a:pt x="126" y="42"/>
                  </a:cubicBezTo>
                  <a:cubicBezTo>
                    <a:pt x="127" y="31"/>
                    <a:pt x="126" y="28"/>
                    <a:pt x="117" y="2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5" y="21"/>
                    <a:pt x="113" y="18"/>
                    <a:pt x="106" y="15"/>
                  </a:cubicBezTo>
                  <a:cubicBezTo>
                    <a:pt x="104" y="14"/>
                    <a:pt x="102" y="13"/>
                    <a:pt x="101" y="11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96" y="12"/>
                    <a:pt x="96" y="13"/>
                    <a:pt x="95" y="13"/>
                  </a:cubicBezTo>
                  <a:cubicBezTo>
                    <a:pt x="94" y="13"/>
                    <a:pt x="93" y="14"/>
                    <a:pt x="92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2" y="16"/>
                    <a:pt x="81" y="18"/>
                  </a:cubicBezTo>
                  <a:cubicBezTo>
                    <a:pt x="80" y="18"/>
                    <a:pt x="79" y="19"/>
                    <a:pt x="79" y="19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6" y="23"/>
                    <a:pt x="62" y="28"/>
                    <a:pt x="61" y="32"/>
                  </a:cubicBezTo>
                  <a:cubicBezTo>
                    <a:pt x="60" y="40"/>
                    <a:pt x="61" y="47"/>
                    <a:pt x="64" y="5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5" y="62"/>
                    <a:pt x="67" y="65"/>
                    <a:pt x="65" y="68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6"/>
                    <a:pt x="61" y="80"/>
                    <a:pt x="63" y="83"/>
                  </a:cubicBezTo>
                  <a:cubicBezTo>
                    <a:pt x="64" y="83"/>
                    <a:pt x="64" y="84"/>
                    <a:pt x="64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2"/>
                    <a:pt x="72" y="95"/>
                    <a:pt x="72" y="97"/>
                  </a:cubicBezTo>
                  <a:cubicBezTo>
                    <a:pt x="73" y="99"/>
                    <a:pt x="73" y="101"/>
                    <a:pt x="74" y="103"/>
                  </a:cubicBezTo>
                  <a:cubicBezTo>
                    <a:pt x="74" y="103"/>
                    <a:pt x="74" y="104"/>
                    <a:pt x="75" y="105"/>
                  </a:cubicBezTo>
                  <a:cubicBezTo>
                    <a:pt x="76" y="106"/>
                    <a:pt x="77" y="107"/>
                    <a:pt x="78" y="110"/>
                  </a:cubicBezTo>
                  <a:cubicBezTo>
                    <a:pt x="78" y="112"/>
                    <a:pt x="78" y="117"/>
                    <a:pt x="76" y="119"/>
                  </a:cubicBezTo>
                  <a:cubicBezTo>
                    <a:pt x="74" y="122"/>
                    <a:pt x="74" y="122"/>
                    <a:pt x="74" y="122"/>
                  </a:cubicBezTo>
                  <a:lnTo>
                    <a:pt x="72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solidFill>
                  <a:prstClr val="black"/>
                </a:solidFill>
                <a:latin typeface="微软雅黑"/>
              </a:endParaRPr>
            </a:p>
          </p:txBody>
        </p:sp>
      </p:grpSp>
      <p:sp>
        <p:nvSpPr>
          <p:cNvPr id="87" name="空心弧 86"/>
          <p:cNvSpPr/>
          <p:nvPr/>
        </p:nvSpPr>
        <p:spPr>
          <a:xfrm>
            <a:off x="8848354" y="2707791"/>
            <a:ext cx="1402025" cy="1402025"/>
          </a:xfrm>
          <a:prstGeom prst="blockArc">
            <a:avLst>
              <a:gd name="adj1" fmla="val 52514"/>
              <a:gd name="adj2" fmla="val 16169753"/>
              <a:gd name="adj3" fmla="val 4369"/>
            </a:avLst>
          </a:prstGeom>
          <a:solidFill>
            <a:srgbClr val="77D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9943933" y="2450361"/>
            <a:ext cx="811119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defTabSz="121880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400+</a:t>
            </a:r>
            <a:endParaRPr lang="en-US" altLang="zh-CN" sz="1200" dirty="0">
              <a:solidFill>
                <a:srgbClr val="FFC000"/>
              </a:solidFill>
            </a:endParaRPr>
          </a:p>
        </p:txBody>
      </p:sp>
      <p:sp>
        <p:nvSpPr>
          <p:cNvPr id="90" name="Oval 4"/>
          <p:cNvSpPr>
            <a:spLocks/>
          </p:cNvSpPr>
          <p:nvPr/>
        </p:nvSpPr>
        <p:spPr bwMode="auto">
          <a:xfrm>
            <a:off x="8916249" y="2793653"/>
            <a:ext cx="1266222" cy="1266222"/>
          </a:xfrm>
          <a:prstGeom prst="ellipse">
            <a:avLst/>
          </a:prstGeom>
          <a:solidFill>
            <a:srgbClr val="00B0F0">
              <a:alpha val="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9496" tIns="229496" rIns="229496" bIns="229496" anchor="ctr"/>
          <a:lstStyle/>
          <a:p>
            <a:pPr algn="ctr" defTabSz="3362142">
              <a:defRPr/>
            </a:pPr>
            <a:endParaRPr lang="zh-CN" altLang="en-US" sz="2400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91" name="Oval 5"/>
          <p:cNvSpPr>
            <a:spLocks/>
          </p:cNvSpPr>
          <p:nvPr/>
        </p:nvSpPr>
        <p:spPr bwMode="auto">
          <a:xfrm>
            <a:off x="9060473" y="2937877"/>
            <a:ext cx="978102" cy="978102"/>
          </a:xfrm>
          <a:prstGeom prst="ellipse">
            <a:avLst/>
          </a:prstGeom>
          <a:solidFill>
            <a:srgbClr val="00B0F0">
              <a:alpha val="1036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9496" tIns="229496" rIns="229496" bIns="229496" anchor="ctr"/>
          <a:lstStyle/>
          <a:p>
            <a:pPr algn="ctr" defTabSz="3362142">
              <a:defRPr/>
            </a:pPr>
            <a:endParaRPr lang="zh-CN" altLang="en-US" sz="2400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92" name="Oval 6"/>
          <p:cNvSpPr>
            <a:spLocks/>
          </p:cNvSpPr>
          <p:nvPr/>
        </p:nvSpPr>
        <p:spPr bwMode="auto">
          <a:xfrm>
            <a:off x="9195519" y="3072923"/>
            <a:ext cx="708009" cy="708009"/>
          </a:xfrm>
          <a:prstGeom prst="ellipse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latin typeface="+mn-ea"/>
              <a:cs typeface="Arial" pitchFamily="34" charset="0"/>
              <a:sym typeface="Calibri" charset="0"/>
            </a:endParaRPr>
          </a:p>
        </p:txBody>
      </p:sp>
      <p:pic>
        <p:nvPicPr>
          <p:cNvPr id="109" name="Picture 30" descr="pasted-image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409" y="3290340"/>
            <a:ext cx="363901" cy="2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" name="空心弧 113"/>
          <p:cNvSpPr/>
          <p:nvPr/>
        </p:nvSpPr>
        <p:spPr>
          <a:xfrm>
            <a:off x="6355684" y="4604879"/>
            <a:ext cx="1402025" cy="1402025"/>
          </a:xfrm>
          <a:prstGeom prst="blockArc">
            <a:avLst>
              <a:gd name="adj1" fmla="val 52514"/>
              <a:gd name="adj2" fmla="val 16169753"/>
              <a:gd name="adj3" fmla="val 4369"/>
            </a:avLst>
          </a:prstGeom>
          <a:solidFill>
            <a:srgbClr val="77D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451263" y="4347449"/>
            <a:ext cx="1110882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defTabSz="121880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2</a:t>
            </a:r>
            <a:r>
              <a:rPr lang="ru-RU" altLang="zh-CN" sz="2800" dirty="0">
                <a:solidFill>
                  <a:srgbClr val="FFC000"/>
                </a:solidFill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100+</a:t>
            </a:r>
            <a:endParaRPr lang="en-US" altLang="zh-CN" sz="1200" dirty="0">
              <a:solidFill>
                <a:srgbClr val="FFC000"/>
              </a:solidFill>
            </a:endParaRPr>
          </a:p>
        </p:txBody>
      </p:sp>
      <p:grpSp>
        <p:nvGrpSpPr>
          <p:cNvPr id="136" name="组合 53"/>
          <p:cNvGrpSpPr/>
          <p:nvPr/>
        </p:nvGrpSpPr>
        <p:grpSpPr>
          <a:xfrm>
            <a:off x="6423579" y="4690741"/>
            <a:ext cx="1266222" cy="1266222"/>
            <a:chOff x="37296725" y="1371600"/>
            <a:chExt cx="6132513" cy="6132513"/>
          </a:xfrm>
        </p:grpSpPr>
        <p:sp>
          <p:nvSpPr>
            <p:cNvPr id="137" name="Oval 4"/>
            <p:cNvSpPr>
              <a:spLocks/>
            </p:cNvSpPr>
            <p:nvPr/>
          </p:nvSpPr>
          <p:spPr bwMode="auto">
            <a:xfrm>
              <a:off x="37296725" y="1371600"/>
              <a:ext cx="6132513" cy="6132513"/>
            </a:xfrm>
            <a:prstGeom prst="ellipse">
              <a:avLst/>
            </a:prstGeom>
            <a:solidFill>
              <a:srgbClr val="00B0F0">
                <a:alpha val="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9496" tIns="229496" rIns="229496" bIns="229496" anchor="ctr"/>
            <a:lstStyle/>
            <a:p>
              <a:pPr algn="ctr" defTabSz="3362142">
                <a:defRPr/>
              </a:pPr>
              <a:endParaRPr lang="zh-CN" alt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138" name="Oval 5"/>
            <p:cNvSpPr>
              <a:spLocks/>
            </p:cNvSpPr>
            <p:nvPr/>
          </p:nvSpPr>
          <p:spPr bwMode="auto">
            <a:xfrm>
              <a:off x="37995225" y="2070100"/>
              <a:ext cx="4737100" cy="4737100"/>
            </a:xfrm>
            <a:prstGeom prst="ellipse">
              <a:avLst/>
            </a:prstGeom>
            <a:solidFill>
              <a:srgbClr val="00B0F0">
                <a:alpha val="1036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9496" tIns="229496" rIns="229496" bIns="229496" anchor="ctr"/>
            <a:lstStyle/>
            <a:p>
              <a:pPr algn="ctr" defTabSz="3362142">
                <a:defRPr/>
              </a:pPr>
              <a:endParaRPr lang="zh-CN" alt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139" name="Oval 6"/>
            <p:cNvSpPr>
              <a:spLocks/>
            </p:cNvSpPr>
            <p:nvPr/>
          </p:nvSpPr>
          <p:spPr bwMode="auto">
            <a:xfrm>
              <a:off x="38649275" y="2724150"/>
              <a:ext cx="3429000" cy="3429000"/>
            </a:xfrm>
            <a:prstGeom prst="ellipse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 dirty="0">
                <a:solidFill>
                  <a:schemeClr val="bg1"/>
                </a:solidFill>
                <a:latin typeface="+mn-ea"/>
                <a:cs typeface="Arial" pitchFamily="34" charset="0"/>
                <a:sym typeface="Calibri" charset="0"/>
              </a:endParaRPr>
            </a:p>
          </p:txBody>
        </p:sp>
      </p:grpSp>
      <p:sp>
        <p:nvSpPr>
          <p:cNvPr id="145" name="空心弧 144"/>
          <p:cNvSpPr/>
          <p:nvPr/>
        </p:nvSpPr>
        <p:spPr>
          <a:xfrm>
            <a:off x="8848354" y="4604879"/>
            <a:ext cx="1402025" cy="1402025"/>
          </a:xfrm>
          <a:prstGeom prst="blockArc">
            <a:avLst>
              <a:gd name="adj1" fmla="val 52514"/>
              <a:gd name="adj2" fmla="val 16169753"/>
              <a:gd name="adj3" fmla="val 4369"/>
            </a:avLst>
          </a:prstGeom>
          <a:solidFill>
            <a:srgbClr val="77D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9943933" y="4347449"/>
            <a:ext cx="1311256" cy="43088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defTabSz="121880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46</a:t>
            </a:r>
            <a:r>
              <a:rPr lang="ru-RU" altLang="zh-CN" sz="2800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rgbClr val="FFC000"/>
                </a:solidFill>
                <a:cs typeface="Arial" pitchFamily="34" charset="0"/>
              </a:rPr>
              <a:t>000+</a:t>
            </a:r>
            <a:endParaRPr lang="en-US" altLang="zh-CN" sz="1200" dirty="0">
              <a:solidFill>
                <a:srgbClr val="FFC000"/>
              </a:solidFill>
            </a:endParaRPr>
          </a:p>
        </p:txBody>
      </p:sp>
      <p:sp>
        <p:nvSpPr>
          <p:cNvPr id="147" name="Oval 4"/>
          <p:cNvSpPr>
            <a:spLocks/>
          </p:cNvSpPr>
          <p:nvPr/>
        </p:nvSpPr>
        <p:spPr bwMode="auto">
          <a:xfrm>
            <a:off x="8916249" y="4690741"/>
            <a:ext cx="1266222" cy="1266222"/>
          </a:xfrm>
          <a:prstGeom prst="ellipse">
            <a:avLst/>
          </a:prstGeom>
          <a:solidFill>
            <a:srgbClr val="00B0F0">
              <a:alpha val="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9496" tIns="229496" rIns="229496" bIns="229496" anchor="ctr"/>
          <a:lstStyle/>
          <a:p>
            <a:pPr algn="ctr" defTabSz="3362142">
              <a:defRPr/>
            </a:pPr>
            <a:endParaRPr lang="zh-CN" altLang="en-US" sz="2400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48" name="Oval 5"/>
          <p:cNvSpPr>
            <a:spLocks/>
          </p:cNvSpPr>
          <p:nvPr/>
        </p:nvSpPr>
        <p:spPr bwMode="auto">
          <a:xfrm>
            <a:off x="9060473" y="4834965"/>
            <a:ext cx="978102" cy="978102"/>
          </a:xfrm>
          <a:prstGeom prst="ellipse">
            <a:avLst/>
          </a:prstGeom>
          <a:solidFill>
            <a:srgbClr val="00B0F0">
              <a:alpha val="1036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9496" tIns="229496" rIns="229496" bIns="229496" anchor="ctr"/>
          <a:lstStyle/>
          <a:p>
            <a:pPr algn="ctr" defTabSz="3362142">
              <a:defRPr/>
            </a:pPr>
            <a:endParaRPr lang="zh-CN" altLang="en-US" sz="2400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49" name="Oval 6"/>
          <p:cNvSpPr>
            <a:spLocks/>
          </p:cNvSpPr>
          <p:nvPr/>
        </p:nvSpPr>
        <p:spPr bwMode="auto">
          <a:xfrm>
            <a:off x="9195519" y="4970011"/>
            <a:ext cx="708009" cy="708009"/>
          </a:xfrm>
          <a:prstGeom prst="ellipse">
            <a:avLst/>
          </a:prstGeom>
          <a:gradFill>
            <a:gsLst>
              <a:gs pos="0">
                <a:srgbClr val="50B7F6">
                  <a:alpha val="70000"/>
                </a:srgbClr>
              </a:gs>
              <a:gs pos="100000">
                <a:srgbClr val="50B6F6">
                  <a:alpha val="50000"/>
                </a:srgbClr>
              </a:gs>
            </a:gsLst>
            <a:lin ang="4200000" scaled="0"/>
          </a:gradFill>
          <a:ln>
            <a:noFill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latin typeface="+mn-ea"/>
              <a:cs typeface="Arial" pitchFamily="34" charset="0"/>
              <a:sym typeface="Calibri" charset="0"/>
            </a:endParaRPr>
          </a:p>
        </p:txBody>
      </p:sp>
      <p:pic>
        <p:nvPicPr>
          <p:cNvPr id="152" name="Picture 5" descr="C:\Users\z00124665\Desktop\headset副本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004" y="5110065"/>
            <a:ext cx="441156" cy="441156"/>
          </a:xfrm>
          <a:prstGeom prst="rect">
            <a:avLst/>
          </a:prstGeom>
          <a:noFill/>
        </p:spPr>
      </p:pic>
      <p:grpSp>
        <p:nvGrpSpPr>
          <p:cNvPr id="103" name="组合 142"/>
          <p:cNvGrpSpPr/>
          <p:nvPr/>
        </p:nvGrpSpPr>
        <p:grpSpPr>
          <a:xfrm>
            <a:off x="9392104" y="5112853"/>
            <a:ext cx="352653" cy="414658"/>
            <a:chOff x="10696575" y="1546225"/>
            <a:chExt cx="339725" cy="412750"/>
          </a:xfrm>
          <a:noFill/>
        </p:grpSpPr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0864850" y="1743075"/>
              <a:ext cx="120650" cy="15875"/>
            </a:xfrm>
            <a:prstGeom prst="rect">
              <a:avLst/>
            </a:prstGeom>
            <a:grpFill/>
            <a:ln w="9525">
              <a:solidFill>
                <a:schemeClr val="bg1">
                  <a:alpha val="76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10864850" y="1787525"/>
              <a:ext cx="120650" cy="15875"/>
            </a:xfrm>
            <a:prstGeom prst="rect">
              <a:avLst/>
            </a:prstGeom>
            <a:grpFill/>
            <a:ln w="9525">
              <a:solidFill>
                <a:schemeClr val="bg1">
                  <a:alpha val="76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99"/>
            <p:cNvSpPr>
              <a:spLocks noChangeArrowheads="1"/>
            </p:cNvSpPr>
            <p:nvPr/>
          </p:nvSpPr>
          <p:spPr bwMode="auto">
            <a:xfrm>
              <a:off x="10864850" y="1828800"/>
              <a:ext cx="120650" cy="15875"/>
            </a:xfrm>
            <a:prstGeom prst="rect">
              <a:avLst/>
            </a:prstGeom>
            <a:grpFill/>
            <a:ln w="9525">
              <a:solidFill>
                <a:schemeClr val="bg1">
                  <a:alpha val="76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10696575" y="1635125"/>
              <a:ext cx="133350" cy="133350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84" y="42"/>
                </a:cxn>
                <a:cxn ang="0">
                  <a:pos x="82" y="50"/>
                </a:cxn>
                <a:cxn ang="0">
                  <a:pos x="80" y="58"/>
                </a:cxn>
                <a:cxn ang="0">
                  <a:pos x="76" y="66"/>
                </a:cxn>
                <a:cxn ang="0">
                  <a:pos x="72" y="72"/>
                </a:cxn>
                <a:cxn ang="0">
                  <a:pos x="66" y="76"/>
                </a:cxn>
                <a:cxn ang="0">
                  <a:pos x="58" y="80"/>
                </a:cxn>
                <a:cxn ang="0">
                  <a:pos x="50" y="84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2" y="84"/>
                </a:cxn>
                <a:cxn ang="0">
                  <a:pos x="24" y="80"/>
                </a:cxn>
                <a:cxn ang="0">
                  <a:pos x="18" y="76"/>
                </a:cxn>
                <a:cxn ang="0">
                  <a:pos x="12" y="72"/>
                </a:cxn>
                <a:cxn ang="0">
                  <a:pos x="6" y="66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32"/>
                </a:cxn>
                <a:cxn ang="0">
                  <a:pos x="2" y="26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6" y="6"/>
                </a:cxn>
                <a:cxn ang="0">
                  <a:pos x="72" y="12"/>
                </a:cxn>
                <a:cxn ang="0">
                  <a:pos x="76" y="18"/>
                </a:cxn>
                <a:cxn ang="0">
                  <a:pos x="80" y="26"/>
                </a:cxn>
                <a:cxn ang="0">
                  <a:pos x="82" y="32"/>
                </a:cxn>
                <a:cxn ang="0">
                  <a:pos x="84" y="42"/>
                </a:cxn>
                <a:cxn ang="0">
                  <a:pos x="84" y="42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lnTo>
                    <a:pt x="84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2" y="84"/>
                  </a:lnTo>
                  <a:lnTo>
                    <a:pt x="24" y="80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4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7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10709275" y="1768475"/>
              <a:ext cx="104775" cy="190500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4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120"/>
                </a:cxn>
                <a:cxn ang="0">
                  <a:pos x="2" y="120"/>
                </a:cxn>
                <a:cxn ang="0">
                  <a:pos x="32" y="74"/>
                </a:cxn>
                <a:cxn ang="0">
                  <a:pos x="64" y="120"/>
                </a:cxn>
                <a:cxn ang="0">
                  <a:pos x="66" y="12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58" y="4"/>
                </a:cxn>
                <a:cxn ang="0">
                  <a:pos x="50" y="6"/>
                </a:cxn>
                <a:cxn ang="0">
                  <a:pos x="42" y="8"/>
                </a:cxn>
                <a:cxn ang="0">
                  <a:pos x="34" y="10"/>
                </a:cxn>
                <a:cxn ang="0">
                  <a:pos x="34" y="10"/>
                </a:cxn>
              </a:cxnLst>
              <a:rect l="0" t="0" r="r" b="b"/>
              <a:pathLst>
                <a:path w="66" h="120">
                  <a:moveTo>
                    <a:pt x="34" y="10"/>
                  </a:moveTo>
                  <a:lnTo>
                    <a:pt x="34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120"/>
                  </a:lnTo>
                  <a:lnTo>
                    <a:pt x="2" y="120"/>
                  </a:lnTo>
                  <a:lnTo>
                    <a:pt x="32" y="74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7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750550" y="1546225"/>
              <a:ext cx="285750" cy="352425"/>
            </a:xfrm>
            <a:custGeom>
              <a:avLst/>
              <a:gdLst/>
              <a:ahLst/>
              <a:cxnLst>
                <a:cxn ang="0">
                  <a:pos x="180" y="104"/>
                </a:cxn>
                <a:cxn ang="0">
                  <a:pos x="180" y="104"/>
                </a:cxn>
                <a:cxn ang="0">
                  <a:pos x="180" y="104"/>
                </a:cxn>
                <a:cxn ang="0">
                  <a:pos x="180" y="104"/>
                </a:cxn>
                <a:cxn ang="0">
                  <a:pos x="180" y="10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76" y="16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8" y="90"/>
                </a:cxn>
                <a:cxn ang="0">
                  <a:pos x="82" y="98"/>
                </a:cxn>
                <a:cxn ang="0">
                  <a:pos x="90" y="102"/>
                </a:cxn>
                <a:cxn ang="0">
                  <a:pos x="98" y="104"/>
                </a:cxn>
                <a:cxn ang="0">
                  <a:pos x="164" y="104"/>
                </a:cxn>
                <a:cxn ang="0">
                  <a:pos x="164" y="202"/>
                </a:cxn>
                <a:cxn ang="0">
                  <a:pos x="164" y="202"/>
                </a:cxn>
                <a:cxn ang="0">
                  <a:pos x="162" y="206"/>
                </a:cxn>
                <a:cxn ang="0">
                  <a:pos x="160" y="206"/>
                </a:cxn>
                <a:cxn ang="0">
                  <a:pos x="90" y="206"/>
                </a:cxn>
                <a:cxn ang="0">
                  <a:pos x="76" y="222"/>
                </a:cxn>
                <a:cxn ang="0">
                  <a:pos x="160" y="222"/>
                </a:cxn>
                <a:cxn ang="0">
                  <a:pos x="160" y="222"/>
                </a:cxn>
                <a:cxn ang="0">
                  <a:pos x="168" y="220"/>
                </a:cxn>
                <a:cxn ang="0">
                  <a:pos x="174" y="216"/>
                </a:cxn>
                <a:cxn ang="0">
                  <a:pos x="178" y="210"/>
                </a:cxn>
                <a:cxn ang="0">
                  <a:pos x="180" y="202"/>
                </a:cxn>
                <a:cxn ang="0">
                  <a:pos x="180" y="104"/>
                </a:cxn>
                <a:cxn ang="0">
                  <a:pos x="180" y="104"/>
                </a:cxn>
                <a:cxn ang="0">
                  <a:pos x="92" y="82"/>
                </a:cxn>
                <a:cxn ang="0">
                  <a:pos x="92" y="28"/>
                </a:cxn>
                <a:cxn ang="0">
                  <a:pos x="152" y="88"/>
                </a:cxn>
                <a:cxn ang="0">
                  <a:pos x="98" y="88"/>
                </a:cxn>
                <a:cxn ang="0">
                  <a:pos x="98" y="88"/>
                </a:cxn>
                <a:cxn ang="0">
                  <a:pos x="94" y="86"/>
                </a:cxn>
                <a:cxn ang="0">
                  <a:pos x="92" y="82"/>
                </a:cxn>
                <a:cxn ang="0">
                  <a:pos x="92" y="82"/>
                </a:cxn>
              </a:cxnLst>
              <a:rect l="0" t="0" r="r" b="b"/>
              <a:pathLst>
                <a:path w="180" h="222">
                  <a:moveTo>
                    <a:pt x="180" y="104"/>
                  </a:moveTo>
                  <a:lnTo>
                    <a:pt x="180" y="104"/>
                  </a:lnTo>
                  <a:lnTo>
                    <a:pt x="180" y="104"/>
                  </a:lnTo>
                  <a:lnTo>
                    <a:pt x="180" y="104"/>
                  </a:lnTo>
                  <a:lnTo>
                    <a:pt x="180" y="10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76" y="16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8" y="90"/>
                  </a:lnTo>
                  <a:lnTo>
                    <a:pt x="82" y="98"/>
                  </a:lnTo>
                  <a:lnTo>
                    <a:pt x="90" y="102"/>
                  </a:lnTo>
                  <a:lnTo>
                    <a:pt x="98" y="104"/>
                  </a:lnTo>
                  <a:lnTo>
                    <a:pt x="164" y="104"/>
                  </a:lnTo>
                  <a:lnTo>
                    <a:pt x="164" y="202"/>
                  </a:lnTo>
                  <a:lnTo>
                    <a:pt x="164" y="202"/>
                  </a:lnTo>
                  <a:lnTo>
                    <a:pt x="162" y="206"/>
                  </a:lnTo>
                  <a:lnTo>
                    <a:pt x="160" y="206"/>
                  </a:lnTo>
                  <a:lnTo>
                    <a:pt x="90" y="206"/>
                  </a:lnTo>
                  <a:lnTo>
                    <a:pt x="76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8" y="220"/>
                  </a:lnTo>
                  <a:lnTo>
                    <a:pt x="174" y="216"/>
                  </a:lnTo>
                  <a:lnTo>
                    <a:pt x="178" y="210"/>
                  </a:lnTo>
                  <a:lnTo>
                    <a:pt x="180" y="202"/>
                  </a:lnTo>
                  <a:lnTo>
                    <a:pt x="180" y="104"/>
                  </a:lnTo>
                  <a:lnTo>
                    <a:pt x="180" y="104"/>
                  </a:lnTo>
                  <a:close/>
                  <a:moveTo>
                    <a:pt x="92" y="82"/>
                  </a:moveTo>
                  <a:lnTo>
                    <a:pt x="92" y="28"/>
                  </a:lnTo>
                  <a:lnTo>
                    <a:pt x="152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4" y="86"/>
                  </a:lnTo>
                  <a:lnTo>
                    <a:pt x="92" y="82"/>
                  </a:lnTo>
                  <a:lnTo>
                    <a:pt x="92" y="8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7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2D2D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15253" y="4738221"/>
            <a:ext cx="140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ервисных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партнеров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879742" y="4738221"/>
            <a:ext cx="201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ертифицированных инженеров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466194" y="2886029"/>
            <a:ext cx="136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партнеров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943933" y="2836953"/>
            <a:ext cx="136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артнеров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по решениям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5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42"/>
          <p:cNvGrpSpPr/>
          <p:nvPr/>
        </p:nvGrpSpPr>
        <p:grpSpPr>
          <a:xfrm>
            <a:off x="8596919" y="2724871"/>
            <a:ext cx="3051126" cy="1125296"/>
            <a:chOff x="8313682" y="2714903"/>
            <a:chExt cx="3051126" cy="1125296"/>
          </a:xfrm>
        </p:grpSpPr>
        <p:sp>
          <p:nvSpPr>
            <p:cNvPr id="207" name="矩形 206"/>
            <p:cNvSpPr/>
            <p:nvPr/>
          </p:nvSpPr>
          <p:spPr>
            <a:xfrm>
              <a:off x="9435149" y="2714903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208" name="Picture 8" descr="E:\01 日常工作\04 展厅相关设计\2015年\PPT\主打胶片\源文件\images\10_0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13682" y="2714903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4" name="组合 236"/>
            <p:cNvGrpSpPr/>
            <p:nvPr/>
          </p:nvGrpSpPr>
          <p:grpSpPr>
            <a:xfrm>
              <a:off x="8500219" y="2901440"/>
              <a:ext cx="752222" cy="752222"/>
              <a:chOff x="8697178" y="2936850"/>
              <a:chExt cx="771035" cy="771035"/>
            </a:xfrm>
          </p:grpSpPr>
          <p:sp>
            <p:nvSpPr>
              <p:cNvPr id="217" name="椭圆 216"/>
              <p:cNvSpPr/>
              <p:nvPr/>
            </p:nvSpPr>
            <p:spPr>
              <a:xfrm>
                <a:off x="8697178" y="2936850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Freeform 19"/>
              <p:cNvSpPr>
                <a:spLocks noEditPoints="1"/>
              </p:cNvSpPr>
              <p:nvPr/>
            </p:nvSpPr>
            <p:spPr bwMode="auto">
              <a:xfrm>
                <a:off x="8849966" y="3098258"/>
                <a:ext cx="465460" cy="448221"/>
              </a:xfrm>
              <a:custGeom>
                <a:avLst/>
                <a:gdLst/>
                <a:ahLst/>
                <a:cxnLst>
                  <a:cxn ang="0">
                    <a:pos x="206" y="128"/>
                  </a:cxn>
                  <a:cxn ang="0">
                    <a:pos x="179" y="108"/>
                  </a:cxn>
                  <a:cxn ang="0">
                    <a:pos x="22" y="221"/>
                  </a:cxn>
                  <a:cxn ang="0">
                    <a:pos x="22" y="355"/>
                  </a:cxn>
                  <a:cxn ang="0">
                    <a:pos x="40" y="383"/>
                  </a:cxn>
                  <a:cxn ang="0">
                    <a:pos x="99" y="383"/>
                  </a:cxn>
                  <a:cxn ang="0">
                    <a:pos x="298" y="355"/>
                  </a:cxn>
                  <a:cxn ang="0">
                    <a:pos x="305" y="385"/>
                  </a:cxn>
                  <a:cxn ang="0">
                    <a:pos x="361" y="379"/>
                  </a:cxn>
                  <a:cxn ang="0">
                    <a:pos x="400" y="333"/>
                  </a:cxn>
                  <a:cxn ang="0">
                    <a:pos x="192" y="108"/>
                  </a:cxn>
                  <a:cxn ang="0">
                    <a:pos x="200" y="116"/>
                  </a:cxn>
                  <a:cxn ang="0">
                    <a:pos x="192" y="108"/>
                  </a:cxn>
                  <a:cxn ang="0">
                    <a:pos x="51" y="355"/>
                  </a:cxn>
                  <a:cxn ang="0">
                    <a:pos x="348" y="373"/>
                  </a:cxn>
                  <a:cxn ang="0">
                    <a:pos x="348" y="355"/>
                  </a:cxn>
                  <a:cxn ang="0">
                    <a:pos x="377" y="343"/>
                  </a:cxn>
                  <a:cxn ang="0">
                    <a:pos x="12" y="243"/>
                  </a:cxn>
                  <a:cxn ang="0">
                    <a:pos x="387" y="243"/>
                  </a:cxn>
                  <a:cxn ang="0">
                    <a:pos x="49" y="287"/>
                  </a:cxn>
                  <a:cxn ang="0">
                    <a:pos x="83" y="253"/>
                  </a:cxn>
                  <a:cxn ang="0">
                    <a:pos x="83" y="266"/>
                  </a:cxn>
                  <a:cxn ang="0">
                    <a:pos x="338" y="265"/>
                  </a:cxn>
                  <a:cxn ang="0">
                    <a:pos x="338" y="252"/>
                  </a:cxn>
                  <a:cxn ang="0">
                    <a:pos x="223" y="265"/>
                  </a:cxn>
                  <a:cxn ang="0">
                    <a:pos x="197" y="265"/>
                  </a:cxn>
                  <a:cxn ang="0">
                    <a:pos x="270" y="252"/>
                  </a:cxn>
                  <a:cxn ang="0">
                    <a:pos x="291" y="265"/>
                  </a:cxn>
                  <a:cxn ang="0">
                    <a:pos x="291" y="252"/>
                  </a:cxn>
                  <a:cxn ang="0">
                    <a:pos x="317" y="303"/>
                  </a:cxn>
                  <a:cxn ang="0">
                    <a:pos x="291" y="303"/>
                  </a:cxn>
                  <a:cxn ang="0">
                    <a:pos x="223" y="291"/>
                  </a:cxn>
                  <a:cxn ang="0">
                    <a:pos x="338" y="303"/>
                  </a:cxn>
                  <a:cxn ang="0">
                    <a:pos x="338" y="291"/>
                  </a:cxn>
                  <a:cxn ang="0">
                    <a:pos x="270" y="303"/>
                  </a:cxn>
                  <a:cxn ang="0">
                    <a:pos x="244" y="303"/>
                  </a:cxn>
                  <a:cxn ang="0">
                    <a:pos x="255" y="163"/>
                  </a:cxn>
                  <a:cxn ang="0">
                    <a:pos x="246" y="53"/>
                  </a:cxn>
                  <a:cxn ang="0">
                    <a:pos x="246" y="154"/>
                  </a:cxn>
                  <a:cxn ang="0">
                    <a:pos x="271" y="179"/>
                  </a:cxn>
                  <a:cxn ang="0">
                    <a:pos x="280" y="188"/>
                  </a:cxn>
                  <a:cxn ang="0">
                    <a:pos x="271" y="28"/>
                  </a:cxn>
                  <a:cxn ang="0">
                    <a:pos x="296" y="12"/>
                  </a:cxn>
                  <a:cxn ang="0">
                    <a:pos x="296" y="213"/>
                  </a:cxn>
                  <a:cxn ang="0">
                    <a:pos x="349" y="108"/>
                  </a:cxn>
                  <a:cxn ang="0">
                    <a:pos x="296" y="12"/>
                  </a:cxn>
                  <a:cxn ang="0">
                    <a:pos x="154" y="163"/>
                  </a:cxn>
                  <a:cxn ang="0">
                    <a:pos x="154" y="62"/>
                  </a:cxn>
                  <a:cxn ang="0">
                    <a:pos x="122" y="108"/>
                  </a:cxn>
                  <a:cxn ang="0">
                    <a:pos x="103" y="213"/>
                  </a:cxn>
                  <a:cxn ang="0">
                    <a:pos x="103" y="12"/>
                  </a:cxn>
                  <a:cxn ang="0">
                    <a:pos x="51" y="109"/>
                  </a:cxn>
                  <a:cxn ang="0">
                    <a:pos x="120" y="188"/>
                  </a:cxn>
                  <a:cxn ang="0">
                    <a:pos x="129" y="179"/>
                  </a:cxn>
                  <a:cxn ang="0">
                    <a:pos x="129" y="37"/>
                  </a:cxn>
                  <a:cxn ang="0">
                    <a:pos x="86" y="108"/>
                  </a:cxn>
                </a:cxnLst>
                <a:rect l="0" t="0" r="r" b="b"/>
                <a:pathLst>
                  <a:path w="400" h="385">
                    <a:moveTo>
                      <a:pt x="377" y="221"/>
                    </a:moveTo>
                    <a:cubicBezTo>
                      <a:pt x="206" y="221"/>
                      <a:pt x="206" y="221"/>
                      <a:pt x="206" y="221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15" y="125"/>
                      <a:pt x="221" y="117"/>
                      <a:pt x="221" y="108"/>
                    </a:cubicBezTo>
                    <a:cubicBezTo>
                      <a:pt x="221" y="96"/>
                      <a:pt x="211" y="87"/>
                      <a:pt x="200" y="87"/>
                    </a:cubicBezTo>
                    <a:cubicBezTo>
                      <a:pt x="189" y="87"/>
                      <a:pt x="179" y="96"/>
                      <a:pt x="179" y="108"/>
                    </a:cubicBezTo>
                    <a:cubicBezTo>
                      <a:pt x="179" y="117"/>
                      <a:pt x="185" y="125"/>
                      <a:pt x="194" y="128"/>
                    </a:cubicBezTo>
                    <a:cubicBezTo>
                      <a:pt x="194" y="221"/>
                      <a:pt x="194" y="221"/>
                      <a:pt x="194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10" y="221"/>
                      <a:pt x="0" y="231"/>
                      <a:pt x="0" y="243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45"/>
                      <a:pt x="10" y="355"/>
                      <a:pt x="22" y="355"/>
                    </a:cubicBezTo>
                    <a:cubicBezTo>
                      <a:pt x="38" y="355"/>
                      <a:pt x="38" y="355"/>
                      <a:pt x="38" y="355"/>
                    </a:cubicBezTo>
                    <a:cubicBezTo>
                      <a:pt x="38" y="379"/>
                      <a:pt x="38" y="379"/>
                      <a:pt x="38" y="379"/>
                    </a:cubicBezTo>
                    <a:cubicBezTo>
                      <a:pt x="38" y="381"/>
                      <a:pt x="39" y="382"/>
                      <a:pt x="40" y="383"/>
                    </a:cubicBezTo>
                    <a:cubicBezTo>
                      <a:pt x="41" y="385"/>
                      <a:pt x="43" y="385"/>
                      <a:pt x="44" y="385"/>
                    </a:cubicBezTo>
                    <a:cubicBezTo>
                      <a:pt x="95" y="385"/>
                      <a:pt x="95" y="385"/>
                      <a:pt x="95" y="385"/>
                    </a:cubicBezTo>
                    <a:cubicBezTo>
                      <a:pt x="96" y="385"/>
                      <a:pt x="98" y="385"/>
                      <a:pt x="99" y="383"/>
                    </a:cubicBezTo>
                    <a:cubicBezTo>
                      <a:pt x="100" y="382"/>
                      <a:pt x="101" y="381"/>
                      <a:pt x="101" y="379"/>
                    </a:cubicBezTo>
                    <a:cubicBezTo>
                      <a:pt x="101" y="355"/>
                      <a:pt x="101" y="355"/>
                      <a:pt x="101" y="355"/>
                    </a:cubicBezTo>
                    <a:cubicBezTo>
                      <a:pt x="298" y="355"/>
                      <a:pt x="298" y="355"/>
                      <a:pt x="298" y="355"/>
                    </a:cubicBezTo>
                    <a:cubicBezTo>
                      <a:pt x="298" y="379"/>
                      <a:pt x="298" y="379"/>
                      <a:pt x="298" y="379"/>
                    </a:cubicBezTo>
                    <a:cubicBezTo>
                      <a:pt x="298" y="381"/>
                      <a:pt x="299" y="382"/>
                      <a:pt x="300" y="383"/>
                    </a:cubicBezTo>
                    <a:cubicBezTo>
                      <a:pt x="301" y="385"/>
                      <a:pt x="303" y="385"/>
                      <a:pt x="305" y="385"/>
                    </a:cubicBezTo>
                    <a:cubicBezTo>
                      <a:pt x="355" y="385"/>
                      <a:pt x="355" y="385"/>
                      <a:pt x="355" y="385"/>
                    </a:cubicBezTo>
                    <a:cubicBezTo>
                      <a:pt x="356" y="385"/>
                      <a:pt x="358" y="385"/>
                      <a:pt x="359" y="383"/>
                    </a:cubicBezTo>
                    <a:cubicBezTo>
                      <a:pt x="360" y="382"/>
                      <a:pt x="361" y="381"/>
                      <a:pt x="361" y="379"/>
                    </a:cubicBezTo>
                    <a:cubicBezTo>
                      <a:pt x="361" y="355"/>
                      <a:pt x="361" y="355"/>
                      <a:pt x="361" y="355"/>
                    </a:cubicBezTo>
                    <a:cubicBezTo>
                      <a:pt x="377" y="355"/>
                      <a:pt x="377" y="355"/>
                      <a:pt x="377" y="355"/>
                    </a:cubicBezTo>
                    <a:cubicBezTo>
                      <a:pt x="390" y="355"/>
                      <a:pt x="400" y="345"/>
                      <a:pt x="400" y="333"/>
                    </a:cubicBezTo>
                    <a:cubicBezTo>
                      <a:pt x="400" y="243"/>
                      <a:pt x="400" y="243"/>
                      <a:pt x="400" y="243"/>
                    </a:cubicBezTo>
                    <a:cubicBezTo>
                      <a:pt x="400" y="231"/>
                      <a:pt x="390" y="221"/>
                      <a:pt x="377" y="221"/>
                    </a:cubicBezTo>
                    <a:close/>
                    <a:moveTo>
                      <a:pt x="192" y="108"/>
                    </a:moveTo>
                    <a:cubicBezTo>
                      <a:pt x="192" y="103"/>
                      <a:pt x="196" y="100"/>
                      <a:pt x="200" y="100"/>
                    </a:cubicBezTo>
                    <a:cubicBezTo>
                      <a:pt x="204" y="100"/>
                      <a:pt x="208" y="103"/>
                      <a:pt x="208" y="108"/>
                    </a:cubicBezTo>
                    <a:cubicBezTo>
                      <a:pt x="208" y="112"/>
                      <a:pt x="204" y="116"/>
                      <a:pt x="200" y="116"/>
                    </a:cubicBezTo>
                    <a:cubicBezTo>
                      <a:pt x="200" y="116"/>
                      <a:pt x="200" y="116"/>
                      <a:pt x="200" y="116"/>
                    </a:cubicBezTo>
                    <a:cubicBezTo>
                      <a:pt x="200" y="116"/>
                      <a:pt x="200" y="116"/>
                      <a:pt x="200" y="116"/>
                    </a:cubicBezTo>
                    <a:cubicBezTo>
                      <a:pt x="196" y="116"/>
                      <a:pt x="192" y="112"/>
                      <a:pt x="192" y="108"/>
                    </a:cubicBezTo>
                    <a:close/>
                    <a:moveTo>
                      <a:pt x="88" y="373"/>
                    </a:moveTo>
                    <a:cubicBezTo>
                      <a:pt x="51" y="373"/>
                      <a:pt x="51" y="373"/>
                      <a:pt x="51" y="373"/>
                    </a:cubicBezTo>
                    <a:cubicBezTo>
                      <a:pt x="51" y="355"/>
                      <a:pt x="51" y="355"/>
                      <a:pt x="51" y="355"/>
                    </a:cubicBezTo>
                    <a:cubicBezTo>
                      <a:pt x="88" y="355"/>
                      <a:pt x="88" y="355"/>
                      <a:pt x="88" y="355"/>
                    </a:cubicBezTo>
                    <a:lnTo>
                      <a:pt x="88" y="373"/>
                    </a:lnTo>
                    <a:close/>
                    <a:moveTo>
                      <a:pt x="348" y="373"/>
                    </a:moveTo>
                    <a:cubicBezTo>
                      <a:pt x="311" y="373"/>
                      <a:pt x="311" y="373"/>
                      <a:pt x="311" y="373"/>
                    </a:cubicBezTo>
                    <a:cubicBezTo>
                      <a:pt x="311" y="355"/>
                      <a:pt x="311" y="355"/>
                      <a:pt x="311" y="355"/>
                    </a:cubicBezTo>
                    <a:cubicBezTo>
                      <a:pt x="348" y="355"/>
                      <a:pt x="348" y="355"/>
                      <a:pt x="348" y="355"/>
                    </a:cubicBezTo>
                    <a:lnTo>
                      <a:pt x="348" y="373"/>
                    </a:lnTo>
                    <a:close/>
                    <a:moveTo>
                      <a:pt x="387" y="333"/>
                    </a:moveTo>
                    <a:cubicBezTo>
                      <a:pt x="387" y="338"/>
                      <a:pt x="383" y="343"/>
                      <a:pt x="377" y="343"/>
                    </a:cubicBezTo>
                    <a:cubicBezTo>
                      <a:pt x="22" y="343"/>
                      <a:pt x="22" y="343"/>
                      <a:pt x="22" y="343"/>
                    </a:cubicBezTo>
                    <a:cubicBezTo>
                      <a:pt x="17" y="343"/>
                      <a:pt x="12" y="338"/>
                      <a:pt x="12" y="33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38"/>
                      <a:pt x="17" y="233"/>
                      <a:pt x="22" y="233"/>
                    </a:cubicBezTo>
                    <a:cubicBezTo>
                      <a:pt x="377" y="233"/>
                      <a:pt x="377" y="233"/>
                      <a:pt x="377" y="233"/>
                    </a:cubicBezTo>
                    <a:cubicBezTo>
                      <a:pt x="383" y="233"/>
                      <a:pt x="387" y="238"/>
                      <a:pt x="387" y="243"/>
                    </a:cubicBezTo>
                    <a:lnTo>
                      <a:pt x="387" y="333"/>
                    </a:lnTo>
                    <a:close/>
                    <a:moveTo>
                      <a:pt x="83" y="253"/>
                    </a:moveTo>
                    <a:cubicBezTo>
                      <a:pt x="64" y="253"/>
                      <a:pt x="49" y="268"/>
                      <a:pt x="49" y="287"/>
                    </a:cubicBezTo>
                    <a:cubicBezTo>
                      <a:pt x="49" y="306"/>
                      <a:pt x="64" y="321"/>
                      <a:pt x="83" y="321"/>
                    </a:cubicBezTo>
                    <a:cubicBezTo>
                      <a:pt x="102" y="321"/>
                      <a:pt x="117" y="306"/>
                      <a:pt x="117" y="287"/>
                    </a:cubicBezTo>
                    <a:cubicBezTo>
                      <a:pt x="117" y="268"/>
                      <a:pt x="102" y="253"/>
                      <a:pt x="83" y="253"/>
                    </a:cubicBezTo>
                    <a:close/>
                    <a:moveTo>
                      <a:pt x="83" y="308"/>
                    </a:moveTo>
                    <a:cubicBezTo>
                      <a:pt x="71" y="308"/>
                      <a:pt x="62" y="299"/>
                      <a:pt x="62" y="287"/>
                    </a:cubicBezTo>
                    <a:cubicBezTo>
                      <a:pt x="62" y="275"/>
                      <a:pt x="71" y="266"/>
                      <a:pt x="83" y="266"/>
                    </a:cubicBezTo>
                    <a:cubicBezTo>
                      <a:pt x="95" y="266"/>
                      <a:pt x="104" y="275"/>
                      <a:pt x="104" y="287"/>
                    </a:cubicBezTo>
                    <a:cubicBezTo>
                      <a:pt x="104" y="299"/>
                      <a:pt x="95" y="308"/>
                      <a:pt x="83" y="308"/>
                    </a:cubicBezTo>
                    <a:close/>
                    <a:moveTo>
                      <a:pt x="338" y="265"/>
                    </a:moveTo>
                    <a:cubicBezTo>
                      <a:pt x="364" y="265"/>
                      <a:pt x="364" y="265"/>
                      <a:pt x="364" y="265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338" y="252"/>
                      <a:pt x="338" y="252"/>
                      <a:pt x="338" y="252"/>
                    </a:cubicBezTo>
                    <a:lnTo>
                      <a:pt x="338" y="265"/>
                    </a:lnTo>
                    <a:close/>
                    <a:moveTo>
                      <a:pt x="197" y="265"/>
                    </a:moveTo>
                    <a:cubicBezTo>
                      <a:pt x="223" y="265"/>
                      <a:pt x="223" y="265"/>
                      <a:pt x="223" y="265"/>
                    </a:cubicBezTo>
                    <a:cubicBezTo>
                      <a:pt x="223" y="252"/>
                      <a:pt x="223" y="252"/>
                      <a:pt x="223" y="252"/>
                    </a:cubicBezTo>
                    <a:cubicBezTo>
                      <a:pt x="197" y="252"/>
                      <a:pt x="197" y="252"/>
                      <a:pt x="197" y="252"/>
                    </a:cubicBezTo>
                    <a:lnTo>
                      <a:pt x="197" y="265"/>
                    </a:lnTo>
                    <a:close/>
                    <a:moveTo>
                      <a:pt x="244" y="265"/>
                    </a:moveTo>
                    <a:cubicBezTo>
                      <a:pt x="270" y="265"/>
                      <a:pt x="270" y="265"/>
                      <a:pt x="270" y="265"/>
                    </a:cubicBezTo>
                    <a:cubicBezTo>
                      <a:pt x="270" y="252"/>
                      <a:pt x="270" y="252"/>
                      <a:pt x="270" y="252"/>
                    </a:cubicBezTo>
                    <a:cubicBezTo>
                      <a:pt x="244" y="252"/>
                      <a:pt x="244" y="252"/>
                      <a:pt x="244" y="252"/>
                    </a:cubicBezTo>
                    <a:lnTo>
                      <a:pt x="244" y="265"/>
                    </a:lnTo>
                    <a:close/>
                    <a:moveTo>
                      <a:pt x="291" y="265"/>
                    </a:move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52"/>
                      <a:pt x="317" y="252"/>
                      <a:pt x="317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lnTo>
                      <a:pt x="291" y="265"/>
                    </a:lnTo>
                    <a:close/>
                    <a:moveTo>
                      <a:pt x="291" y="303"/>
                    </a:moveTo>
                    <a:cubicBezTo>
                      <a:pt x="317" y="303"/>
                      <a:pt x="317" y="303"/>
                      <a:pt x="317" y="303"/>
                    </a:cubicBezTo>
                    <a:cubicBezTo>
                      <a:pt x="317" y="291"/>
                      <a:pt x="317" y="291"/>
                      <a:pt x="317" y="291"/>
                    </a:cubicBezTo>
                    <a:cubicBezTo>
                      <a:pt x="291" y="291"/>
                      <a:pt x="291" y="291"/>
                      <a:pt x="291" y="291"/>
                    </a:cubicBezTo>
                    <a:lnTo>
                      <a:pt x="291" y="303"/>
                    </a:lnTo>
                    <a:close/>
                    <a:moveTo>
                      <a:pt x="197" y="303"/>
                    </a:moveTo>
                    <a:cubicBezTo>
                      <a:pt x="223" y="303"/>
                      <a:pt x="223" y="303"/>
                      <a:pt x="223" y="303"/>
                    </a:cubicBezTo>
                    <a:cubicBezTo>
                      <a:pt x="223" y="291"/>
                      <a:pt x="223" y="291"/>
                      <a:pt x="223" y="291"/>
                    </a:cubicBezTo>
                    <a:cubicBezTo>
                      <a:pt x="197" y="291"/>
                      <a:pt x="197" y="291"/>
                      <a:pt x="197" y="291"/>
                    </a:cubicBezTo>
                    <a:lnTo>
                      <a:pt x="197" y="303"/>
                    </a:lnTo>
                    <a:close/>
                    <a:moveTo>
                      <a:pt x="338" y="303"/>
                    </a:moveTo>
                    <a:cubicBezTo>
                      <a:pt x="364" y="303"/>
                      <a:pt x="364" y="303"/>
                      <a:pt x="364" y="303"/>
                    </a:cubicBezTo>
                    <a:cubicBezTo>
                      <a:pt x="364" y="291"/>
                      <a:pt x="364" y="291"/>
                      <a:pt x="364" y="291"/>
                    </a:cubicBezTo>
                    <a:cubicBezTo>
                      <a:pt x="338" y="291"/>
                      <a:pt x="338" y="291"/>
                      <a:pt x="338" y="291"/>
                    </a:cubicBezTo>
                    <a:lnTo>
                      <a:pt x="338" y="303"/>
                    </a:lnTo>
                    <a:close/>
                    <a:moveTo>
                      <a:pt x="244" y="303"/>
                    </a:moveTo>
                    <a:cubicBezTo>
                      <a:pt x="270" y="303"/>
                      <a:pt x="270" y="303"/>
                      <a:pt x="270" y="303"/>
                    </a:cubicBezTo>
                    <a:cubicBezTo>
                      <a:pt x="270" y="291"/>
                      <a:pt x="270" y="291"/>
                      <a:pt x="270" y="291"/>
                    </a:cubicBezTo>
                    <a:cubicBezTo>
                      <a:pt x="244" y="291"/>
                      <a:pt x="244" y="291"/>
                      <a:pt x="244" y="291"/>
                    </a:cubicBezTo>
                    <a:lnTo>
                      <a:pt x="244" y="303"/>
                    </a:lnTo>
                    <a:close/>
                    <a:moveTo>
                      <a:pt x="246" y="163"/>
                    </a:moveTo>
                    <a:cubicBezTo>
                      <a:pt x="247" y="164"/>
                      <a:pt x="249" y="165"/>
                      <a:pt x="250" y="165"/>
                    </a:cubicBezTo>
                    <a:cubicBezTo>
                      <a:pt x="252" y="165"/>
                      <a:pt x="254" y="164"/>
                      <a:pt x="255" y="163"/>
                    </a:cubicBezTo>
                    <a:cubicBezTo>
                      <a:pt x="270" y="148"/>
                      <a:pt x="278" y="128"/>
                      <a:pt x="278" y="108"/>
                    </a:cubicBezTo>
                    <a:cubicBezTo>
                      <a:pt x="278" y="88"/>
                      <a:pt x="270" y="68"/>
                      <a:pt x="255" y="53"/>
                    </a:cubicBezTo>
                    <a:cubicBezTo>
                      <a:pt x="252" y="51"/>
                      <a:pt x="248" y="51"/>
                      <a:pt x="246" y="53"/>
                    </a:cubicBezTo>
                    <a:cubicBezTo>
                      <a:pt x="244" y="56"/>
                      <a:pt x="244" y="60"/>
                      <a:pt x="246" y="62"/>
                    </a:cubicBezTo>
                    <a:cubicBezTo>
                      <a:pt x="259" y="75"/>
                      <a:pt x="265" y="91"/>
                      <a:pt x="265" y="108"/>
                    </a:cubicBezTo>
                    <a:cubicBezTo>
                      <a:pt x="265" y="125"/>
                      <a:pt x="259" y="141"/>
                      <a:pt x="246" y="154"/>
                    </a:cubicBezTo>
                    <a:cubicBezTo>
                      <a:pt x="244" y="156"/>
                      <a:pt x="244" y="160"/>
                      <a:pt x="246" y="163"/>
                    </a:cubicBezTo>
                    <a:close/>
                    <a:moveTo>
                      <a:pt x="301" y="108"/>
                    </a:moveTo>
                    <a:cubicBezTo>
                      <a:pt x="301" y="134"/>
                      <a:pt x="291" y="159"/>
                      <a:pt x="271" y="179"/>
                    </a:cubicBezTo>
                    <a:cubicBezTo>
                      <a:pt x="269" y="181"/>
                      <a:pt x="269" y="185"/>
                      <a:pt x="271" y="188"/>
                    </a:cubicBezTo>
                    <a:cubicBezTo>
                      <a:pt x="272" y="189"/>
                      <a:pt x="274" y="190"/>
                      <a:pt x="276" y="190"/>
                    </a:cubicBezTo>
                    <a:cubicBezTo>
                      <a:pt x="277" y="190"/>
                      <a:pt x="279" y="189"/>
                      <a:pt x="280" y="188"/>
                    </a:cubicBezTo>
                    <a:cubicBezTo>
                      <a:pt x="302" y="166"/>
                      <a:pt x="313" y="137"/>
                      <a:pt x="313" y="108"/>
                    </a:cubicBezTo>
                    <a:cubicBezTo>
                      <a:pt x="313" y="79"/>
                      <a:pt x="302" y="50"/>
                      <a:pt x="280" y="28"/>
                    </a:cubicBezTo>
                    <a:cubicBezTo>
                      <a:pt x="278" y="25"/>
                      <a:pt x="274" y="25"/>
                      <a:pt x="271" y="28"/>
                    </a:cubicBezTo>
                    <a:cubicBezTo>
                      <a:pt x="269" y="30"/>
                      <a:pt x="269" y="34"/>
                      <a:pt x="271" y="37"/>
                    </a:cubicBezTo>
                    <a:cubicBezTo>
                      <a:pt x="291" y="56"/>
                      <a:pt x="301" y="82"/>
                      <a:pt x="301" y="108"/>
                    </a:cubicBezTo>
                    <a:close/>
                    <a:moveTo>
                      <a:pt x="296" y="12"/>
                    </a:moveTo>
                    <a:cubicBezTo>
                      <a:pt x="323" y="38"/>
                      <a:pt x="336" y="73"/>
                      <a:pt x="336" y="108"/>
                    </a:cubicBezTo>
                    <a:cubicBezTo>
                      <a:pt x="336" y="143"/>
                      <a:pt x="323" y="178"/>
                      <a:pt x="296" y="204"/>
                    </a:cubicBezTo>
                    <a:cubicBezTo>
                      <a:pt x="294" y="207"/>
                      <a:pt x="294" y="211"/>
                      <a:pt x="296" y="213"/>
                    </a:cubicBezTo>
                    <a:cubicBezTo>
                      <a:pt x="298" y="214"/>
                      <a:pt x="299" y="215"/>
                      <a:pt x="301" y="215"/>
                    </a:cubicBezTo>
                    <a:cubicBezTo>
                      <a:pt x="303" y="215"/>
                      <a:pt x="304" y="214"/>
                      <a:pt x="305" y="213"/>
                    </a:cubicBezTo>
                    <a:cubicBezTo>
                      <a:pt x="335" y="184"/>
                      <a:pt x="349" y="146"/>
                      <a:pt x="349" y="108"/>
                    </a:cubicBezTo>
                    <a:cubicBezTo>
                      <a:pt x="349" y="70"/>
                      <a:pt x="335" y="32"/>
                      <a:pt x="305" y="3"/>
                    </a:cubicBezTo>
                    <a:cubicBezTo>
                      <a:pt x="303" y="0"/>
                      <a:pt x="299" y="0"/>
                      <a:pt x="296" y="3"/>
                    </a:cubicBezTo>
                    <a:cubicBezTo>
                      <a:pt x="294" y="5"/>
                      <a:pt x="294" y="9"/>
                      <a:pt x="296" y="12"/>
                    </a:cubicBezTo>
                    <a:close/>
                    <a:moveTo>
                      <a:pt x="145" y="163"/>
                    </a:moveTo>
                    <a:cubicBezTo>
                      <a:pt x="146" y="164"/>
                      <a:pt x="148" y="165"/>
                      <a:pt x="149" y="165"/>
                    </a:cubicBezTo>
                    <a:cubicBezTo>
                      <a:pt x="151" y="165"/>
                      <a:pt x="153" y="164"/>
                      <a:pt x="154" y="163"/>
                    </a:cubicBezTo>
                    <a:cubicBezTo>
                      <a:pt x="156" y="160"/>
                      <a:pt x="156" y="156"/>
                      <a:pt x="154" y="154"/>
                    </a:cubicBezTo>
                    <a:cubicBezTo>
                      <a:pt x="141" y="141"/>
                      <a:pt x="135" y="125"/>
                      <a:pt x="135" y="108"/>
                    </a:cubicBezTo>
                    <a:cubicBezTo>
                      <a:pt x="135" y="92"/>
                      <a:pt x="141" y="75"/>
                      <a:pt x="154" y="62"/>
                    </a:cubicBezTo>
                    <a:cubicBezTo>
                      <a:pt x="156" y="60"/>
                      <a:pt x="156" y="56"/>
                      <a:pt x="154" y="53"/>
                    </a:cubicBezTo>
                    <a:cubicBezTo>
                      <a:pt x="151" y="51"/>
                      <a:pt x="147" y="51"/>
                      <a:pt x="145" y="53"/>
                    </a:cubicBezTo>
                    <a:cubicBezTo>
                      <a:pt x="130" y="68"/>
                      <a:pt x="122" y="88"/>
                      <a:pt x="122" y="108"/>
                    </a:cubicBezTo>
                    <a:cubicBezTo>
                      <a:pt x="122" y="128"/>
                      <a:pt x="130" y="148"/>
                      <a:pt x="145" y="163"/>
                    </a:cubicBezTo>
                    <a:close/>
                    <a:moveTo>
                      <a:pt x="99" y="215"/>
                    </a:moveTo>
                    <a:cubicBezTo>
                      <a:pt x="101" y="215"/>
                      <a:pt x="102" y="214"/>
                      <a:pt x="103" y="213"/>
                    </a:cubicBezTo>
                    <a:cubicBezTo>
                      <a:pt x="106" y="211"/>
                      <a:pt x="106" y="207"/>
                      <a:pt x="103" y="204"/>
                    </a:cubicBezTo>
                    <a:cubicBezTo>
                      <a:pt x="77" y="178"/>
                      <a:pt x="63" y="143"/>
                      <a:pt x="63" y="109"/>
                    </a:cubicBezTo>
                    <a:cubicBezTo>
                      <a:pt x="64" y="73"/>
                      <a:pt x="77" y="38"/>
                      <a:pt x="103" y="12"/>
                    </a:cubicBezTo>
                    <a:cubicBezTo>
                      <a:pt x="106" y="9"/>
                      <a:pt x="106" y="5"/>
                      <a:pt x="103" y="3"/>
                    </a:cubicBezTo>
                    <a:cubicBezTo>
                      <a:pt x="101" y="0"/>
                      <a:pt x="97" y="0"/>
                      <a:pt x="94" y="3"/>
                    </a:cubicBezTo>
                    <a:cubicBezTo>
                      <a:pt x="65" y="32"/>
                      <a:pt x="51" y="70"/>
                      <a:pt x="51" y="109"/>
                    </a:cubicBezTo>
                    <a:cubicBezTo>
                      <a:pt x="51" y="146"/>
                      <a:pt x="66" y="184"/>
                      <a:pt x="94" y="213"/>
                    </a:cubicBezTo>
                    <a:cubicBezTo>
                      <a:pt x="96" y="214"/>
                      <a:pt x="97" y="215"/>
                      <a:pt x="99" y="215"/>
                    </a:cubicBezTo>
                    <a:close/>
                    <a:moveTo>
                      <a:pt x="120" y="188"/>
                    </a:moveTo>
                    <a:cubicBezTo>
                      <a:pt x="121" y="189"/>
                      <a:pt x="123" y="190"/>
                      <a:pt x="124" y="190"/>
                    </a:cubicBezTo>
                    <a:cubicBezTo>
                      <a:pt x="126" y="190"/>
                      <a:pt x="127" y="189"/>
                      <a:pt x="129" y="188"/>
                    </a:cubicBezTo>
                    <a:cubicBezTo>
                      <a:pt x="131" y="185"/>
                      <a:pt x="131" y="181"/>
                      <a:pt x="129" y="179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09" y="159"/>
                      <a:pt x="99" y="134"/>
                      <a:pt x="99" y="108"/>
                    </a:cubicBezTo>
                    <a:cubicBezTo>
                      <a:pt x="99" y="82"/>
                      <a:pt x="109" y="56"/>
                      <a:pt x="129" y="37"/>
                    </a:cubicBezTo>
                    <a:cubicBezTo>
                      <a:pt x="131" y="34"/>
                      <a:pt x="131" y="30"/>
                      <a:pt x="129" y="28"/>
                    </a:cubicBezTo>
                    <a:cubicBezTo>
                      <a:pt x="126" y="25"/>
                      <a:pt x="122" y="25"/>
                      <a:pt x="120" y="28"/>
                    </a:cubicBezTo>
                    <a:cubicBezTo>
                      <a:pt x="98" y="50"/>
                      <a:pt x="86" y="79"/>
                      <a:pt x="86" y="108"/>
                    </a:cubicBezTo>
                    <a:cubicBezTo>
                      <a:pt x="86" y="137"/>
                      <a:pt x="98" y="166"/>
                      <a:pt x="120" y="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5" name="组合 246"/>
          <p:cNvGrpSpPr/>
          <p:nvPr/>
        </p:nvGrpSpPr>
        <p:grpSpPr>
          <a:xfrm>
            <a:off x="5365372" y="2725429"/>
            <a:ext cx="3051126" cy="1125296"/>
            <a:chOff x="5082135" y="2714903"/>
            <a:chExt cx="3051126" cy="1125296"/>
          </a:xfrm>
        </p:grpSpPr>
        <p:sp>
          <p:nvSpPr>
            <p:cNvPr id="220" name="矩形 219"/>
            <p:cNvSpPr/>
            <p:nvPr/>
          </p:nvSpPr>
          <p:spPr>
            <a:xfrm>
              <a:off x="6203602" y="2714903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221" name="Picture 11" descr="E:\01 日常工作\04 展厅相关设计\2015年\PPT\主打胶片\源文件\images\10_1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82135" y="2714903"/>
              <a:ext cx="1127615" cy="1123634"/>
            </a:xfrm>
            <a:prstGeom prst="rect">
              <a:avLst/>
            </a:prstGeom>
            <a:noFill/>
          </p:spPr>
        </p:pic>
        <p:grpSp>
          <p:nvGrpSpPr>
            <p:cNvPr id="6" name="组合 239"/>
            <p:cNvGrpSpPr/>
            <p:nvPr/>
          </p:nvGrpSpPr>
          <p:grpSpPr>
            <a:xfrm>
              <a:off x="5272963" y="2897675"/>
              <a:ext cx="752222" cy="752222"/>
              <a:chOff x="5272963" y="2897675"/>
              <a:chExt cx="752222" cy="752222"/>
            </a:xfrm>
          </p:grpSpPr>
          <p:sp>
            <p:nvSpPr>
              <p:cNvPr id="253" name="椭圆 252"/>
              <p:cNvSpPr/>
              <p:nvPr/>
            </p:nvSpPr>
            <p:spPr>
              <a:xfrm>
                <a:off x="5272963" y="2897675"/>
                <a:ext cx="752222" cy="752222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7" name="组合 122"/>
              <p:cNvGrpSpPr/>
              <p:nvPr/>
            </p:nvGrpSpPr>
            <p:grpSpPr>
              <a:xfrm>
                <a:off x="5421033" y="3088201"/>
                <a:ext cx="482468" cy="387501"/>
                <a:chOff x="-3478439" y="7019019"/>
                <a:chExt cx="1604963" cy="1289050"/>
              </a:xfrm>
              <a:solidFill>
                <a:schemeClr val="bg1"/>
              </a:solidFill>
            </p:grpSpPr>
            <p:sp>
              <p:nvSpPr>
                <p:cNvPr id="255" name="Freeform 20"/>
                <p:cNvSpPr>
                  <a:spLocks noEditPoints="1"/>
                </p:cNvSpPr>
                <p:nvPr/>
              </p:nvSpPr>
              <p:spPr bwMode="auto">
                <a:xfrm>
                  <a:off x="-3478439" y="7019019"/>
                  <a:ext cx="1604963" cy="393700"/>
                </a:xfrm>
                <a:custGeom>
                  <a:avLst/>
                  <a:gdLst/>
                  <a:ahLst/>
                  <a:cxnLst>
                    <a:cxn ang="0">
                      <a:pos x="21" y="105"/>
                    </a:cxn>
                    <a:cxn ang="0">
                      <a:pos x="406" y="105"/>
                    </a:cxn>
                    <a:cxn ang="0">
                      <a:pos x="428" y="84"/>
                    </a:cxn>
                    <a:cxn ang="0">
                      <a:pos x="428" y="21"/>
                    </a:cxn>
                    <a:cxn ang="0">
                      <a:pos x="406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84"/>
                    </a:cxn>
                    <a:cxn ang="0">
                      <a:pos x="21" y="105"/>
                    </a:cxn>
                    <a:cxn ang="0">
                      <a:pos x="12" y="21"/>
                    </a:cxn>
                    <a:cxn ang="0">
                      <a:pos x="21" y="12"/>
                    </a:cxn>
                    <a:cxn ang="0">
                      <a:pos x="406" y="12"/>
                    </a:cxn>
                    <a:cxn ang="0">
                      <a:pos x="416" y="21"/>
                    </a:cxn>
                    <a:cxn ang="0">
                      <a:pos x="416" y="84"/>
                    </a:cxn>
                    <a:cxn ang="0">
                      <a:pos x="406" y="93"/>
                    </a:cxn>
                    <a:cxn ang="0">
                      <a:pos x="21" y="93"/>
                    </a:cxn>
                    <a:cxn ang="0">
                      <a:pos x="12" y="84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428" h="105">
                      <a:moveTo>
                        <a:pt x="21" y="105"/>
                      </a:moveTo>
                      <a:cubicBezTo>
                        <a:pt x="406" y="105"/>
                        <a:pt x="406" y="105"/>
                        <a:pt x="406" y="105"/>
                      </a:cubicBezTo>
                      <a:cubicBezTo>
                        <a:pt x="418" y="105"/>
                        <a:pt x="428" y="95"/>
                        <a:pt x="428" y="84"/>
                      </a:cubicBezTo>
                      <a:cubicBezTo>
                        <a:pt x="428" y="21"/>
                        <a:pt x="428" y="21"/>
                        <a:pt x="428" y="21"/>
                      </a:cubicBezTo>
                      <a:cubicBezTo>
                        <a:pt x="428" y="10"/>
                        <a:pt x="418" y="0"/>
                        <a:pt x="40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5"/>
                        <a:pt x="9" y="105"/>
                        <a:pt x="21" y="105"/>
                      </a:cubicBezTo>
                      <a:close/>
                      <a:moveTo>
                        <a:pt x="12" y="21"/>
                      </a:moveTo>
                      <a:cubicBezTo>
                        <a:pt x="12" y="16"/>
                        <a:pt x="16" y="12"/>
                        <a:pt x="21" y="12"/>
                      </a:cubicBezTo>
                      <a:cubicBezTo>
                        <a:pt x="406" y="12"/>
                        <a:pt x="406" y="12"/>
                        <a:pt x="406" y="12"/>
                      </a:cubicBezTo>
                      <a:cubicBezTo>
                        <a:pt x="411" y="12"/>
                        <a:pt x="416" y="16"/>
                        <a:pt x="416" y="21"/>
                      </a:cubicBezTo>
                      <a:cubicBezTo>
                        <a:pt x="416" y="84"/>
                        <a:pt x="416" y="84"/>
                        <a:pt x="416" y="84"/>
                      </a:cubicBezTo>
                      <a:cubicBezTo>
                        <a:pt x="416" y="89"/>
                        <a:pt x="411" y="93"/>
                        <a:pt x="406" y="93"/>
                      </a:cubicBezTo>
                      <a:cubicBezTo>
                        <a:pt x="21" y="93"/>
                        <a:pt x="21" y="93"/>
                        <a:pt x="21" y="93"/>
                      </a:cubicBezTo>
                      <a:cubicBezTo>
                        <a:pt x="16" y="93"/>
                        <a:pt x="12" y="89"/>
                        <a:pt x="12" y="84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56" name="Rectangle 21"/>
                <p:cNvSpPr>
                  <a:spLocks noChangeArrowheads="1"/>
                </p:cNvSpPr>
                <p:nvPr/>
              </p:nvSpPr>
              <p:spPr bwMode="auto">
                <a:xfrm>
                  <a:off x="-2289402" y="709680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57" name="Rectangle 22"/>
                <p:cNvSpPr>
                  <a:spLocks noChangeArrowheads="1"/>
                </p:cNvSpPr>
                <p:nvPr/>
              </p:nvSpPr>
              <p:spPr bwMode="auto">
                <a:xfrm>
                  <a:off x="-2289402" y="754765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58" name="Rectangle 23"/>
                <p:cNvSpPr>
                  <a:spLocks noChangeArrowheads="1"/>
                </p:cNvSpPr>
                <p:nvPr/>
              </p:nvSpPr>
              <p:spPr bwMode="auto">
                <a:xfrm>
                  <a:off x="-2168752" y="754765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59" name="Rectangle 24"/>
                <p:cNvSpPr>
                  <a:spLocks noChangeArrowheads="1"/>
                </p:cNvSpPr>
                <p:nvPr/>
              </p:nvSpPr>
              <p:spPr bwMode="auto">
                <a:xfrm>
                  <a:off x="-2049689" y="7547656"/>
                  <a:ext cx="46038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0" name="Rectangle 25"/>
                <p:cNvSpPr>
                  <a:spLocks noChangeArrowheads="1"/>
                </p:cNvSpPr>
                <p:nvPr/>
              </p:nvSpPr>
              <p:spPr bwMode="auto">
                <a:xfrm>
                  <a:off x="-2168752" y="709680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1" name="Rectangle 26"/>
                <p:cNvSpPr>
                  <a:spLocks noChangeArrowheads="1"/>
                </p:cNvSpPr>
                <p:nvPr/>
              </p:nvSpPr>
              <p:spPr bwMode="auto">
                <a:xfrm>
                  <a:off x="-2410052" y="7096806"/>
                  <a:ext cx="46038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2" name="Rectangle 27"/>
                <p:cNvSpPr>
                  <a:spLocks noChangeArrowheads="1"/>
                </p:cNvSpPr>
                <p:nvPr/>
              </p:nvSpPr>
              <p:spPr bwMode="auto">
                <a:xfrm>
                  <a:off x="-2049689" y="7096806"/>
                  <a:ext cx="46038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3" name="Freeform 28"/>
                <p:cNvSpPr>
                  <a:spLocks noEditPoints="1"/>
                </p:cNvSpPr>
                <p:nvPr/>
              </p:nvSpPr>
              <p:spPr bwMode="auto">
                <a:xfrm>
                  <a:off x="-3365727" y="7123794"/>
                  <a:ext cx="184150" cy="184150"/>
                </a:xfrm>
                <a:custGeom>
                  <a:avLst/>
                  <a:gdLst/>
                  <a:ahLst/>
                  <a:cxnLst>
                    <a:cxn ang="0">
                      <a:pos x="25" y="49"/>
                    </a:cxn>
                    <a:cxn ang="0">
                      <a:pos x="49" y="25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25" y="49"/>
                    </a:cxn>
                    <a:cxn ang="0">
                      <a:pos x="25" y="12"/>
                    </a:cxn>
                    <a:cxn ang="0">
                      <a:pos x="37" y="25"/>
                    </a:cxn>
                    <a:cxn ang="0">
                      <a:pos x="25" y="37"/>
                    </a:cxn>
                    <a:cxn ang="0">
                      <a:pos x="12" y="25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49" h="49">
                      <a:moveTo>
                        <a:pt x="25" y="49"/>
                      </a:moveTo>
                      <a:cubicBezTo>
                        <a:pt x="38" y="49"/>
                        <a:pt x="49" y="38"/>
                        <a:pt x="49" y="25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8"/>
                        <a:pt x="11" y="49"/>
                        <a:pt x="25" y="49"/>
                      </a:cubicBezTo>
                      <a:close/>
                      <a:moveTo>
                        <a:pt x="25" y="12"/>
                      </a:moveTo>
                      <a:cubicBezTo>
                        <a:pt x="32" y="12"/>
                        <a:pt x="37" y="18"/>
                        <a:pt x="37" y="25"/>
                      </a:cubicBezTo>
                      <a:cubicBezTo>
                        <a:pt x="37" y="31"/>
                        <a:pt x="32" y="37"/>
                        <a:pt x="25" y="37"/>
                      </a:cubicBezTo>
                      <a:cubicBezTo>
                        <a:pt x="18" y="37"/>
                        <a:pt x="12" y="31"/>
                        <a:pt x="12" y="25"/>
                      </a:cubicBezTo>
                      <a:cubicBezTo>
                        <a:pt x="12" y="18"/>
                        <a:pt x="18" y="12"/>
                        <a:pt x="25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4" name="Rectangle 29"/>
                <p:cNvSpPr>
                  <a:spLocks noChangeArrowheads="1"/>
                </p:cNvSpPr>
                <p:nvPr/>
              </p:nvSpPr>
              <p:spPr bwMode="auto">
                <a:xfrm>
                  <a:off x="-2529114" y="709680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5" name="Rectangle 30"/>
                <p:cNvSpPr>
                  <a:spLocks noChangeArrowheads="1"/>
                </p:cNvSpPr>
                <p:nvPr/>
              </p:nvSpPr>
              <p:spPr bwMode="auto">
                <a:xfrm>
                  <a:off x="-2289402" y="79969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6" name="Rectangle 31"/>
                <p:cNvSpPr>
                  <a:spLocks noChangeArrowheads="1"/>
                </p:cNvSpPr>
                <p:nvPr/>
              </p:nvSpPr>
              <p:spPr bwMode="auto">
                <a:xfrm>
                  <a:off x="-2410052" y="7996919"/>
                  <a:ext cx="46038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7" name="Rectangle 32"/>
                <p:cNvSpPr>
                  <a:spLocks noChangeArrowheads="1"/>
                </p:cNvSpPr>
                <p:nvPr/>
              </p:nvSpPr>
              <p:spPr bwMode="auto">
                <a:xfrm>
                  <a:off x="-2410052" y="7547656"/>
                  <a:ext cx="46038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8" name="Freeform 33"/>
                <p:cNvSpPr>
                  <a:spLocks noEditPoints="1"/>
                </p:cNvSpPr>
                <p:nvPr/>
              </p:nvSpPr>
              <p:spPr bwMode="auto">
                <a:xfrm>
                  <a:off x="-3478439" y="7919131"/>
                  <a:ext cx="1604963" cy="388938"/>
                </a:xfrm>
                <a:custGeom>
                  <a:avLst/>
                  <a:gdLst/>
                  <a:ahLst/>
                  <a:cxnLst>
                    <a:cxn ang="0">
                      <a:pos x="19" y="104"/>
                    </a:cxn>
                    <a:cxn ang="0">
                      <a:pos x="408" y="104"/>
                    </a:cxn>
                    <a:cxn ang="0">
                      <a:pos x="428" y="83"/>
                    </a:cxn>
                    <a:cxn ang="0">
                      <a:pos x="428" y="21"/>
                    </a:cxn>
                    <a:cxn ang="0">
                      <a:pos x="406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83"/>
                    </a:cxn>
                    <a:cxn ang="0">
                      <a:pos x="19" y="104"/>
                    </a:cxn>
                    <a:cxn ang="0">
                      <a:pos x="12" y="21"/>
                    </a:cxn>
                    <a:cxn ang="0">
                      <a:pos x="21" y="12"/>
                    </a:cxn>
                    <a:cxn ang="0">
                      <a:pos x="406" y="12"/>
                    </a:cxn>
                    <a:cxn ang="0">
                      <a:pos x="416" y="21"/>
                    </a:cxn>
                    <a:cxn ang="0">
                      <a:pos x="416" y="83"/>
                    </a:cxn>
                    <a:cxn ang="0">
                      <a:pos x="406" y="92"/>
                    </a:cxn>
                    <a:cxn ang="0">
                      <a:pos x="21" y="92"/>
                    </a:cxn>
                    <a:cxn ang="0">
                      <a:pos x="12" y="83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428" h="104">
                      <a:moveTo>
                        <a:pt x="19" y="104"/>
                      </a:moveTo>
                      <a:cubicBezTo>
                        <a:pt x="408" y="104"/>
                        <a:pt x="408" y="104"/>
                        <a:pt x="408" y="104"/>
                      </a:cubicBezTo>
                      <a:cubicBezTo>
                        <a:pt x="419" y="103"/>
                        <a:pt x="428" y="94"/>
                        <a:pt x="428" y="83"/>
                      </a:cubicBezTo>
                      <a:cubicBezTo>
                        <a:pt x="428" y="21"/>
                        <a:pt x="428" y="21"/>
                        <a:pt x="428" y="21"/>
                      </a:cubicBezTo>
                      <a:cubicBezTo>
                        <a:pt x="428" y="9"/>
                        <a:pt x="418" y="0"/>
                        <a:pt x="40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94"/>
                        <a:pt x="8" y="103"/>
                        <a:pt x="19" y="104"/>
                      </a:cubicBezTo>
                      <a:close/>
                      <a:moveTo>
                        <a:pt x="12" y="21"/>
                      </a:moveTo>
                      <a:cubicBezTo>
                        <a:pt x="12" y="16"/>
                        <a:pt x="16" y="12"/>
                        <a:pt x="21" y="12"/>
                      </a:cubicBezTo>
                      <a:cubicBezTo>
                        <a:pt x="406" y="12"/>
                        <a:pt x="406" y="12"/>
                        <a:pt x="406" y="12"/>
                      </a:cubicBezTo>
                      <a:cubicBezTo>
                        <a:pt x="411" y="12"/>
                        <a:pt x="416" y="16"/>
                        <a:pt x="416" y="21"/>
                      </a:cubicBezTo>
                      <a:cubicBezTo>
                        <a:pt x="416" y="83"/>
                        <a:pt x="416" y="83"/>
                        <a:pt x="416" y="83"/>
                      </a:cubicBezTo>
                      <a:cubicBezTo>
                        <a:pt x="416" y="88"/>
                        <a:pt x="411" y="92"/>
                        <a:pt x="406" y="92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16" y="92"/>
                        <a:pt x="12" y="88"/>
                        <a:pt x="12" y="83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69" name="Freeform 34"/>
                <p:cNvSpPr>
                  <a:spLocks noEditPoints="1"/>
                </p:cNvSpPr>
                <p:nvPr/>
              </p:nvSpPr>
              <p:spPr bwMode="auto">
                <a:xfrm>
                  <a:off x="-3365727" y="8023906"/>
                  <a:ext cx="184150" cy="184150"/>
                </a:xfrm>
                <a:custGeom>
                  <a:avLst/>
                  <a:gdLst/>
                  <a:ahLst/>
                  <a:cxnLst>
                    <a:cxn ang="0">
                      <a:pos x="25" y="49"/>
                    </a:cxn>
                    <a:cxn ang="0">
                      <a:pos x="49" y="24"/>
                    </a:cxn>
                    <a:cxn ang="0">
                      <a:pos x="25" y="0"/>
                    </a:cxn>
                    <a:cxn ang="0">
                      <a:pos x="0" y="24"/>
                    </a:cxn>
                    <a:cxn ang="0">
                      <a:pos x="25" y="49"/>
                    </a:cxn>
                    <a:cxn ang="0">
                      <a:pos x="25" y="12"/>
                    </a:cxn>
                    <a:cxn ang="0">
                      <a:pos x="37" y="24"/>
                    </a:cxn>
                    <a:cxn ang="0">
                      <a:pos x="25" y="37"/>
                    </a:cxn>
                    <a:cxn ang="0">
                      <a:pos x="12" y="24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49" h="49">
                      <a:moveTo>
                        <a:pt x="25" y="49"/>
                      </a:moveTo>
                      <a:cubicBezTo>
                        <a:pt x="38" y="49"/>
                        <a:pt x="49" y="38"/>
                        <a:pt x="49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8"/>
                        <a:pt x="11" y="49"/>
                        <a:pt x="25" y="49"/>
                      </a:cubicBezTo>
                      <a:close/>
                      <a:moveTo>
                        <a:pt x="25" y="12"/>
                      </a:moveTo>
                      <a:cubicBezTo>
                        <a:pt x="32" y="12"/>
                        <a:pt x="37" y="17"/>
                        <a:pt x="37" y="24"/>
                      </a:cubicBezTo>
                      <a:cubicBezTo>
                        <a:pt x="37" y="31"/>
                        <a:pt x="32" y="37"/>
                        <a:pt x="25" y="37"/>
                      </a:cubicBezTo>
                      <a:cubicBezTo>
                        <a:pt x="18" y="37"/>
                        <a:pt x="12" y="31"/>
                        <a:pt x="12" y="24"/>
                      </a:cubicBezTo>
                      <a:cubicBezTo>
                        <a:pt x="12" y="17"/>
                        <a:pt x="18" y="12"/>
                        <a:pt x="25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0" name="Rectangle 35"/>
                <p:cNvSpPr>
                  <a:spLocks noChangeArrowheads="1"/>
                </p:cNvSpPr>
                <p:nvPr/>
              </p:nvSpPr>
              <p:spPr bwMode="auto">
                <a:xfrm>
                  <a:off x="-2529114" y="79969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1" name="Rectangle 36"/>
                <p:cNvSpPr>
                  <a:spLocks noChangeArrowheads="1"/>
                </p:cNvSpPr>
                <p:nvPr/>
              </p:nvSpPr>
              <p:spPr bwMode="auto">
                <a:xfrm>
                  <a:off x="-2529114" y="7547656"/>
                  <a:ext cx="44450" cy="2365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2" name="Freeform 37"/>
                <p:cNvSpPr>
                  <a:spLocks noEditPoints="1"/>
                </p:cNvSpPr>
                <p:nvPr/>
              </p:nvSpPr>
              <p:spPr bwMode="auto">
                <a:xfrm>
                  <a:off x="-3365727" y="7573056"/>
                  <a:ext cx="184150" cy="184150"/>
                </a:xfrm>
                <a:custGeom>
                  <a:avLst/>
                  <a:gdLst/>
                  <a:ahLst/>
                  <a:cxnLst>
                    <a:cxn ang="0">
                      <a:pos x="25" y="49"/>
                    </a:cxn>
                    <a:cxn ang="0">
                      <a:pos x="49" y="24"/>
                    </a:cxn>
                    <a:cxn ang="0">
                      <a:pos x="25" y="0"/>
                    </a:cxn>
                    <a:cxn ang="0">
                      <a:pos x="0" y="24"/>
                    </a:cxn>
                    <a:cxn ang="0">
                      <a:pos x="25" y="49"/>
                    </a:cxn>
                    <a:cxn ang="0">
                      <a:pos x="25" y="12"/>
                    </a:cxn>
                    <a:cxn ang="0">
                      <a:pos x="37" y="24"/>
                    </a:cxn>
                    <a:cxn ang="0">
                      <a:pos x="25" y="37"/>
                    </a:cxn>
                    <a:cxn ang="0">
                      <a:pos x="12" y="24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49" h="49">
                      <a:moveTo>
                        <a:pt x="25" y="49"/>
                      </a:moveTo>
                      <a:cubicBezTo>
                        <a:pt x="38" y="49"/>
                        <a:pt x="49" y="38"/>
                        <a:pt x="49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8"/>
                        <a:pt x="11" y="49"/>
                        <a:pt x="25" y="49"/>
                      </a:cubicBezTo>
                      <a:close/>
                      <a:moveTo>
                        <a:pt x="25" y="12"/>
                      </a:moveTo>
                      <a:cubicBezTo>
                        <a:pt x="32" y="12"/>
                        <a:pt x="37" y="18"/>
                        <a:pt x="37" y="24"/>
                      </a:cubicBezTo>
                      <a:cubicBezTo>
                        <a:pt x="37" y="31"/>
                        <a:pt x="32" y="37"/>
                        <a:pt x="25" y="37"/>
                      </a:cubicBezTo>
                      <a:cubicBezTo>
                        <a:pt x="18" y="37"/>
                        <a:pt x="12" y="31"/>
                        <a:pt x="12" y="24"/>
                      </a:cubicBezTo>
                      <a:cubicBezTo>
                        <a:pt x="12" y="18"/>
                        <a:pt x="18" y="12"/>
                        <a:pt x="25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3" name="Rectangle 38"/>
                <p:cNvSpPr>
                  <a:spLocks noChangeArrowheads="1"/>
                </p:cNvSpPr>
                <p:nvPr/>
              </p:nvSpPr>
              <p:spPr bwMode="auto">
                <a:xfrm>
                  <a:off x="-2168752" y="79969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4" name="Freeform 39"/>
                <p:cNvSpPr>
                  <a:spLocks noEditPoints="1"/>
                </p:cNvSpPr>
                <p:nvPr/>
              </p:nvSpPr>
              <p:spPr bwMode="auto">
                <a:xfrm>
                  <a:off x="-3478439" y="7468281"/>
                  <a:ext cx="1604963" cy="393700"/>
                </a:xfrm>
                <a:custGeom>
                  <a:avLst/>
                  <a:gdLst/>
                  <a:ahLst/>
                  <a:cxnLst>
                    <a:cxn ang="0">
                      <a:pos x="21" y="105"/>
                    </a:cxn>
                    <a:cxn ang="0">
                      <a:pos x="406" y="105"/>
                    </a:cxn>
                    <a:cxn ang="0">
                      <a:pos x="428" y="84"/>
                    </a:cxn>
                    <a:cxn ang="0">
                      <a:pos x="428" y="21"/>
                    </a:cxn>
                    <a:cxn ang="0">
                      <a:pos x="406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84"/>
                    </a:cxn>
                    <a:cxn ang="0">
                      <a:pos x="21" y="105"/>
                    </a:cxn>
                    <a:cxn ang="0">
                      <a:pos x="12" y="21"/>
                    </a:cxn>
                    <a:cxn ang="0">
                      <a:pos x="21" y="12"/>
                    </a:cxn>
                    <a:cxn ang="0">
                      <a:pos x="406" y="12"/>
                    </a:cxn>
                    <a:cxn ang="0">
                      <a:pos x="416" y="21"/>
                    </a:cxn>
                    <a:cxn ang="0">
                      <a:pos x="416" y="84"/>
                    </a:cxn>
                    <a:cxn ang="0">
                      <a:pos x="406" y="93"/>
                    </a:cxn>
                    <a:cxn ang="0">
                      <a:pos x="21" y="93"/>
                    </a:cxn>
                    <a:cxn ang="0">
                      <a:pos x="12" y="84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428" h="105">
                      <a:moveTo>
                        <a:pt x="21" y="105"/>
                      </a:moveTo>
                      <a:cubicBezTo>
                        <a:pt x="406" y="105"/>
                        <a:pt x="406" y="105"/>
                        <a:pt x="406" y="105"/>
                      </a:cubicBezTo>
                      <a:cubicBezTo>
                        <a:pt x="418" y="105"/>
                        <a:pt x="428" y="95"/>
                        <a:pt x="428" y="84"/>
                      </a:cubicBezTo>
                      <a:cubicBezTo>
                        <a:pt x="428" y="21"/>
                        <a:pt x="428" y="21"/>
                        <a:pt x="428" y="21"/>
                      </a:cubicBezTo>
                      <a:cubicBezTo>
                        <a:pt x="428" y="10"/>
                        <a:pt x="418" y="0"/>
                        <a:pt x="40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95"/>
                        <a:pt x="9" y="105"/>
                        <a:pt x="21" y="105"/>
                      </a:cubicBezTo>
                      <a:close/>
                      <a:moveTo>
                        <a:pt x="12" y="21"/>
                      </a:moveTo>
                      <a:cubicBezTo>
                        <a:pt x="12" y="16"/>
                        <a:pt x="16" y="12"/>
                        <a:pt x="21" y="12"/>
                      </a:cubicBezTo>
                      <a:cubicBezTo>
                        <a:pt x="406" y="12"/>
                        <a:pt x="406" y="12"/>
                        <a:pt x="406" y="12"/>
                      </a:cubicBezTo>
                      <a:cubicBezTo>
                        <a:pt x="411" y="12"/>
                        <a:pt x="416" y="16"/>
                        <a:pt x="416" y="21"/>
                      </a:cubicBezTo>
                      <a:cubicBezTo>
                        <a:pt x="416" y="84"/>
                        <a:pt x="416" y="84"/>
                        <a:pt x="416" y="84"/>
                      </a:cubicBezTo>
                      <a:cubicBezTo>
                        <a:pt x="416" y="89"/>
                        <a:pt x="411" y="93"/>
                        <a:pt x="406" y="93"/>
                      </a:cubicBezTo>
                      <a:cubicBezTo>
                        <a:pt x="21" y="93"/>
                        <a:pt x="21" y="93"/>
                        <a:pt x="21" y="93"/>
                      </a:cubicBezTo>
                      <a:cubicBezTo>
                        <a:pt x="16" y="93"/>
                        <a:pt x="12" y="89"/>
                        <a:pt x="12" y="84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75" name="Rectangle 40"/>
                <p:cNvSpPr>
                  <a:spLocks noChangeArrowheads="1"/>
                </p:cNvSpPr>
                <p:nvPr/>
              </p:nvSpPr>
              <p:spPr bwMode="auto">
                <a:xfrm>
                  <a:off x="-2049689" y="7996919"/>
                  <a:ext cx="46038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8" name="组合 250"/>
          <p:cNvGrpSpPr/>
          <p:nvPr/>
        </p:nvGrpSpPr>
        <p:grpSpPr>
          <a:xfrm>
            <a:off x="2146427" y="2724750"/>
            <a:ext cx="3051126" cy="1126263"/>
            <a:chOff x="1880921" y="2714903"/>
            <a:chExt cx="3051126" cy="1126263"/>
          </a:xfrm>
        </p:grpSpPr>
        <p:sp>
          <p:nvSpPr>
            <p:cNvPr id="277" name="矩形 276"/>
            <p:cNvSpPr/>
            <p:nvPr/>
          </p:nvSpPr>
          <p:spPr>
            <a:xfrm>
              <a:off x="3002388" y="2714903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278" name="Picture 5" descr="E:\01 日常工作\04 展厅相关设计\2015年\PPT\主打胶片\源文件\images\10_16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80921" y="2714903"/>
              <a:ext cx="1126263" cy="1126263"/>
            </a:xfrm>
            <a:prstGeom prst="rect">
              <a:avLst/>
            </a:prstGeom>
            <a:noFill/>
          </p:spPr>
        </p:pic>
        <p:grpSp>
          <p:nvGrpSpPr>
            <p:cNvPr id="9" name="组合 229"/>
            <p:cNvGrpSpPr/>
            <p:nvPr/>
          </p:nvGrpSpPr>
          <p:grpSpPr>
            <a:xfrm>
              <a:off x="2071748" y="2935841"/>
              <a:ext cx="752222" cy="752222"/>
              <a:chOff x="2107931" y="2972111"/>
              <a:chExt cx="771035" cy="771035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2107931" y="2972111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10" name="组合 144"/>
              <p:cNvGrpSpPr/>
              <p:nvPr/>
            </p:nvGrpSpPr>
            <p:grpSpPr>
              <a:xfrm>
                <a:off x="2245213" y="3219653"/>
                <a:ext cx="531291" cy="277995"/>
                <a:chOff x="279174" y="7074581"/>
                <a:chExt cx="1604963" cy="839788"/>
              </a:xfrm>
              <a:solidFill>
                <a:schemeClr val="bg1"/>
              </a:solidFill>
            </p:grpSpPr>
            <p:sp>
              <p:nvSpPr>
                <p:cNvPr id="284" name="Rectangle 41"/>
                <p:cNvSpPr>
                  <a:spLocks noChangeArrowheads="1"/>
                </p:cNvSpPr>
                <p:nvPr/>
              </p:nvSpPr>
              <p:spPr bwMode="auto">
                <a:xfrm>
                  <a:off x="1468211" y="7153956"/>
                  <a:ext cx="44450" cy="231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85" name="Rectangle 42"/>
                <p:cNvSpPr>
                  <a:spLocks noChangeArrowheads="1"/>
                </p:cNvSpPr>
                <p:nvPr/>
              </p:nvSpPr>
              <p:spPr bwMode="auto">
                <a:xfrm>
                  <a:off x="1587274" y="7153956"/>
                  <a:ext cx="46038" cy="231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86" name="Rectangle 43"/>
                <p:cNvSpPr>
                  <a:spLocks noChangeArrowheads="1"/>
                </p:cNvSpPr>
                <p:nvPr/>
              </p:nvSpPr>
              <p:spPr bwMode="auto">
                <a:xfrm>
                  <a:off x="1707924" y="7153956"/>
                  <a:ext cx="44450" cy="231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87" name="Rectangle 44"/>
                <p:cNvSpPr>
                  <a:spLocks noChangeArrowheads="1"/>
                </p:cNvSpPr>
                <p:nvPr/>
              </p:nvSpPr>
              <p:spPr bwMode="auto">
                <a:xfrm>
                  <a:off x="1468211" y="76032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88" name="Rectangle 45"/>
                <p:cNvSpPr>
                  <a:spLocks noChangeArrowheads="1"/>
                </p:cNvSpPr>
                <p:nvPr/>
              </p:nvSpPr>
              <p:spPr bwMode="auto">
                <a:xfrm>
                  <a:off x="1347561" y="7603219"/>
                  <a:ext cx="46038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89" name="Rectangle 46"/>
                <p:cNvSpPr>
                  <a:spLocks noChangeArrowheads="1"/>
                </p:cNvSpPr>
                <p:nvPr/>
              </p:nvSpPr>
              <p:spPr bwMode="auto">
                <a:xfrm>
                  <a:off x="1347561" y="7153956"/>
                  <a:ext cx="46038" cy="231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0" name="Freeform 47"/>
                <p:cNvSpPr>
                  <a:spLocks noEditPoints="1"/>
                </p:cNvSpPr>
                <p:nvPr/>
              </p:nvSpPr>
              <p:spPr bwMode="auto">
                <a:xfrm>
                  <a:off x="279174" y="7525431"/>
                  <a:ext cx="1604963" cy="388938"/>
                </a:xfrm>
                <a:custGeom>
                  <a:avLst/>
                  <a:gdLst/>
                  <a:ahLst/>
                  <a:cxnLst>
                    <a:cxn ang="0">
                      <a:pos x="19" y="104"/>
                    </a:cxn>
                    <a:cxn ang="0">
                      <a:pos x="409" y="104"/>
                    </a:cxn>
                    <a:cxn ang="0">
                      <a:pos x="428" y="83"/>
                    </a:cxn>
                    <a:cxn ang="0">
                      <a:pos x="428" y="21"/>
                    </a:cxn>
                    <a:cxn ang="0">
                      <a:pos x="407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83"/>
                    </a:cxn>
                    <a:cxn ang="0">
                      <a:pos x="19" y="104"/>
                    </a:cxn>
                    <a:cxn ang="0">
                      <a:pos x="12" y="21"/>
                    </a:cxn>
                    <a:cxn ang="0">
                      <a:pos x="21" y="12"/>
                    </a:cxn>
                    <a:cxn ang="0">
                      <a:pos x="407" y="12"/>
                    </a:cxn>
                    <a:cxn ang="0">
                      <a:pos x="416" y="21"/>
                    </a:cxn>
                    <a:cxn ang="0">
                      <a:pos x="416" y="83"/>
                    </a:cxn>
                    <a:cxn ang="0">
                      <a:pos x="407" y="92"/>
                    </a:cxn>
                    <a:cxn ang="0">
                      <a:pos x="21" y="92"/>
                    </a:cxn>
                    <a:cxn ang="0">
                      <a:pos x="12" y="83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428" h="104">
                      <a:moveTo>
                        <a:pt x="19" y="104"/>
                      </a:moveTo>
                      <a:cubicBezTo>
                        <a:pt x="409" y="104"/>
                        <a:pt x="409" y="104"/>
                        <a:pt x="409" y="104"/>
                      </a:cubicBezTo>
                      <a:cubicBezTo>
                        <a:pt x="419" y="103"/>
                        <a:pt x="428" y="94"/>
                        <a:pt x="428" y="83"/>
                      </a:cubicBezTo>
                      <a:cubicBezTo>
                        <a:pt x="428" y="21"/>
                        <a:pt x="428" y="21"/>
                        <a:pt x="428" y="21"/>
                      </a:cubicBezTo>
                      <a:cubicBezTo>
                        <a:pt x="428" y="9"/>
                        <a:pt x="419" y="0"/>
                        <a:pt x="407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94"/>
                        <a:pt x="9" y="103"/>
                        <a:pt x="19" y="104"/>
                      </a:cubicBezTo>
                      <a:close/>
                      <a:moveTo>
                        <a:pt x="12" y="21"/>
                      </a:moveTo>
                      <a:cubicBezTo>
                        <a:pt x="12" y="16"/>
                        <a:pt x="16" y="12"/>
                        <a:pt x="21" y="12"/>
                      </a:cubicBezTo>
                      <a:cubicBezTo>
                        <a:pt x="407" y="12"/>
                        <a:pt x="407" y="12"/>
                        <a:pt x="407" y="12"/>
                      </a:cubicBezTo>
                      <a:cubicBezTo>
                        <a:pt x="412" y="12"/>
                        <a:pt x="416" y="16"/>
                        <a:pt x="416" y="21"/>
                      </a:cubicBezTo>
                      <a:cubicBezTo>
                        <a:pt x="416" y="83"/>
                        <a:pt x="416" y="83"/>
                        <a:pt x="416" y="83"/>
                      </a:cubicBezTo>
                      <a:cubicBezTo>
                        <a:pt x="416" y="88"/>
                        <a:pt x="412" y="92"/>
                        <a:pt x="407" y="92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16" y="92"/>
                        <a:pt x="12" y="88"/>
                        <a:pt x="12" y="83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1" name="Freeform 48"/>
                <p:cNvSpPr>
                  <a:spLocks noEditPoints="1"/>
                </p:cNvSpPr>
                <p:nvPr/>
              </p:nvSpPr>
              <p:spPr bwMode="auto">
                <a:xfrm>
                  <a:off x="395061" y="7630206"/>
                  <a:ext cx="184150" cy="179388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49" y="24"/>
                    </a:cxn>
                    <a:cxn ang="0">
                      <a:pos x="24" y="0"/>
                    </a:cxn>
                    <a:cxn ang="0">
                      <a:pos x="0" y="24"/>
                    </a:cxn>
                    <a:cxn ang="0">
                      <a:pos x="24" y="48"/>
                    </a:cxn>
                    <a:cxn ang="0">
                      <a:pos x="24" y="12"/>
                    </a:cxn>
                    <a:cxn ang="0">
                      <a:pos x="37" y="24"/>
                    </a:cxn>
                    <a:cxn ang="0">
                      <a:pos x="24" y="36"/>
                    </a:cxn>
                    <a:cxn ang="0">
                      <a:pos x="12" y="24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49" h="48">
                      <a:moveTo>
                        <a:pt x="24" y="48"/>
                      </a:moveTo>
                      <a:cubicBezTo>
                        <a:pt x="38" y="48"/>
                        <a:pt x="49" y="37"/>
                        <a:pt x="49" y="24"/>
                      </a:cubicBezTo>
                      <a:cubicBezTo>
                        <a:pt x="49" y="10"/>
                        <a:pt x="38" y="0"/>
                        <a:pt x="24" y="0"/>
                      </a:cubicBezTo>
                      <a:cubicBezTo>
                        <a:pt x="11" y="0"/>
                        <a:pt x="0" y="10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12"/>
                      </a:moveTo>
                      <a:cubicBezTo>
                        <a:pt x="31" y="12"/>
                        <a:pt x="37" y="17"/>
                        <a:pt x="37" y="24"/>
                      </a:cubicBezTo>
                      <a:cubicBezTo>
                        <a:pt x="37" y="31"/>
                        <a:pt x="31" y="36"/>
                        <a:pt x="24" y="36"/>
                      </a:cubicBezTo>
                      <a:cubicBezTo>
                        <a:pt x="17" y="36"/>
                        <a:pt x="12" y="31"/>
                        <a:pt x="12" y="24"/>
                      </a:cubicBezTo>
                      <a:cubicBezTo>
                        <a:pt x="12" y="17"/>
                        <a:pt x="17" y="12"/>
                        <a:pt x="24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2" name="Rectangle 49"/>
                <p:cNvSpPr>
                  <a:spLocks noChangeArrowheads="1"/>
                </p:cNvSpPr>
                <p:nvPr/>
              </p:nvSpPr>
              <p:spPr bwMode="auto">
                <a:xfrm>
                  <a:off x="1228499" y="76032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3" name="Rectangle 50"/>
                <p:cNvSpPr>
                  <a:spLocks noChangeArrowheads="1"/>
                </p:cNvSpPr>
                <p:nvPr/>
              </p:nvSpPr>
              <p:spPr bwMode="auto">
                <a:xfrm>
                  <a:off x="1228499" y="7153956"/>
                  <a:ext cx="44450" cy="231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4" name="Freeform 51"/>
                <p:cNvSpPr>
                  <a:spLocks noEditPoints="1"/>
                </p:cNvSpPr>
                <p:nvPr/>
              </p:nvSpPr>
              <p:spPr bwMode="auto">
                <a:xfrm>
                  <a:off x="395061" y="7179356"/>
                  <a:ext cx="184150" cy="184150"/>
                </a:xfrm>
                <a:custGeom>
                  <a:avLst/>
                  <a:gdLst/>
                  <a:ahLst/>
                  <a:cxnLst>
                    <a:cxn ang="0">
                      <a:pos x="24" y="49"/>
                    </a:cxn>
                    <a:cxn ang="0">
                      <a:pos x="49" y="24"/>
                    </a:cxn>
                    <a:cxn ang="0">
                      <a:pos x="24" y="0"/>
                    </a:cxn>
                    <a:cxn ang="0">
                      <a:pos x="0" y="24"/>
                    </a:cxn>
                    <a:cxn ang="0">
                      <a:pos x="24" y="49"/>
                    </a:cxn>
                    <a:cxn ang="0">
                      <a:pos x="24" y="12"/>
                    </a:cxn>
                    <a:cxn ang="0">
                      <a:pos x="37" y="24"/>
                    </a:cxn>
                    <a:cxn ang="0">
                      <a:pos x="24" y="36"/>
                    </a:cxn>
                    <a:cxn ang="0">
                      <a:pos x="12" y="24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49" h="49">
                      <a:moveTo>
                        <a:pt x="24" y="49"/>
                      </a:moveTo>
                      <a:cubicBezTo>
                        <a:pt x="38" y="49"/>
                        <a:pt x="49" y="38"/>
                        <a:pt x="49" y="24"/>
                      </a:cubicBezTo>
                      <a:cubicBezTo>
                        <a:pt x="49" y="11"/>
                        <a:pt x="38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8"/>
                        <a:pt x="11" y="49"/>
                        <a:pt x="24" y="49"/>
                      </a:cubicBezTo>
                      <a:close/>
                      <a:moveTo>
                        <a:pt x="24" y="12"/>
                      </a:moveTo>
                      <a:cubicBezTo>
                        <a:pt x="31" y="12"/>
                        <a:pt x="37" y="17"/>
                        <a:pt x="37" y="24"/>
                      </a:cubicBezTo>
                      <a:cubicBezTo>
                        <a:pt x="37" y="31"/>
                        <a:pt x="31" y="36"/>
                        <a:pt x="24" y="36"/>
                      </a:cubicBezTo>
                      <a:cubicBezTo>
                        <a:pt x="17" y="36"/>
                        <a:pt x="12" y="31"/>
                        <a:pt x="12" y="24"/>
                      </a:cubicBezTo>
                      <a:cubicBezTo>
                        <a:pt x="12" y="17"/>
                        <a:pt x="17" y="12"/>
                        <a:pt x="24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5" name="Rectangle 52"/>
                <p:cNvSpPr>
                  <a:spLocks noChangeArrowheads="1"/>
                </p:cNvSpPr>
                <p:nvPr/>
              </p:nvSpPr>
              <p:spPr bwMode="auto">
                <a:xfrm>
                  <a:off x="1587274" y="7603219"/>
                  <a:ext cx="46038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6" name="Freeform 53"/>
                <p:cNvSpPr>
                  <a:spLocks noEditPoints="1"/>
                </p:cNvSpPr>
                <p:nvPr/>
              </p:nvSpPr>
              <p:spPr bwMode="auto">
                <a:xfrm>
                  <a:off x="279174" y="7074581"/>
                  <a:ext cx="1604963" cy="390525"/>
                </a:xfrm>
                <a:custGeom>
                  <a:avLst/>
                  <a:gdLst/>
                  <a:ahLst/>
                  <a:cxnLst>
                    <a:cxn ang="0">
                      <a:pos x="21" y="104"/>
                    </a:cxn>
                    <a:cxn ang="0">
                      <a:pos x="407" y="104"/>
                    </a:cxn>
                    <a:cxn ang="0">
                      <a:pos x="428" y="83"/>
                    </a:cxn>
                    <a:cxn ang="0">
                      <a:pos x="428" y="21"/>
                    </a:cxn>
                    <a:cxn ang="0">
                      <a:pos x="407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83"/>
                    </a:cxn>
                    <a:cxn ang="0">
                      <a:pos x="21" y="104"/>
                    </a:cxn>
                    <a:cxn ang="0">
                      <a:pos x="12" y="21"/>
                    </a:cxn>
                    <a:cxn ang="0">
                      <a:pos x="21" y="12"/>
                    </a:cxn>
                    <a:cxn ang="0">
                      <a:pos x="407" y="12"/>
                    </a:cxn>
                    <a:cxn ang="0">
                      <a:pos x="416" y="21"/>
                    </a:cxn>
                    <a:cxn ang="0">
                      <a:pos x="416" y="83"/>
                    </a:cxn>
                    <a:cxn ang="0">
                      <a:pos x="407" y="92"/>
                    </a:cxn>
                    <a:cxn ang="0">
                      <a:pos x="21" y="92"/>
                    </a:cxn>
                    <a:cxn ang="0">
                      <a:pos x="12" y="83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428" h="104">
                      <a:moveTo>
                        <a:pt x="21" y="104"/>
                      </a:moveTo>
                      <a:cubicBezTo>
                        <a:pt x="407" y="104"/>
                        <a:pt x="407" y="104"/>
                        <a:pt x="407" y="104"/>
                      </a:cubicBezTo>
                      <a:cubicBezTo>
                        <a:pt x="419" y="104"/>
                        <a:pt x="428" y="95"/>
                        <a:pt x="428" y="83"/>
                      </a:cubicBezTo>
                      <a:cubicBezTo>
                        <a:pt x="428" y="21"/>
                        <a:pt x="428" y="21"/>
                        <a:pt x="428" y="21"/>
                      </a:cubicBezTo>
                      <a:cubicBezTo>
                        <a:pt x="428" y="9"/>
                        <a:pt x="419" y="0"/>
                        <a:pt x="407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95"/>
                        <a:pt x="9" y="104"/>
                        <a:pt x="21" y="104"/>
                      </a:cubicBezTo>
                      <a:close/>
                      <a:moveTo>
                        <a:pt x="12" y="21"/>
                      </a:moveTo>
                      <a:cubicBezTo>
                        <a:pt x="12" y="16"/>
                        <a:pt x="16" y="12"/>
                        <a:pt x="21" y="12"/>
                      </a:cubicBezTo>
                      <a:cubicBezTo>
                        <a:pt x="407" y="12"/>
                        <a:pt x="407" y="12"/>
                        <a:pt x="407" y="12"/>
                      </a:cubicBezTo>
                      <a:cubicBezTo>
                        <a:pt x="412" y="12"/>
                        <a:pt x="416" y="16"/>
                        <a:pt x="416" y="21"/>
                      </a:cubicBezTo>
                      <a:cubicBezTo>
                        <a:pt x="416" y="83"/>
                        <a:pt x="416" y="83"/>
                        <a:pt x="416" y="83"/>
                      </a:cubicBezTo>
                      <a:cubicBezTo>
                        <a:pt x="416" y="88"/>
                        <a:pt x="412" y="92"/>
                        <a:pt x="407" y="92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16" y="92"/>
                        <a:pt x="12" y="88"/>
                        <a:pt x="12" y="83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97" name="Rectangle 54"/>
                <p:cNvSpPr>
                  <a:spLocks noChangeArrowheads="1"/>
                </p:cNvSpPr>
                <p:nvPr/>
              </p:nvSpPr>
              <p:spPr bwMode="auto">
                <a:xfrm>
                  <a:off x="1707924" y="7603219"/>
                  <a:ext cx="44450" cy="2333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1" name="组合 249"/>
          <p:cNvGrpSpPr/>
          <p:nvPr/>
        </p:nvGrpSpPr>
        <p:grpSpPr>
          <a:xfrm>
            <a:off x="2146427" y="3934575"/>
            <a:ext cx="3049436" cy="1125296"/>
            <a:chOff x="1882611" y="3866449"/>
            <a:chExt cx="3049436" cy="1125296"/>
          </a:xfrm>
        </p:grpSpPr>
        <p:sp>
          <p:nvSpPr>
            <p:cNvPr id="299" name="矩形 298"/>
            <p:cNvSpPr/>
            <p:nvPr/>
          </p:nvSpPr>
          <p:spPr>
            <a:xfrm>
              <a:off x="3002388" y="3866449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00" name="Picture 9" descr="E:\01 日常工作\04 展厅相关设计\2015年\PPT\主打胶片\源文件\images\10_05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82611" y="3866449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12" name="组合 230"/>
            <p:cNvGrpSpPr/>
            <p:nvPr/>
          </p:nvGrpSpPr>
          <p:grpSpPr>
            <a:xfrm>
              <a:off x="2080669" y="4059671"/>
              <a:ext cx="752222" cy="752222"/>
              <a:chOff x="2117075" y="4124049"/>
              <a:chExt cx="771035" cy="771035"/>
            </a:xfrm>
          </p:grpSpPr>
          <p:sp>
            <p:nvSpPr>
              <p:cNvPr id="304" name="椭圆 303"/>
              <p:cNvSpPr/>
              <p:nvPr/>
            </p:nvSpPr>
            <p:spPr>
              <a:xfrm>
                <a:off x="2117075" y="4124049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13" name="组合 81"/>
              <p:cNvGrpSpPr/>
              <p:nvPr/>
            </p:nvGrpSpPr>
            <p:grpSpPr>
              <a:xfrm>
                <a:off x="2225156" y="4293780"/>
                <a:ext cx="617233" cy="483777"/>
                <a:chOff x="-3602038" y="6350001"/>
                <a:chExt cx="646113" cy="506412"/>
              </a:xfrm>
              <a:solidFill>
                <a:schemeClr val="bg1"/>
              </a:solidFill>
            </p:grpSpPr>
            <p:sp>
              <p:nvSpPr>
                <p:cNvPr id="306" name="Freeform 162"/>
                <p:cNvSpPr>
                  <a:spLocks noEditPoints="1"/>
                </p:cNvSpPr>
                <p:nvPr/>
              </p:nvSpPr>
              <p:spPr bwMode="auto">
                <a:xfrm>
                  <a:off x="-3441700" y="6494463"/>
                  <a:ext cx="285750" cy="361950"/>
                </a:xfrm>
                <a:custGeom>
                  <a:avLst/>
                  <a:gdLst/>
                  <a:ahLst/>
                  <a:cxnLst>
                    <a:cxn ang="0">
                      <a:pos x="64" y="20"/>
                    </a:cxn>
                    <a:cxn ang="0">
                      <a:pos x="70" y="11"/>
                    </a:cxn>
                    <a:cxn ang="0">
                      <a:pos x="59" y="0"/>
                    </a:cxn>
                    <a:cxn ang="0">
                      <a:pos x="48" y="11"/>
                    </a:cxn>
                    <a:cxn ang="0">
                      <a:pos x="54" y="20"/>
                    </a:cxn>
                    <a:cxn ang="0">
                      <a:pos x="54" y="20"/>
                    </a:cxn>
                    <a:cxn ang="0">
                      <a:pos x="26" y="83"/>
                    </a:cxn>
                    <a:cxn ang="0">
                      <a:pos x="26" y="83"/>
                    </a:cxn>
                    <a:cxn ang="0">
                      <a:pos x="25" y="84"/>
                    </a:cxn>
                    <a:cxn ang="0">
                      <a:pos x="0" y="139"/>
                    </a:cxn>
                    <a:cxn ang="0">
                      <a:pos x="5" y="143"/>
                    </a:cxn>
                    <a:cxn ang="0">
                      <a:pos x="54" y="110"/>
                    </a:cxn>
                    <a:cxn ang="0">
                      <a:pos x="54" y="148"/>
                    </a:cxn>
                    <a:cxn ang="0">
                      <a:pos x="64" y="148"/>
                    </a:cxn>
                    <a:cxn ang="0">
                      <a:pos x="64" y="111"/>
                    </a:cxn>
                    <a:cxn ang="0">
                      <a:pos x="112" y="143"/>
                    </a:cxn>
                    <a:cxn ang="0">
                      <a:pos x="114" y="142"/>
                    </a:cxn>
                    <a:cxn ang="0">
                      <a:pos x="114" y="144"/>
                    </a:cxn>
                    <a:cxn ang="0">
                      <a:pos x="114" y="142"/>
                    </a:cxn>
                    <a:cxn ang="0">
                      <a:pos x="117" y="139"/>
                    </a:cxn>
                    <a:cxn ang="0">
                      <a:pos x="64" y="20"/>
                    </a:cxn>
                    <a:cxn ang="0">
                      <a:pos x="54" y="97"/>
                    </a:cxn>
                    <a:cxn ang="0">
                      <a:pos x="33" y="84"/>
                    </a:cxn>
                    <a:cxn ang="0">
                      <a:pos x="54" y="37"/>
                    </a:cxn>
                    <a:cxn ang="0">
                      <a:pos x="54" y="97"/>
                    </a:cxn>
                    <a:cxn ang="0">
                      <a:pos x="30" y="90"/>
                    </a:cxn>
                    <a:cxn ang="0">
                      <a:pos x="52" y="104"/>
                    </a:cxn>
                    <a:cxn ang="0">
                      <a:pos x="11" y="131"/>
                    </a:cxn>
                    <a:cxn ang="0">
                      <a:pos x="30" y="90"/>
                    </a:cxn>
                    <a:cxn ang="0">
                      <a:pos x="66" y="104"/>
                    </a:cxn>
                    <a:cxn ang="0">
                      <a:pos x="88" y="90"/>
                    </a:cxn>
                    <a:cxn ang="0">
                      <a:pos x="106" y="131"/>
                    </a:cxn>
                    <a:cxn ang="0">
                      <a:pos x="66" y="104"/>
                    </a:cxn>
                    <a:cxn ang="0">
                      <a:pos x="85" y="83"/>
                    </a:cxn>
                    <a:cxn ang="0">
                      <a:pos x="64" y="97"/>
                    </a:cxn>
                    <a:cxn ang="0">
                      <a:pos x="64" y="37"/>
                    </a:cxn>
                    <a:cxn ang="0">
                      <a:pos x="85" y="83"/>
                    </a:cxn>
                  </a:cxnLst>
                  <a:rect l="0" t="0" r="r" b="b"/>
                  <a:pathLst>
                    <a:path w="117" h="148">
                      <a:moveTo>
                        <a:pt x="64" y="20"/>
                      </a:moveTo>
                      <a:cubicBezTo>
                        <a:pt x="68" y="18"/>
                        <a:pt x="70" y="15"/>
                        <a:pt x="70" y="11"/>
                      </a:cubicBezTo>
                      <a:cubicBezTo>
                        <a:pt x="70" y="5"/>
                        <a:pt x="65" y="0"/>
                        <a:pt x="59" y="0"/>
                      </a:cubicBezTo>
                      <a:cubicBezTo>
                        <a:pt x="53" y="0"/>
                        <a:pt x="48" y="5"/>
                        <a:pt x="48" y="11"/>
                      </a:cubicBezTo>
                      <a:cubicBezTo>
                        <a:pt x="48" y="15"/>
                        <a:pt x="51" y="18"/>
                        <a:pt x="54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26" y="83"/>
                        <a:pt x="25" y="83"/>
                        <a:pt x="25" y="8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5" y="143"/>
                        <a:pt x="5" y="143"/>
                        <a:pt x="5" y="143"/>
                      </a:cubicBezTo>
                      <a:cubicBezTo>
                        <a:pt x="54" y="110"/>
                        <a:pt x="54" y="110"/>
                        <a:pt x="54" y="110"/>
                      </a:cubicBezTo>
                      <a:cubicBezTo>
                        <a:pt x="54" y="148"/>
                        <a:pt x="54" y="148"/>
                        <a:pt x="54" y="148"/>
                      </a:cubicBezTo>
                      <a:cubicBezTo>
                        <a:pt x="64" y="148"/>
                        <a:pt x="64" y="148"/>
                        <a:pt x="64" y="148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112" y="143"/>
                        <a:pt x="112" y="143"/>
                        <a:pt x="112" y="143"/>
                      </a:cubicBezTo>
                      <a:cubicBezTo>
                        <a:pt x="114" y="142"/>
                        <a:pt x="114" y="142"/>
                        <a:pt x="114" y="142"/>
                      </a:cubicBezTo>
                      <a:cubicBezTo>
                        <a:pt x="114" y="144"/>
                        <a:pt x="114" y="144"/>
                        <a:pt x="114" y="144"/>
                      </a:cubicBezTo>
                      <a:cubicBezTo>
                        <a:pt x="114" y="142"/>
                        <a:pt x="114" y="142"/>
                        <a:pt x="114" y="142"/>
                      </a:cubicBezTo>
                      <a:cubicBezTo>
                        <a:pt x="117" y="139"/>
                        <a:pt x="117" y="139"/>
                        <a:pt x="117" y="139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lose/>
                      <a:moveTo>
                        <a:pt x="54" y="97"/>
                      </a:moveTo>
                      <a:cubicBezTo>
                        <a:pt x="33" y="84"/>
                        <a:pt x="33" y="84"/>
                        <a:pt x="33" y="84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lnTo>
                        <a:pt x="54" y="97"/>
                      </a:lnTo>
                      <a:close/>
                      <a:moveTo>
                        <a:pt x="30" y="90"/>
                      </a:move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lnTo>
                        <a:pt x="30" y="90"/>
                      </a:lnTo>
                      <a:close/>
                      <a:moveTo>
                        <a:pt x="66" y="104"/>
                      </a:moveTo>
                      <a:cubicBezTo>
                        <a:pt x="88" y="90"/>
                        <a:pt x="88" y="90"/>
                        <a:pt x="88" y="90"/>
                      </a:cubicBezTo>
                      <a:cubicBezTo>
                        <a:pt x="106" y="131"/>
                        <a:pt x="106" y="131"/>
                        <a:pt x="106" y="131"/>
                      </a:cubicBezTo>
                      <a:lnTo>
                        <a:pt x="66" y="104"/>
                      </a:lnTo>
                      <a:close/>
                      <a:moveTo>
                        <a:pt x="85" y="83"/>
                      </a:move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lnTo>
                        <a:pt x="85" y="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07" name="Freeform 163"/>
                <p:cNvSpPr>
                  <a:spLocks/>
                </p:cNvSpPr>
                <p:nvPr/>
              </p:nvSpPr>
              <p:spPr bwMode="auto">
                <a:xfrm>
                  <a:off x="-3602038" y="6350001"/>
                  <a:ext cx="119063" cy="315913"/>
                </a:xfrm>
                <a:custGeom>
                  <a:avLst/>
                  <a:gdLst/>
                  <a:ahLst/>
                  <a:cxnLst>
                    <a:cxn ang="0">
                      <a:pos x="46" y="1"/>
                    </a:cxn>
                    <a:cxn ang="0">
                      <a:pos x="38" y="2"/>
                    </a:cxn>
                    <a:cxn ang="0">
                      <a:pos x="18" y="39"/>
                    </a:cxn>
                    <a:cxn ang="0">
                      <a:pos x="38" y="127"/>
                    </a:cxn>
                    <a:cxn ang="0">
                      <a:pos x="42" y="129"/>
                    </a:cxn>
                    <a:cxn ang="0">
                      <a:pos x="46" y="128"/>
                    </a:cxn>
                    <a:cxn ang="0">
                      <a:pos x="47" y="120"/>
                    </a:cxn>
                    <a:cxn ang="0">
                      <a:pos x="46" y="9"/>
                    </a:cxn>
                    <a:cxn ang="0">
                      <a:pos x="46" y="1"/>
                    </a:cxn>
                  </a:cxnLst>
                  <a:rect l="0" t="0" r="r" b="b"/>
                  <a:pathLst>
                    <a:path w="48" h="129">
                      <a:moveTo>
                        <a:pt x="46" y="1"/>
                      </a:moveTo>
                      <a:cubicBezTo>
                        <a:pt x="44" y="0"/>
                        <a:pt x="40" y="0"/>
                        <a:pt x="38" y="2"/>
                      </a:cubicBezTo>
                      <a:cubicBezTo>
                        <a:pt x="38" y="2"/>
                        <a:pt x="25" y="17"/>
                        <a:pt x="18" y="39"/>
                      </a:cubicBezTo>
                      <a:cubicBezTo>
                        <a:pt x="12" y="60"/>
                        <a:pt x="11" y="93"/>
                        <a:pt x="38" y="127"/>
                      </a:cubicBezTo>
                      <a:cubicBezTo>
                        <a:pt x="39" y="128"/>
                        <a:pt x="41" y="129"/>
                        <a:pt x="42" y="129"/>
                      </a:cubicBezTo>
                      <a:cubicBezTo>
                        <a:pt x="44" y="129"/>
                        <a:pt x="45" y="128"/>
                        <a:pt x="46" y="128"/>
                      </a:cubicBezTo>
                      <a:cubicBezTo>
                        <a:pt x="48" y="126"/>
                        <a:pt x="48" y="122"/>
                        <a:pt x="47" y="120"/>
                      </a:cubicBezTo>
                      <a:cubicBezTo>
                        <a:pt x="0" y="62"/>
                        <a:pt x="44" y="11"/>
                        <a:pt x="46" y="9"/>
                      </a:cubicBezTo>
                      <a:cubicBezTo>
                        <a:pt x="48" y="7"/>
                        <a:pt x="48" y="3"/>
                        <a:pt x="46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08" name="Freeform 164"/>
                <p:cNvSpPr>
                  <a:spLocks/>
                </p:cNvSpPr>
                <p:nvPr/>
              </p:nvSpPr>
              <p:spPr bwMode="auto">
                <a:xfrm>
                  <a:off x="-3495675" y="6413501"/>
                  <a:ext cx="87313" cy="193675"/>
                </a:xfrm>
                <a:custGeom>
                  <a:avLst/>
                  <a:gdLst/>
                  <a:ahLst/>
                  <a:cxnLst>
                    <a:cxn ang="0">
                      <a:pos x="30" y="79"/>
                    </a:cxn>
                    <a:cxn ang="0">
                      <a:pos x="33" y="79"/>
                    </a:cxn>
                    <a:cxn ang="0">
                      <a:pos x="35" y="71"/>
                    </a:cxn>
                    <a:cxn ang="0">
                      <a:pos x="35" y="9"/>
                    </a:cxn>
                    <a:cxn ang="0">
                      <a:pos x="33" y="1"/>
                    </a:cxn>
                    <a:cxn ang="0">
                      <a:pos x="26" y="3"/>
                    </a:cxn>
                    <a:cxn ang="0">
                      <a:pos x="26" y="77"/>
                    </a:cxn>
                    <a:cxn ang="0">
                      <a:pos x="30" y="79"/>
                    </a:cxn>
                  </a:cxnLst>
                  <a:rect l="0" t="0" r="r" b="b"/>
                  <a:pathLst>
                    <a:path w="36" h="79">
                      <a:moveTo>
                        <a:pt x="30" y="79"/>
                      </a:moveTo>
                      <a:cubicBezTo>
                        <a:pt x="31" y="79"/>
                        <a:pt x="32" y="79"/>
                        <a:pt x="33" y="79"/>
                      </a:cubicBezTo>
                      <a:cubicBezTo>
                        <a:pt x="36" y="77"/>
                        <a:pt x="36" y="74"/>
                        <a:pt x="35" y="71"/>
                      </a:cubicBezTo>
                      <a:cubicBezTo>
                        <a:pt x="13" y="39"/>
                        <a:pt x="34" y="10"/>
                        <a:pt x="35" y="9"/>
                      </a:cubicBezTo>
                      <a:cubicBezTo>
                        <a:pt x="36" y="6"/>
                        <a:pt x="36" y="3"/>
                        <a:pt x="33" y="1"/>
                      </a:cubicBezTo>
                      <a:cubicBezTo>
                        <a:pt x="31" y="0"/>
                        <a:pt x="28" y="0"/>
                        <a:pt x="26" y="3"/>
                      </a:cubicBezTo>
                      <a:cubicBezTo>
                        <a:pt x="26" y="3"/>
                        <a:pt x="0" y="38"/>
                        <a:pt x="26" y="77"/>
                      </a:cubicBezTo>
                      <a:cubicBezTo>
                        <a:pt x="27" y="79"/>
                        <a:pt x="28" y="79"/>
                        <a:pt x="30" y="7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09" name="Freeform 165"/>
                <p:cNvSpPr>
                  <a:spLocks/>
                </p:cNvSpPr>
                <p:nvPr/>
              </p:nvSpPr>
              <p:spPr bwMode="auto">
                <a:xfrm>
                  <a:off x="-3189288" y="6413501"/>
                  <a:ext cx="87313" cy="193675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9"/>
                    </a:cxn>
                    <a:cxn ang="0">
                      <a:pos x="2" y="71"/>
                    </a:cxn>
                    <a:cxn ang="0">
                      <a:pos x="3" y="79"/>
                    </a:cxn>
                    <a:cxn ang="0">
                      <a:pos x="6" y="79"/>
                    </a:cxn>
                    <a:cxn ang="0">
                      <a:pos x="11" y="77"/>
                    </a:cxn>
                    <a:cxn ang="0">
                      <a:pos x="11" y="3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6" h="79">
                      <a:moveTo>
                        <a:pt x="3" y="1"/>
                      </a:moveTo>
                      <a:cubicBezTo>
                        <a:pt x="1" y="3"/>
                        <a:pt x="0" y="7"/>
                        <a:pt x="2" y="9"/>
                      </a:cubicBezTo>
                      <a:cubicBezTo>
                        <a:pt x="2" y="9"/>
                        <a:pt x="24" y="38"/>
                        <a:pt x="2" y="71"/>
                      </a:cubicBezTo>
                      <a:cubicBezTo>
                        <a:pt x="0" y="74"/>
                        <a:pt x="1" y="77"/>
                        <a:pt x="3" y="79"/>
                      </a:cubicBezTo>
                      <a:cubicBezTo>
                        <a:pt x="4" y="79"/>
                        <a:pt x="5" y="79"/>
                        <a:pt x="6" y="79"/>
                      </a:cubicBezTo>
                      <a:cubicBezTo>
                        <a:pt x="8" y="79"/>
                        <a:pt x="10" y="79"/>
                        <a:pt x="11" y="77"/>
                      </a:cubicBezTo>
                      <a:cubicBezTo>
                        <a:pt x="36" y="38"/>
                        <a:pt x="11" y="3"/>
                        <a:pt x="11" y="3"/>
                      </a:cubicBezTo>
                      <a:cubicBezTo>
                        <a:pt x="9" y="0"/>
                        <a:pt x="6" y="0"/>
                        <a:pt x="3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10" name="Freeform 166"/>
                <p:cNvSpPr>
                  <a:spLocks/>
                </p:cNvSpPr>
                <p:nvPr/>
              </p:nvSpPr>
              <p:spPr bwMode="auto">
                <a:xfrm>
                  <a:off x="-3111500" y="6350001"/>
                  <a:ext cx="155575" cy="315913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3" y="1"/>
                    </a:cxn>
                    <a:cxn ang="0">
                      <a:pos x="2" y="9"/>
                    </a:cxn>
                    <a:cxn ang="0">
                      <a:pos x="2" y="120"/>
                    </a:cxn>
                    <a:cxn ang="0">
                      <a:pos x="3" y="128"/>
                    </a:cxn>
                    <a:cxn ang="0">
                      <a:pos x="6" y="129"/>
                    </a:cxn>
                    <a:cxn ang="0">
                      <a:pos x="10" y="127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63" h="129">
                      <a:moveTo>
                        <a:pt x="10" y="2"/>
                      </a:moveTo>
                      <a:cubicBezTo>
                        <a:pt x="8" y="0"/>
                        <a:pt x="5" y="0"/>
                        <a:pt x="3" y="1"/>
                      </a:cubicBezTo>
                      <a:cubicBezTo>
                        <a:pt x="0" y="3"/>
                        <a:pt x="0" y="7"/>
                        <a:pt x="2" y="9"/>
                      </a:cubicBezTo>
                      <a:cubicBezTo>
                        <a:pt x="4" y="11"/>
                        <a:pt x="49" y="62"/>
                        <a:pt x="2" y="120"/>
                      </a:cubicBezTo>
                      <a:cubicBezTo>
                        <a:pt x="0" y="122"/>
                        <a:pt x="1" y="126"/>
                        <a:pt x="3" y="128"/>
                      </a:cubicBezTo>
                      <a:cubicBezTo>
                        <a:pt x="4" y="128"/>
                        <a:pt x="5" y="129"/>
                        <a:pt x="6" y="129"/>
                      </a:cubicBezTo>
                      <a:cubicBezTo>
                        <a:pt x="8" y="129"/>
                        <a:pt x="9" y="128"/>
                        <a:pt x="10" y="127"/>
                      </a:cubicBezTo>
                      <a:cubicBezTo>
                        <a:pt x="63" y="61"/>
                        <a:pt x="11" y="2"/>
                        <a:pt x="10" y="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4" name="组合 245"/>
          <p:cNvGrpSpPr/>
          <p:nvPr/>
        </p:nvGrpSpPr>
        <p:grpSpPr>
          <a:xfrm>
            <a:off x="5366309" y="3934966"/>
            <a:ext cx="3049436" cy="1125296"/>
            <a:chOff x="5083072" y="3866449"/>
            <a:chExt cx="3049436" cy="1125296"/>
          </a:xfrm>
        </p:grpSpPr>
        <p:sp>
          <p:nvSpPr>
            <p:cNvPr id="312" name="矩形 311"/>
            <p:cNvSpPr/>
            <p:nvPr/>
          </p:nvSpPr>
          <p:spPr>
            <a:xfrm>
              <a:off x="6202849" y="3866449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13" name="Picture 12" descr="E:\01 日常工作\04 展厅相关设计\2015年\PPT\主打胶片\源文件\images\10_1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83072" y="3866449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15" name="组合 233"/>
            <p:cNvGrpSpPr/>
            <p:nvPr/>
          </p:nvGrpSpPr>
          <p:grpSpPr>
            <a:xfrm>
              <a:off x="5281130" y="4049221"/>
              <a:ext cx="752222" cy="752222"/>
              <a:chOff x="5397580" y="4113337"/>
              <a:chExt cx="771035" cy="771035"/>
            </a:xfrm>
          </p:grpSpPr>
          <p:sp>
            <p:nvSpPr>
              <p:cNvPr id="317" name="椭圆 316"/>
              <p:cNvSpPr/>
              <p:nvPr/>
            </p:nvSpPr>
            <p:spPr>
              <a:xfrm>
                <a:off x="5397580" y="4113337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16" name="组合 115"/>
              <p:cNvGrpSpPr/>
              <p:nvPr/>
            </p:nvGrpSpPr>
            <p:grpSpPr>
              <a:xfrm>
                <a:off x="5552211" y="4360877"/>
                <a:ext cx="457648" cy="320041"/>
                <a:chOff x="-2960688" y="6615113"/>
                <a:chExt cx="696913" cy="487363"/>
              </a:xfrm>
              <a:solidFill>
                <a:schemeClr val="bg1"/>
              </a:solidFill>
            </p:grpSpPr>
            <p:sp>
              <p:nvSpPr>
                <p:cNvPr id="319" name="Freeform 80"/>
                <p:cNvSpPr>
                  <a:spLocks/>
                </p:cNvSpPr>
                <p:nvPr/>
              </p:nvSpPr>
              <p:spPr bwMode="auto">
                <a:xfrm>
                  <a:off x="-2960688" y="6615113"/>
                  <a:ext cx="696913" cy="363538"/>
                </a:xfrm>
                <a:custGeom>
                  <a:avLst/>
                  <a:gdLst/>
                  <a:ahLst/>
                  <a:cxnLst>
                    <a:cxn ang="0">
                      <a:pos x="9" y="92"/>
                    </a:cxn>
                    <a:cxn ang="0">
                      <a:pos x="4" y="24"/>
                    </a:cxn>
                    <a:cxn ang="0">
                      <a:pos x="0" y="20"/>
                    </a:cxn>
                    <a:cxn ang="0">
                      <a:pos x="4" y="0"/>
                    </a:cxn>
                    <a:cxn ang="0">
                      <a:pos x="83" y="3"/>
                    </a:cxn>
                    <a:cxn ang="0">
                      <a:pos x="87" y="33"/>
                    </a:cxn>
                    <a:cxn ang="0">
                      <a:pos x="131" y="29"/>
                    </a:cxn>
                    <a:cxn ang="0">
                      <a:pos x="119" y="16"/>
                    </a:cxn>
                    <a:cxn ang="0">
                      <a:pos x="155" y="4"/>
                    </a:cxn>
                    <a:cxn ang="0">
                      <a:pos x="167" y="16"/>
                    </a:cxn>
                    <a:cxn ang="0">
                      <a:pos x="156" y="29"/>
                    </a:cxn>
                    <a:cxn ang="0">
                      <a:pos x="173" y="33"/>
                    </a:cxn>
                    <a:cxn ang="0">
                      <a:pos x="186" y="65"/>
                    </a:cxn>
                    <a:cxn ang="0">
                      <a:pos x="173" y="97"/>
                    </a:cxn>
                    <a:cxn ang="0">
                      <a:pos x="68" y="92"/>
                    </a:cxn>
                    <a:cxn ang="0">
                      <a:pos x="171" y="88"/>
                    </a:cxn>
                    <a:cxn ang="0">
                      <a:pos x="171" y="41"/>
                    </a:cxn>
                    <a:cxn ang="0">
                      <a:pos x="148" y="37"/>
                    </a:cxn>
                    <a:cxn ang="0">
                      <a:pos x="152" y="20"/>
                    </a:cxn>
                    <a:cxn ang="0">
                      <a:pos x="158" y="19"/>
                    </a:cxn>
                    <a:cxn ang="0">
                      <a:pos x="158" y="13"/>
                    </a:cxn>
                    <a:cxn ang="0">
                      <a:pos x="132" y="12"/>
                    </a:cxn>
                    <a:cxn ang="0">
                      <a:pos x="129" y="19"/>
                    </a:cxn>
                    <a:cxn ang="0">
                      <a:pos x="135" y="20"/>
                    </a:cxn>
                    <a:cxn ang="0">
                      <a:pos x="139" y="37"/>
                    </a:cxn>
                    <a:cxn ang="0">
                      <a:pos x="82" y="41"/>
                    </a:cxn>
                    <a:cxn ang="0">
                      <a:pos x="78" y="37"/>
                    </a:cxn>
                    <a:cxn ang="0">
                      <a:pos x="77" y="9"/>
                    </a:cxn>
                    <a:cxn ang="0">
                      <a:pos x="8" y="8"/>
                    </a:cxn>
                    <a:cxn ang="0">
                      <a:pos x="13" y="16"/>
                    </a:cxn>
                    <a:cxn ang="0">
                      <a:pos x="17" y="20"/>
                    </a:cxn>
                    <a:cxn ang="0">
                      <a:pos x="24" y="88"/>
                    </a:cxn>
                    <a:cxn ang="0">
                      <a:pos x="24" y="96"/>
                    </a:cxn>
                    <a:cxn ang="0">
                      <a:pos x="12" y="96"/>
                    </a:cxn>
                  </a:cxnLst>
                  <a:rect l="0" t="0" r="r" b="b"/>
                  <a:pathLst>
                    <a:path w="186" h="97">
                      <a:moveTo>
                        <a:pt x="12" y="96"/>
                      </a:moveTo>
                      <a:cubicBezTo>
                        <a:pt x="10" y="96"/>
                        <a:pt x="9" y="94"/>
                        <a:pt x="9" y="9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3" y="24"/>
                        <a:pt x="2" y="24"/>
                        <a:pt x="1" y="23"/>
                      </a:cubicBezTo>
                      <a:cubicBezTo>
                        <a:pt x="0" y="22"/>
                        <a:pt x="0" y="21"/>
                        <a:pt x="0" y="2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8" y="0"/>
                        <a:pt x="81" y="1"/>
                        <a:pt x="83" y="3"/>
                      </a:cubicBezTo>
                      <a:cubicBezTo>
                        <a:pt x="85" y="6"/>
                        <a:pt x="87" y="9"/>
                        <a:pt x="87" y="12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131" y="33"/>
                        <a:pt x="131" y="33"/>
                        <a:pt x="131" y="33"/>
                      </a:cubicBezTo>
                      <a:cubicBezTo>
                        <a:pt x="131" y="29"/>
                        <a:pt x="131" y="29"/>
                        <a:pt x="131" y="29"/>
                      </a:cubicBezTo>
                      <a:cubicBezTo>
                        <a:pt x="128" y="28"/>
                        <a:pt x="125" y="27"/>
                        <a:pt x="123" y="25"/>
                      </a:cubicBezTo>
                      <a:cubicBezTo>
                        <a:pt x="121" y="23"/>
                        <a:pt x="119" y="20"/>
                        <a:pt x="119" y="16"/>
                      </a:cubicBezTo>
                      <a:cubicBezTo>
                        <a:pt x="120" y="9"/>
                        <a:pt x="125" y="4"/>
                        <a:pt x="132" y="4"/>
                      </a:cubicBezTo>
                      <a:cubicBezTo>
                        <a:pt x="155" y="4"/>
                        <a:pt x="155" y="4"/>
                        <a:pt x="155" y="4"/>
                      </a:cubicBezTo>
                      <a:cubicBezTo>
                        <a:pt x="158" y="4"/>
                        <a:pt x="161" y="5"/>
                        <a:pt x="164" y="7"/>
                      </a:cubicBezTo>
                      <a:cubicBezTo>
                        <a:pt x="166" y="10"/>
                        <a:pt x="167" y="13"/>
                        <a:pt x="167" y="16"/>
                      </a:cubicBezTo>
                      <a:cubicBezTo>
                        <a:pt x="167" y="20"/>
                        <a:pt x="166" y="23"/>
                        <a:pt x="164" y="25"/>
                      </a:cubicBezTo>
                      <a:cubicBezTo>
                        <a:pt x="162" y="27"/>
                        <a:pt x="159" y="28"/>
                        <a:pt x="156" y="29"/>
                      </a:cubicBez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73" y="33"/>
                        <a:pt x="173" y="33"/>
                        <a:pt x="173" y="33"/>
                      </a:cubicBezTo>
                      <a:cubicBezTo>
                        <a:pt x="174" y="33"/>
                        <a:pt x="176" y="34"/>
                        <a:pt x="176" y="35"/>
                      </a:cubicBezTo>
                      <a:cubicBezTo>
                        <a:pt x="183" y="43"/>
                        <a:pt x="186" y="54"/>
                        <a:pt x="186" y="65"/>
                      </a:cubicBezTo>
                      <a:cubicBezTo>
                        <a:pt x="186" y="76"/>
                        <a:pt x="183" y="86"/>
                        <a:pt x="176" y="95"/>
                      </a:cubicBezTo>
                      <a:cubicBezTo>
                        <a:pt x="176" y="96"/>
                        <a:pt x="174" y="97"/>
                        <a:pt x="173" y="97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69" y="96"/>
                        <a:pt x="68" y="95"/>
                        <a:pt x="68" y="92"/>
                      </a:cubicBezTo>
                      <a:cubicBezTo>
                        <a:pt x="68" y="90"/>
                        <a:pt x="69" y="88"/>
                        <a:pt x="72" y="88"/>
                      </a:cubicBezTo>
                      <a:cubicBezTo>
                        <a:pt x="171" y="88"/>
                        <a:pt x="171" y="88"/>
                        <a:pt x="171" y="88"/>
                      </a:cubicBezTo>
                      <a:cubicBezTo>
                        <a:pt x="175" y="81"/>
                        <a:pt x="178" y="73"/>
                        <a:pt x="178" y="65"/>
                      </a:cubicBezTo>
                      <a:cubicBezTo>
                        <a:pt x="178" y="56"/>
                        <a:pt x="175" y="48"/>
                        <a:pt x="171" y="41"/>
                      </a:cubicBezTo>
                      <a:cubicBezTo>
                        <a:pt x="152" y="41"/>
                        <a:pt x="152" y="41"/>
                        <a:pt x="152" y="41"/>
                      </a:cubicBezTo>
                      <a:cubicBezTo>
                        <a:pt x="149" y="41"/>
                        <a:pt x="148" y="40"/>
                        <a:pt x="148" y="37"/>
                      </a:cubicBezTo>
                      <a:cubicBezTo>
                        <a:pt x="148" y="25"/>
                        <a:pt x="148" y="25"/>
                        <a:pt x="148" y="25"/>
                      </a:cubicBezTo>
                      <a:cubicBezTo>
                        <a:pt x="148" y="22"/>
                        <a:pt x="149" y="20"/>
                        <a:pt x="152" y="20"/>
                      </a:cubicBezTo>
                      <a:cubicBezTo>
                        <a:pt x="155" y="20"/>
                        <a:pt x="155" y="20"/>
                        <a:pt x="155" y="20"/>
                      </a:cubicBezTo>
                      <a:cubicBezTo>
                        <a:pt x="156" y="20"/>
                        <a:pt x="157" y="20"/>
                        <a:pt x="158" y="19"/>
                      </a:cubicBezTo>
                      <a:cubicBezTo>
                        <a:pt x="158" y="18"/>
                        <a:pt x="159" y="17"/>
                        <a:pt x="159" y="16"/>
                      </a:cubicBezTo>
                      <a:cubicBezTo>
                        <a:pt x="159" y="15"/>
                        <a:pt x="158" y="14"/>
                        <a:pt x="158" y="13"/>
                      </a:cubicBezTo>
                      <a:cubicBezTo>
                        <a:pt x="157" y="12"/>
                        <a:pt x="156" y="12"/>
                        <a:pt x="155" y="12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cubicBezTo>
                        <a:pt x="130" y="12"/>
                        <a:pt x="128" y="14"/>
                        <a:pt x="128" y="16"/>
                      </a:cubicBezTo>
                      <a:cubicBezTo>
                        <a:pt x="128" y="17"/>
                        <a:pt x="128" y="18"/>
                        <a:pt x="129" y="19"/>
                      </a:cubicBezTo>
                      <a:cubicBezTo>
                        <a:pt x="130" y="20"/>
                        <a:pt x="131" y="20"/>
                        <a:pt x="132" y="20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7" y="20"/>
                        <a:pt x="139" y="22"/>
                        <a:pt x="139" y="25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40"/>
                        <a:pt x="137" y="41"/>
                        <a:pt x="135" y="41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1" y="41"/>
                        <a:pt x="80" y="41"/>
                        <a:pt x="79" y="40"/>
                      </a:cubicBezTo>
                      <a:cubicBezTo>
                        <a:pt x="79" y="39"/>
                        <a:pt x="78" y="38"/>
                        <a:pt x="78" y="37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0"/>
                        <a:pt x="77" y="9"/>
                      </a:cubicBezTo>
                      <a:cubicBezTo>
                        <a:pt x="76" y="9"/>
                        <a:pt x="75" y="8"/>
                        <a:pt x="7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5" y="16"/>
                        <a:pt x="16" y="17"/>
                      </a:cubicBezTo>
                      <a:cubicBezTo>
                        <a:pt x="17" y="18"/>
                        <a:pt x="17" y="19"/>
                        <a:pt x="17" y="20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6" y="88"/>
                        <a:pt x="28" y="90"/>
                        <a:pt x="28" y="92"/>
                      </a:cubicBezTo>
                      <a:cubicBezTo>
                        <a:pt x="28" y="95"/>
                        <a:pt x="26" y="96"/>
                        <a:pt x="2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0" name="Freeform 81"/>
                <p:cNvSpPr>
                  <a:spLocks noEditPoints="1"/>
                </p:cNvSpPr>
                <p:nvPr/>
              </p:nvSpPr>
              <p:spPr bwMode="auto">
                <a:xfrm>
                  <a:off x="-2894013" y="6881813"/>
                  <a:ext cx="222250" cy="220663"/>
                </a:xfrm>
                <a:custGeom>
                  <a:avLst/>
                  <a:gdLst/>
                  <a:ahLst/>
                  <a:cxnLst>
                    <a:cxn ang="0">
                      <a:pos x="20" y="58"/>
                    </a:cxn>
                    <a:cxn ang="0">
                      <a:pos x="20" y="58"/>
                    </a:cxn>
                    <a:cxn ang="0">
                      <a:pos x="0" y="29"/>
                    </a:cxn>
                    <a:cxn ang="0">
                      <a:pos x="30" y="0"/>
                    </a:cxn>
                    <a:cxn ang="0">
                      <a:pos x="39" y="1"/>
                    </a:cxn>
                    <a:cxn ang="0">
                      <a:pos x="59" y="30"/>
                    </a:cxn>
                    <a:cxn ang="0">
                      <a:pos x="30" y="59"/>
                    </a:cxn>
                    <a:cxn ang="0">
                      <a:pos x="20" y="58"/>
                    </a:cxn>
                    <a:cxn ang="0">
                      <a:pos x="36" y="9"/>
                    </a:cxn>
                    <a:cxn ang="0">
                      <a:pos x="30" y="8"/>
                    </a:cxn>
                    <a:cxn ang="0">
                      <a:pos x="8" y="30"/>
                    </a:cxn>
                    <a:cxn ang="0">
                      <a:pos x="23" y="50"/>
                    </a:cxn>
                    <a:cxn ang="0">
                      <a:pos x="23" y="50"/>
                    </a:cxn>
                    <a:cxn ang="0">
                      <a:pos x="30" y="51"/>
                    </a:cxn>
                    <a:cxn ang="0">
                      <a:pos x="51" y="30"/>
                    </a:cxn>
                    <a:cxn ang="0">
                      <a:pos x="36" y="9"/>
                    </a:cxn>
                  </a:cxnLst>
                  <a:rect l="0" t="0" r="r" b="b"/>
                  <a:pathLst>
                    <a:path w="59" h="59">
                      <a:moveTo>
                        <a:pt x="20" y="58"/>
                      </a:move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8" y="54"/>
                        <a:pt x="0" y="42"/>
                        <a:pt x="0" y="29"/>
                      </a:cubicBezTo>
                      <a:cubicBezTo>
                        <a:pt x="0" y="13"/>
                        <a:pt x="13" y="0"/>
                        <a:pt x="30" y="0"/>
                      </a:cubicBezTo>
                      <a:cubicBezTo>
                        <a:pt x="33" y="0"/>
                        <a:pt x="36" y="0"/>
                        <a:pt x="39" y="1"/>
                      </a:cubicBezTo>
                      <a:cubicBezTo>
                        <a:pt x="51" y="5"/>
                        <a:pt x="59" y="17"/>
                        <a:pt x="59" y="30"/>
                      </a:cubicBezTo>
                      <a:cubicBezTo>
                        <a:pt x="59" y="46"/>
                        <a:pt x="46" y="59"/>
                        <a:pt x="30" y="59"/>
                      </a:cubicBezTo>
                      <a:cubicBezTo>
                        <a:pt x="26" y="59"/>
                        <a:pt x="23" y="59"/>
                        <a:pt x="20" y="58"/>
                      </a:cubicBezTo>
                      <a:close/>
                      <a:moveTo>
                        <a:pt x="36" y="9"/>
                      </a:moveTo>
                      <a:cubicBezTo>
                        <a:pt x="34" y="9"/>
                        <a:pt x="32" y="8"/>
                        <a:pt x="30" y="8"/>
                      </a:cubicBezTo>
                      <a:cubicBezTo>
                        <a:pt x="18" y="8"/>
                        <a:pt x="8" y="18"/>
                        <a:pt x="8" y="30"/>
                      </a:cubicBezTo>
                      <a:cubicBezTo>
                        <a:pt x="8" y="39"/>
                        <a:pt x="14" y="47"/>
                        <a:pt x="23" y="5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5" y="50"/>
                        <a:pt x="27" y="51"/>
                        <a:pt x="30" y="51"/>
                      </a:cubicBezTo>
                      <a:cubicBezTo>
                        <a:pt x="41" y="51"/>
                        <a:pt x="51" y="41"/>
                        <a:pt x="51" y="30"/>
                      </a:cubicBezTo>
                      <a:cubicBezTo>
                        <a:pt x="51" y="20"/>
                        <a:pt x="45" y="12"/>
                        <a:pt x="36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1" name="Freeform 82"/>
                <p:cNvSpPr>
                  <a:spLocks noEditPoints="1"/>
                </p:cNvSpPr>
                <p:nvPr/>
              </p:nvSpPr>
              <p:spPr bwMode="auto">
                <a:xfrm>
                  <a:off x="-2470150" y="6945313"/>
                  <a:ext cx="158750" cy="157163"/>
                </a:xfrm>
                <a:custGeom>
                  <a:avLst/>
                  <a:gdLst/>
                  <a:ahLst/>
                  <a:cxnLst>
                    <a:cxn ang="0">
                      <a:pos x="14" y="41"/>
                    </a:cxn>
                    <a:cxn ang="0">
                      <a:pos x="14" y="41"/>
                    </a:cxn>
                    <a:cxn ang="0">
                      <a:pos x="0" y="21"/>
                    </a:cxn>
                    <a:cxn ang="0">
                      <a:pos x="21" y="0"/>
                    </a:cxn>
                    <a:cxn ang="0">
                      <a:pos x="42" y="21"/>
                    </a:cxn>
                    <a:cxn ang="0">
                      <a:pos x="36" y="36"/>
                    </a:cxn>
                    <a:cxn ang="0">
                      <a:pos x="21" y="42"/>
                    </a:cxn>
                    <a:cxn ang="0">
                      <a:pos x="14" y="41"/>
                    </a:cxn>
                    <a:cxn ang="0">
                      <a:pos x="25" y="9"/>
                    </a:cxn>
                    <a:cxn ang="0">
                      <a:pos x="21" y="8"/>
                    </a:cxn>
                    <a:cxn ang="0">
                      <a:pos x="9" y="2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1" y="34"/>
                    </a:cxn>
                    <a:cxn ang="0">
                      <a:pos x="30" y="30"/>
                    </a:cxn>
                    <a:cxn ang="0">
                      <a:pos x="34" y="21"/>
                    </a:cxn>
                    <a:cxn ang="0">
                      <a:pos x="25" y="9"/>
                    </a:cxn>
                  </a:cxnLst>
                  <a:rect l="0" t="0" r="r" b="b"/>
                  <a:pathLst>
                    <a:path w="42" h="42"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6" y="38"/>
                        <a:pt x="0" y="30"/>
                        <a:pt x="0" y="21"/>
                      </a:cubicBezTo>
                      <a:cubicBezTo>
                        <a:pt x="0" y="10"/>
                        <a:pt x="10" y="0"/>
                        <a:pt x="21" y="0"/>
                      </a:cubicBezTo>
                      <a:cubicBezTo>
                        <a:pt x="33" y="0"/>
                        <a:pt x="42" y="10"/>
                        <a:pt x="42" y="21"/>
                      </a:cubicBezTo>
                      <a:cubicBezTo>
                        <a:pt x="42" y="27"/>
                        <a:pt x="40" y="32"/>
                        <a:pt x="36" y="36"/>
                      </a:cubicBezTo>
                      <a:cubicBezTo>
                        <a:pt x="32" y="40"/>
                        <a:pt x="27" y="42"/>
                        <a:pt x="21" y="42"/>
                      </a:cubicBezTo>
                      <a:cubicBezTo>
                        <a:pt x="19" y="42"/>
                        <a:pt x="17" y="42"/>
                        <a:pt x="14" y="41"/>
                      </a:cubicBezTo>
                      <a:close/>
                      <a:moveTo>
                        <a:pt x="25" y="9"/>
                      </a:moveTo>
                      <a:cubicBezTo>
                        <a:pt x="24" y="9"/>
                        <a:pt x="23" y="8"/>
                        <a:pt x="21" y="8"/>
                      </a:cubicBezTo>
                      <a:cubicBezTo>
                        <a:pt x="14" y="8"/>
                        <a:pt x="9" y="14"/>
                        <a:pt x="9" y="21"/>
                      </a:cubicBezTo>
                      <a:cubicBezTo>
                        <a:pt x="9" y="27"/>
                        <a:pt x="12" y="31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4"/>
                        <a:pt x="20" y="34"/>
                        <a:pt x="21" y="34"/>
                      </a:cubicBezTo>
                      <a:cubicBezTo>
                        <a:pt x="25" y="34"/>
                        <a:pt x="28" y="33"/>
                        <a:pt x="30" y="30"/>
                      </a:cubicBezTo>
                      <a:cubicBezTo>
                        <a:pt x="33" y="28"/>
                        <a:pt x="34" y="25"/>
                        <a:pt x="34" y="21"/>
                      </a:cubicBezTo>
                      <a:cubicBezTo>
                        <a:pt x="34" y="16"/>
                        <a:pt x="30" y="11"/>
                        <a:pt x="25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2" name="Freeform 83"/>
                <p:cNvSpPr>
                  <a:spLocks noEditPoints="1"/>
                </p:cNvSpPr>
                <p:nvPr/>
              </p:nvSpPr>
              <p:spPr bwMode="auto">
                <a:xfrm>
                  <a:off x="-2649538" y="6945313"/>
                  <a:ext cx="157163" cy="157163"/>
                </a:xfrm>
                <a:custGeom>
                  <a:avLst/>
                  <a:gdLst/>
                  <a:ahLst/>
                  <a:cxnLst>
                    <a:cxn ang="0">
                      <a:pos x="14" y="41"/>
                    </a:cxn>
                    <a:cxn ang="0">
                      <a:pos x="14" y="41"/>
                    </a:cxn>
                    <a:cxn ang="0">
                      <a:pos x="0" y="21"/>
                    </a:cxn>
                    <a:cxn ang="0">
                      <a:pos x="6" y="6"/>
                    </a:cxn>
                    <a:cxn ang="0">
                      <a:pos x="21" y="0"/>
                    </a:cxn>
                    <a:cxn ang="0">
                      <a:pos x="28" y="1"/>
                    </a:cxn>
                    <a:cxn ang="0">
                      <a:pos x="42" y="21"/>
                    </a:cxn>
                    <a:cxn ang="0">
                      <a:pos x="21" y="42"/>
                    </a:cxn>
                    <a:cxn ang="0">
                      <a:pos x="14" y="41"/>
                    </a:cxn>
                    <a:cxn ang="0">
                      <a:pos x="25" y="9"/>
                    </a:cxn>
                    <a:cxn ang="0">
                      <a:pos x="21" y="8"/>
                    </a:cxn>
                    <a:cxn ang="0">
                      <a:pos x="12" y="12"/>
                    </a:cxn>
                    <a:cxn ang="0">
                      <a:pos x="8" y="2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1" y="34"/>
                    </a:cxn>
                    <a:cxn ang="0">
                      <a:pos x="34" y="21"/>
                    </a:cxn>
                    <a:cxn ang="0">
                      <a:pos x="25" y="9"/>
                    </a:cxn>
                  </a:cxnLst>
                  <a:rect l="0" t="0" r="r" b="b"/>
                  <a:pathLst>
                    <a:path w="42" h="42"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6" y="38"/>
                        <a:pt x="0" y="30"/>
                        <a:pt x="0" y="21"/>
                      </a:cubicBezTo>
                      <a:cubicBezTo>
                        <a:pt x="0" y="16"/>
                        <a:pt x="2" y="10"/>
                        <a:pt x="6" y="6"/>
                      </a:cubicBezTo>
                      <a:cubicBezTo>
                        <a:pt x="10" y="2"/>
                        <a:pt x="15" y="0"/>
                        <a:pt x="21" y="0"/>
                      </a:cubicBezTo>
                      <a:cubicBezTo>
                        <a:pt x="23" y="0"/>
                        <a:pt x="26" y="0"/>
                        <a:pt x="28" y="1"/>
                      </a:cubicBezTo>
                      <a:cubicBezTo>
                        <a:pt x="36" y="4"/>
                        <a:pt x="42" y="12"/>
                        <a:pt x="42" y="21"/>
                      </a:cubicBezTo>
                      <a:cubicBezTo>
                        <a:pt x="42" y="33"/>
                        <a:pt x="33" y="42"/>
                        <a:pt x="21" y="42"/>
                      </a:cubicBezTo>
                      <a:cubicBezTo>
                        <a:pt x="19" y="42"/>
                        <a:pt x="16" y="42"/>
                        <a:pt x="14" y="41"/>
                      </a:cubicBezTo>
                      <a:close/>
                      <a:moveTo>
                        <a:pt x="25" y="9"/>
                      </a:moveTo>
                      <a:cubicBezTo>
                        <a:pt x="24" y="9"/>
                        <a:pt x="22" y="8"/>
                        <a:pt x="21" y="8"/>
                      </a:cubicBezTo>
                      <a:cubicBezTo>
                        <a:pt x="18" y="8"/>
                        <a:pt x="14" y="10"/>
                        <a:pt x="12" y="12"/>
                      </a:cubicBezTo>
                      <a:cubicBezTo>
                        <a:pt x="10" y="15"/>
                        <a:pt x="8" y="18"/>
                        <a:pt x="8" y="21"/>
                      </a:cubicBezTo>
                      <a:cubicBezTo>
                        <a:pt x="8" y="27"/>
                        <a:pt x="12" y="31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4"/>
                        <a:pt x="20" y="34"/>
                        <a:pt x="21" y="34"/>
                      </a:cubicBezTo>
                      <a:cubicBezTo>
                        <a:pt x="28" y="34"/>
                        <a:pt x="34" y="28"/>
                        <a:pt x="34" y="21"/>
                      </a:cubicBezTo>
                      <a:cubicBezTo>
                        <a:pt x="34" y="16"/>
                        <a:pt x="30" y="11"/>
                        <a:pt x="25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3" name="Freeform 84"/>
                <p:cNvSpPr>
                  <a:spLocks noEditPoints="1"/>
                </p:cNvSpPr>
                <p:nvPr/>
              </p:nvSpPr>
              <p:spPr bwMode="auto">
                <a:xfrm>
                  <a:off x="-2852738" y="6675438"/>
                  <a:ext cx="139700" cy="171450"/>
                </a:xfrm>
                <a:custGeom>
                  <a:avLst/>
                  <a:gdLst/>
                  <a:ahLst/>
                  <a:cxnLst>
                    <a:cxn ang="0">
                      <a:pos x="7" y="46"/>
                    </a:cxn>
                    <a:cxn ang="0">
                      <a:pos x="0" y="36"/>
                    </a:cxn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7" y="0"/>
                    </a:cxn>
                    <a:cxn ang="0">
                      <a:pos x="37" y="10"/>
                    </a:cxn>
                    <a:cxn ang="0">
                      <a:pos x="37" y="36"/>
                    </a:cxn>
                    <a:cxn ang="0">
                      <a:pos x="26" y="46"/>
                    </a:cxn>
                    <a:cxn ang="0">
                      <a:pos x="11" y="46"/>
                    </a:cxn>
                    <a:cxn ang="0">
                      <a:pos x="7" y="46"/>
                    </a:cxn>
                    <a:cxn ang="0">
                      <a:pos x="27" y="8"/>
                    </a:cxn>
                    <a:cxn ang="0">
                      <a:pos x="11" y="8"/>
                    </a:cxn>
                    <a:cxn ang="0">
                      <a:pos x="9" y="10"/>
                    </a:cxn>
                    <a:cxn ang="0">
                      <a:pos x="9" y="36"/>
                    </a:cxn>
                    <a:cxn ang="0">
                      <a:pos x="11" y="38"/>
                    </a:cxn>
                    <a:cxn ang="0">
                      <a:pos x="26" y="38"/>
                    </a:cxn>
                    <a:cxn ang="0">
                      <a:pos x="29" y="36"/>
                    </a:cxn>
                    <a:cxn ang="0">
                      <a:pos x="29" y="10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37" h="46">
                      <a:moveTo>
                        <a:pt x="7" y="46"/>
                      </a:moveTo>
                      <a:cubicBezTo>
                        <a:pt x="3" y="44"/>
                        <a:pt x="0" y="40"/>
                        <a:pt x="0" y="36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32" y="0"/>
                        <a:pt x="37" y="5"/>
                        <a:pt x="37" y="10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42"/>
                        <a:pt x="32" y="46"/>
                        <a:pt x="26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0" y="46"/>
                        <a:pt x="9" y="46"/>
                        <a:pt x="7" y="46"/>
                      </a:cubicBezTo>
                      <a:close/>
                      <a:moveTo>
                        <a:pt x="27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7"/>
                        <a:pt x="10" y="38"/>
                        <a:pt x="11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8" y="38"/>
                        <a:pt x="29" y="37"/>
                        <a:pt x="29" y="36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9"/>
                        <a:pt x="28" y="9"/>
                        <a:pt x="27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7" name="组合 241"/>
          <p:cNvGrpSpPr/>
          <p:nvPr/>
        </p:nvGrpSpPr>
        <p:grpSpPr>
          <a:xfrm>
            <a:off x="8598608" y="3933850"/>
            <a:ext cx="3049437" cy="1126969"/>
            <a:chOff x="8315371" y="3866449"/>
            <a:chExt cx="3049437" cy="1126969"/>
          </a:xfrm>
        </p:grpSpPr>
        <p:sp>
          <p:nvSpPr>
            <p:cNvPr id="325" name="矩形 324"/>
            <p:cNvSpPr/>
            <p:nvPr/>
          </p:nvSpPr>
          <p:spPr>
            <a:xfrm>
              <a:off x="9435149" y="3868122"/>
              <a:ext cx="1929659" cy="1125296"/>
            </a:xfrm>
            <a:prstGeom prst="rect">
              <a:avLst/>
            </a:prstGeom>
            <a:gradFill>
              <a:gsLst>
                <a:gs pos="0">
                  <a:srgbClr val="089CB0">
                    <a:alpha val="85000"/>
                  </a:srgbClr>
                </a:gs>
                <a:gs pos="100000">
                  <a:srgbClr val="089CB0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26" name="Picture 4" descr="E:\01 日常工作\04 展厅相关设计\2015年\PPT\主打胶片\源文件\images\10_15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15371" y="3866449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18" name="组合 235"/>
            <p:cNvGrpSpPr/>
            <p:nvPr/>
          </p:nvGrpSpPr>
          <p:grpSpPr>
            <a:xfrm>
              <a:off x="8513430" y="4089059"/>
              <a:ext cx="752222" cy="752223"/>
              <a:chOff x="8710720" y="4154172"/>
              <a:chExt cx="771035" cy="771036"/>
            </a:xfrm>
          </p:grpSpPr>
          <p:sp>
            <p:nvSpPr>
              <p:cNvPr id="330" name="椭圆 329"/>
              <p:cNvSpPr/>
              <p:nvPr/>
            </p:nvSpPr>
            <p:spPr>
              <a:xfrm>
                <a:off x="8710720" y="4154172"/>
                <a:ext cx="771035" cy="771036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19" name="组合 159"/>
              <p:cNvGrpSpPr/>
              <p:nvPr/>
            </p:nvGrpSpPr>
            <p:grpSpPr>
              <a:xfrm>
                <a:off x="8854739" y="4349462"/>
                <a:ext cx="486920" cy="416175"/>
                <a:chOff x="-1348014" y="8323944"/>
                <a:chExt cx="1398588" cy="1195387"/>
              </a:xfrm>
              <a:solidFill>
                <a:schemeClr val="bg1"/>
              </a:solidFill>
            </p:grpSpPr>
            <p:sp>
              <p:nvSpPr>
                <p:cNvPr id="332" name="Freeform 55"/>
                <p:cNvSpPr>
                  <a:spLocks noEditPoints="1"/>
                </p:cNvSpPr>
                <p:nvPr/>
              </p:nvSpPr>
              <p:spPr bwMode="auto">
                <a:xfrm>
                  <a:off x="-808264" y="9201831"/>
                  <a:ext cx="319088" cy="31750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43"/>
                    </a:cxn>
                    <a:cxn ang="0">
                      <a:pos x="43" y="85"/>
                    </a:cxn>
                    <a:cxn ang="0">
                      <a:pos x="85" y="43"/>
                    </a:cxn>
                    <a:cxn ang="0">
                      <a:pos x="43" y="0"/>
                    </a:cxn>
                    <a:cxn ang="0">
                      <a:pos x="43" y="73"/>
                    </a:cxn>
                    <a:cxn ang="0">
                      <a:pos x="12" y="43"/>
                    </a:cxn>
                    <a:cxn ang="0">
                      <a:pos x="43" y="12"/>
                    </a:cxn>
                    <a:cxn ang="0">
                      <a:pos x="73" y="43"/>
                    </a:cxn>
                    <a:cxn ang="0">
                      <a:pos x="43" y="73"/>
                    </a:cxn>
                  </a:cxnLst>
                  <a:rect l="0" t="0" r="r" b="b"/>
                  <a:pathLst>
                    <a:path w="85" h="85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66"/>
                        <a:pt x="19" y="85"/>
                        <a:pt x="43" y="85"/>
                      </a:cubicBezTo>
                      <a:cubicBezTo>
                        <a:pt x="66" y="85"/>
                        <a:pt x="85" y="66"/>
                        <a:pt x="85" y="43"/>
                      </a:cubicBezTo>
                      <a:cubicBezTo>
                        <a:pt x="85" y="19"/>
                        <a:pt x="66" y="0"/>
                        <a:pt x="43" y="0"/>
                      </a:cubicBezTo>
                      <a:close/>
                      <a:moveTo>
                        <a:pt x="43" y="73"/>
                      </a:moveTo>
                      <a:cubicBezTo>
                        <a:pt x="26" y="73"/>
                        <a:pt x="12" y="59"/>
                        <a:pt x="12" y="43"/>
                      </a:cubicBezTo>
                      <a:cubicBezTo>
                        <a:pt x="12" y="26"/>
                        <a:pt x="26" y="12"/>
                        <a:pt x="43" y="12"/>
                      </a:cubicBezTo>
                      <a:cubicBezTo>
                        <a:pt x="59" y="12"/>
                        <a:pt x="73" y="26"/>
                        <a:pt x="73" y="43"/>
                      </a:cubicBezTo>
                      <a:cubicBezTo>
                        <a:pt x="73" y="59"/>
                        <a:pt x="59" y="73"/>
                        <a:pt x="43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3" name="Freeform 56"/>
                <p:cNvSpPr>
                  <a:spLocks/>
                </p:cNvSpPr>
                <p:nvPr/>
              </p:nvSpPr>
              <p:spPr bwMode="auto">
                <a:xfrm>
                  <a:off x="-968602" y="8946244"/>
                  <a:ext cx="639763" cy="184150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2" y="38"/>
                    </a:cxn>
                    <a:cxn ang="0">
                      <a:pos x="3" y="47"/>
                    </a:cxn>
                    <a:cxn ang="0">
                      <a:pos x="12" y="46"/>
                    </a:cxn>
                    <a:cxn ang="0">
                      <a:pos x="86" y="13"/>
                    </a:cxn>
                    <a:cxn ang="0">
                      <a:pos x="160" y="46"/>
                    </a:cxn>
                    <a:cxn ang="0">
                      <a:pos x="164" y="48"/>
                    </a:cxn>
                    <a:cxn ang="0">
                      <a:pos x="168" y="47"/>
                    </a:cxn>
                    <a:cxn ang="0">
                      <a:pos x="169" y="38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171" h="49">
                      <a:moveTo>
                        <a:pt x="86" y="0"/>
                      </a:moveTo>
                      <a:cubicBezTo>
                        <a:pt x="54" y="0"/>
                        <a:pt x="23" y="14"/>
                        <a:pt x="2" y="38"/>
                      </a:cubicBezTo>
                      <a:cubicBezTo>
                        <a:pt x="0" y="41"/>
                        <a:pt x="0" y="45"/>
                        <a:pt x="3" y="47"/>
                      </a:cubicBezTo>
                      <a:cubicBezTo>
                        <a:pt x="5" y="49"/>
                        <a:pt x="9" y="49"/>
                        <a:pt x="12" y="46"/>
                      </a:cubicBezTo>
                      <a:cubicBezTo>
                        <a:pt x="30" y="25"/>
                        <a:pt x="57" y="13"/>
                        <a:pt x="86" y="13"/>
                      </a:cubicBezTo>
                      <a:cubicBezTo>
                        <a:pt x="114" y="13"/>
                        <a:pt x="141" y="25"/>
                        <a:pt x="160" y="46"/>
                      </a:cubicBezTo>
                      <a:cubicBezTo>
                        <a:pt x="161" y="48"/>
                        <a:pt x="163" y="48"/>
                        <a:pt x="164" y="48"/>
                      </a:cubicBezTo>
                      <a:cubicBezTo>
                        <a:pt x="166" y="48"/>
                        <a:pt x="167" y="48"/>
                        <a:pt x="168" y="47"/>
                      </a:cubicBezTo>
                      <a:cubicBezTo>
                        <a:pt x="171" y="45"/>
                        <a:pt x="171" y="41"/>
                        <a:pt x="169" y="38"/>
                      </a:cubicBezTo>
                      <a:cubicBezTo>
                        <a:pt x="148" y="14"/>
                        <a:pt x="118" y="0"/>
                        <a:pt x="8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4" name="Freeform 57"/>
                <p:cNvSpPr>
                  <a:spLocks/>
                </p:cNvSpPr>
                <p:nvPr/>
              </p:nvSpPr>
              <p:spPr bwMode="auto">
                <a:xfrm>
                  <a:off x="-1160689" y="8635094"/>
                  <a:ext cx="1023938" cy="242888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3" y="53"/>
                    </a:cxn>
                    <a:cxn ang="0">
                      <a:pos x="3" y="62"/>
                    </a:cxn>
                    <a:cxn ang="0">
                      <a:pos x="11" y="62"/>
                    </a:cxn>
                    <a:cxn ang="0">
                      <a:pos x="137" y="12"/>
                    </a:cxn>
                    <a:cxn ang="0">
                      <a:pos x="262" y="62"/>
                    </a:cxn>
                    <a:cxn ang="0">
                      <a:pos x="266" y="64"/>
                    </a:cxn>
                    <a:cxn ang="0">
                      <a:pos x="271" y="62"/>
                    </a:cxn>
                    <a:cxn ang="0">
                      <a:pos x="270" y="5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73" h="65">
                      <a:moveTo>
                        <a:pt x="137" y="0"/>
                      </a:moveTo>
                      <a:cubicBezTo>
                        <a:pt x="87" y="0"/>
                        <a:pt x="39" y="19"/>
                        <a:pt x="3" y="53"/>
                      </a:cubicBezTo>
                      <a:cubicBezTo>
                        <a:pt x="1" y="56"/>
                        <a:pt x="0" y="60"/>
                        <a:pt x="3" y="62"/>
                      </a:cubicBezTo>
                      <a:cubicBezTo>
                        <a:pt x="5" y="65"/>
                        <a:pt x="9" y="65"/>
                        <a:pt x="11" y="62"/>
                      </a:cubicBezTo>
                      <a:cubicBezTo>
                        <a:pt x="45" y="30"/>
                        <a:pt x="90" y="12"/>
                        <a:pt x="137" y="12"/>
                      </a:cubicBezTo>
                      <a:cubicBezTo>
                        <a:pt x="183" y="12"/>
                        <a:pt x="228" y="30"/>
                        <a:pt x="262" y="62"/>
                      </a:cubicBezTo>
                      <a:cubicBezTo>
                        <a:pt x="263" y="63"/>
                        <a:pt x="265" y="64"/>
                        <a:pt x="266" y="64"/>
                      </a:cubicBezTo>
                      <a:cubicBezTo>
                        <a:pt x="268" y="64"/>
                        <a:pt x="269" y="63"/>
                        <a:pt x="271" y="62"/>
                      </a:cubicBezTo>
                      <a:cubicBezTo>
                        <a:pt x="273" y="60"/>
                        <a:pt x="273" y="56"/>
                        <a:pt x="270" y="53"/>
                      </a:cubicBezTo>
                      <a:cubicBezTo>
                        <a:pt x="234" y="19"/>
                        <a:pt x="187" y="0"/>
                        <a:pt x="13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5" name="Freeform 58"/>
                <p:cNvSpPr>
                  <a:spLocks/>
                </p:cNvSpPr>
                <p:nvPr/>
              </p:nvSpPr>
              <p:spPr bwMode="auto">
                <a:xfrm>
                  <a:off x="-1348014" y="8323944"/>
                  <a:ext cx="1398588" cy="303213"/>
                </a:xfrm>
                <a:custGeom>
                  <a:avLst/>
                  <a:gdLst/>
                  <a:ahLst/>
                  <a:cxnLst>
                    <a:cxn ang="0">
                      <a:pos x="371" y="69"/>
                    </a:cxn>
                    <a:cxn ang="0">
                      <a:pos x="187" y="0"/>
                    </a:cxn>
                    <a:cxn ang="0">
                      <a:pos x="3" y="69"/>
                    </a:cxn>
                    <a:cxn ang="0">
                      <a:pos x="2" y="78"/>
                    </a:cxn>
                    <a:cxn ang="0">
                      <a:pos x="7" y="80"/>
                    </a:cxn>
                    <a:cxn ang="0">
                      <a:pos x="11" y="78"/>
                    </a:cxn>
                    <a:cxn ang="0">
                      <a:pos x="187" y="12"/>
                    </a:cxn>
                    <a:cxn ang="0">
                      <a:pos x="363" y="78"/>
                    </a:cxn>
                    <a:cxn ang="0">
                      <a:pos x="371" y="78"/>
                    </a:cxn>
                    <a:cxn ang="0">
                      <a:pos x="371" y="69"/>
                    </a:cxn>
                  </a:cxnLst>
                  <a:rect l="0" t="0" r="r" b="b"/>
                  <a:pathLst>
                    <a:path w="373" h="81">
                      <a:moveTo>
                        <a:pt x="371" y="69"/>
                      </a:moveTo>
                      <a:cubicBezTo>
                        <a:pt x="320" y="24"/>
                        <a:pt x="254" y="0"/>
                        <a:pt x="187" y="0"/>
                      </a:cubicBezTo>
                      <a:cubicBezTo>
                        <a:pt x="119" y="0"/>
                        <a:pt x="54" y="24"/>
                        <a:pt x="3" y="69"/>
                      </a:cubicBezTo>
                      <a:cubicBezTo>
                        <a:pt x="0" y="71"/>
                        <a:pt x="0" y="75"/>
                        <a:pt x="2" y="78"/>
                      </a:cubicBezTo>
                      <a:cubicBezTo>
                        <a:pt x="3" y="79"/>
                        <a:pt x="5" y="80"/>
                        <a:pt x="7" y="80"/>
                      </a:cubicBezTo>
                      <a:cubicBezTo>
                        <a:pt x="8" y="80"/>
                        <a:pt x="10" y="79"/>
                        <a:pt x="11" y="78"/>
                      </a:cubicBezTo>
                      <a:cubicBezTo>
                        <a:pt x="59" y="35"/>
                        <a:pt x="122" y="12"/>
                        <a:pt x="187" y="12"/>
                      </a:cubicBezTo>
                      <a:cubicBezTo>
                        <a:pt x="252" y="12"/>
                        <a:pt x="314" y="35"/>
                        <a:pt x="363" y="78"/>
                      </a:cubicBezTo>
                      <a:cubicBezTo>
                        <a:pt x="365" y="81"/>
                        <a:pt x="369" y="80"/>
                        <a:pt x="371" y="78"/>
                      </a:cubicBezTo>
                      <a:cubicBezTo>
                        <a:pt x="373" y="75"/>
                        <a:pt x="373" y="71"/>
                        <a:pt x="371" y="6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0" name="组合 247"/>
          <p:cNvGrpSpPr/>
          <p:nvPr/>
        </p:nvGrpSpPr>
        <p:grpSpPr>
          <a:xfrm>
            <a:off x="5357338" y="1495735"/>
            <a:ext cx="3050374" cy="1125296"/>
            <a:chOff x="5074101" y="1485579"/>
            <a:chExt cx="3050374" cy="1125296"/>
          </a:xfrm>
        </p:grpSpPr>
        <p:sp>
          <p:nvSpPr>
            <p:cNvPr id="337" name="矩形 336"/>
            <p:cNvSpPr/>
            <p:nvPr/>
          </p:nvSpPr>
          <p:spPr>
            <a:xfrm>
              <a:off x="6194816" y="1485579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38" name="Picture 14" descr="E:\01 日常工作\04 展厅相关设计\2015年\PPT\主打胶片\源文件\images\10_07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74101" y="1485579"/>
              <a:ext cx="1125296" cy="1125296"/>
            </a:xfrm>
            <a:prstGeom prst="rect">
              <a:avLst/>
            </a:prstGeom>
            <a:noFill/>
          </p:spPr>
        </p:pic>
        <p:sp>
          <p:nvSpPr>
            <p:cNvPr id="339" name="椭圆 338"/>
            <p:cNvSpPr/>
            <p:nvPr/>
          </p:nvSpPr>
          <p:spPr>
            <a:xfrm>
              <a:off x="5245218" y="1680357"/>
              <a:ext cx="752222" cy="752222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0" name="Freeform 53"/>
            <p:cNvSpPr>
              <a:spLocks noEditPoints="1"/>
            </p:cNvSpPr>
            <p:nvPr/>
          </p:nvSpPr>
          <p:spPr bwMode="auto">
            <a:xfrm>
              <a:off x="5393314" y="1940604"/>
              <a:ext cx="526071" cy="250471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22" y="0"/>
                </a:cxn>
                <a:cxn ang="0">
                  <a:pos x="0" y="22"/>
                </a:cxn>
                <a:cxn ang="0">
                  <a:pos x="0" y="178"/>
                </a:cxn>
                <a:cxn ang="0">
                  <a:pos x="22" y="200"/>
                </a:cxn>
                <a:cxn ang="0">
                  <a:pos x="398" y="200"/>
                </a:cxn>
                <a:cxn ang="0">
                  <a:pos x="420" y="178"/>
                </a:cxn>
                <a:cxn ang="0">
                  <a:pos x="420" y="22"/>
                </a:cxn>
                <a:cxn ang="0">
                  <a:pos x="398" y="0"/>
                </a:cxn>
                <a:cxn ang="0">
                  <a:pos x="409" y="178"/>
                </a:cxn>
                <a:cxn ang="0">
                  <a:pos x="398" y="189"/>
                </a:cxn>
                <a:cxn ang="0">
                  <a:pos x="22" y="189"/>
                </a:cxn>
                <a:cxn ang="0">
                  <a:pos x="11" y="178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398" y="11"/>
                </a:cxn>
                <a:cxn ang="0">
                  <a:pos x="409" y="22"/>
                </a:cxn>
                <a:cxn ang="0">
                  <a:pos x="409" y="178"/>
                </a:cxn>
              </a:cxnLst>
              <a:rect l="0" t="0" r="r" b="b"/>
              <a:pathLst>
                <a:path w="420" h="200">
                  <a:moveTo>
                    <a:pt x="39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90"/>
                    <a:pt x="10" y="200"/>
                    <a:pt x="22" y="200"/>
                  </a:cubicBezTo>
                  <a:cubicBezTo>
                    <a:pt x="398" y="200"/>
                    <a:pt x="398" y="200"/>
                    <a:pt x="398" y="200"/>
                  </a:cubicBezTo>
                  <a:cubicBezTo>
                    <a:pt x="410" y="200"/>
                    <a:pt x="420" y="190"/>
                    <a:pt x="420" y="178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10"/>
                    <a:pt x="410" y="0"/>
                    <a:pt x="398" y="0"/>
                  </a:cubicBezTo>
                  <a:close/>
                  <a:moveTo>
                    <a:pt x="409" y="178"/>
                  </a:moveTo>
                  <a:cubicBezTo>
                    <a:pt x="409" y="184"/>
                    <a:pt x="404" y="189"/>
                    <a:pt x="398" y="189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6" y="189"/>
                    <a:pt x="11" y="184"/>
                    <a:pt x="11" y="178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6"/>
                    <a:pt x="16" y="11"/>
                    <a:pt x="22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404" y="11"/>
                    <a:pt x="409" y="16"/>
                    <a:pt x="409" y="22"/>
                  </a:cubicBezTo>
                  <a:lnTo>
                    <a:pt x="409" y="1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1" name="Freeform 54"/>
            <p:cNvSpPr>
              <a:spLocks noEditPoints="1"/>
            </p:cNvSpPr>
            <p:nvPr/>
          </p:nvSpPr>
          <p:spPr bwMode="auto">
            <a:xfrm>
              <a:off x="5425737" y="2021662"/>
              <a:ext cx="57552" cy="70521"/>
            </a:xfrm>
            <a:custGeom>
              <a:avLst/>
              <a:gdLst/>
              <a:ahLst/>
              <a:cxnLst>
                <a:cxn ang="0">
                  <a:pos x="44" y="14"/>
                </a:cxn>
                <a:cxn ang="0">
                  <a:pos x="37" y="5"/>
                </a:cxn>
                <a:cxn ang="0">
                  <a:pos x="29" y="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20" y="56"/>
                </a:cxn>
                <a:cxn ang="0">
                  <a:pos x="29" y="55"/>
                </a:cxn>
                <a:cxn ang="0">
                  <a:pos x="36" y="52"/>
                </a:cxn>
                <a:cxn ang="0">
                  <a:pos x="41" y="47"/>
                </a:cxn>
                <a:cxn ang="0">
                  <a:pos x="44" y="39"/>
                </a:cxn>
                <a:cxn ang="0">
                  <a:pos x="46" y="28"/>
                </a:cxn>
                <a:cxn ang="0">
                  <a:pos x="44" y="14"/>
                </a:cxn>
                <a:cxn ang="0">
                  <a:pos x="37" y="38"/>
                </a:cxn>
                <a:cxn ang="0">
                  <a:pos x="33" y="45"/>
                </a:cxn>
                <a:cxn ang="0">
                  <a:pos x="28" y="48"/>
                </a:cxn>
                <a:cxn ang="0">
                  <a:pos x="19" y="49"/>
                </a:cxn>
                <a:cxn ang="0">
                  <a:pos x="8" y="49"/>
                </a:cxn>
                <a:cxn ang="0">
                  <a:pos x="8" y="7"/>
                </a:cxn>
                <a:cxn ang="0">
                  <a:pos x="19" y="7"/>
                </a:cxn>
                <a:cxn ang="0">
                  <a:pos x="29" y="8"/>
                </a:cxn>
                <a:cxn ang="0">
                  <a:pos x="35" y="14"/>
                </a:cxn>
                <a:cxn ang="0">
                  <a:pos x="38" y="28"/>
                </a:cxn>
                <a:cxn ang="0">
                  <a:pos x="37" y="38"/>
                </a:cxn>
              </a:cxnLst>
              <a:rect l="0" t="0" r="r" b="b"/>
              <a:pathLst>
                <a:path w="46" h="56">
                  <a:moveTo>
                    <a:pt x="44" y="14"/>
                  </a:moveTo>
                  <a:cubicBezTo>
                    <a:pt x="42" y="11"/>
                    <a:pt x="40" y="7"/>
                    <a:pt x="37" y="5"/>
                  </a:cubicBezTo>
                  <a:cubicBezTo>
                    <a:pt x="35" y="3"/>
                    <a:pt x="32" y="2"/>
                    <a:pt x="29" y="1"/>
                  </a:cubicBezTo>
                  <a:cubicBezTo>
                    <a:pt x="27" y="0"/>
                    <a:pt x="24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6" y="55"/>
                    <a:pt x="29" y="55"/>
                  </a:cubicBezTo>
                  <a:cubicBezTo>
                    <a:pt x="32" y="54"/>
                    <a:pt x="34" y="53"/>
                    <a:pt x="36" y="52"/>
                  </a:cubicBezTo>
                  <a:cubicBezTo>
                    <a:pt x="37" y="51"/>
                    <a:pt x="39" y="49"/>
                    <a:pt x="41" y="47"/>
                  </a:cubicBezTo>
                  <a:cubicBezTo>
                    <a:pt x="42" y="45"/>
                    <a:pt x="43" y="42"/>
                    <a:pt x="44" y="39"/>
                  </a:cubicBezTo>
                  <a:cubicBezTo>
                    <a:pt x="45" y="36"/>
                    <a:pt x="46" y="32"/>
                    <a:pt x="46" y="28"/>
                  </a:cubicBezTo>
                  <a:cubicBezTo>
                    <a:pt x="46" y="23"/>
                    <a:pt x="45" y="18"/>
                    <a:pt x="44" y="14"/>
                  </a:cubicBezTo>
                  <a:close/>
                  <a:moveTo>
                    <a:pt x="37" y="38"/>
                  </a:moveTo>
                  <a:cubicBezTo>
                    <a:pt x="36" y="41"/>
                    <a:pt x="35" y="44"/>
                    <a:pt x="33" y="45"/>
                  </a:cubicBezTo>
                  <a:cubicBezTo>
                    <a:pt x="32" y="47"/>
                    <a:pt x="30" y="47"/>
                    <a:pt x="28" y="48"/>
                  </a:cubicBezTo>
                  <a:cubicBezTo>
                    <a:pt x="26" y="49"/>
                    <a:pt x="23" y="49"/>
                    <a:pt x="1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3" y="7"/>
                    <a:pt x="27" y="7"/>
                    <a:pt x="29" y="8"/>
                  </a:cubicBezTo>
                  <a:cubicBezTo>
                    <a:pt x="31" y="9"/>
                    <a:pt x="34" y="11"/>
                    <a:pt x="35" y="14"/>
                  </a:cubicBezTo>
                  <a:cubicBezTo>
                    <a:pt x="37" y="17"/>
                    <a:pt x="38" y="22"/>
                    <a:pt x="38" y="28"/>
                  </a:cubicBezTo>
                  <a:cubicBezTo>
                    <a:pt x="38" y="32"/>
                    <a:pt x="38" y="35"/>
                    <a:pt x="37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2" name="Freeform 55"/>
            <p:cNvSpPr>
              <a:spLocks noEditPoints="1"/>
            </p:cNvSpPr>
            <p:nvPr/>
          </p:nvSpPr>
          <p:spPr bwMode="auto">
            <a:xfrm>
              <a:off x="5487342" y="2040306"/>
              <a:ext cx="46203" cy="52688"/>
            </a:xfrm>
            <a:custGeom>
              <a:avLst/>
              <a:gdLst/>
              <a:ahLst/>
              <a:cxnLst>
                <a:cxn ang="0">
                  <a:pos x="35" y="36"/>
                </a:cxn>
                <a:cxn ang="0">
                  <a:pos x="35" y="24"/>
                </a:cxn>
                <a:cxn ang="0">
                  <a:pos x="35" y="15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1" y="12"/>
                </a:cxn>
                <a:cxn ang="0">
                  <a:pos x="8" y="13"/>
                </a:cxn>
                <a:cxn ang="0">
                  <a:pos x="11" y="7"/>
                </a:cxn>
                <a:cxn ang="0">
                  <a:pos x="18" y="5"/>
                </a:cxn>
                <a:cxn ang="0">
                  <a:pos x="26" y="8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10" y="19"/>
                </a:cxn>
                <a:cxn ang="0">
                  <a:pos x="5" y="21"/>
                </a:cxn>
                <a:cxn ang="0">
                  <a:pos x="1" y="25"/>
                </a:cxn>
                <a:cxn ang="0">
                  <a:pos x="0" y="30"/>
                </a:cxn>
                <a:cxn ang="0">
                  <a:pos x="3" y="38"/>
                </a:cxn>
                <a:cxn ang="0">
                  <a:pos x="14" y="42"/>
                </a:cxn>
                <a:cxn ang="0">
                  <a:pos x="21" y="40"/>
                </a:cxn>
                <a:cxn ang="0">
                  <a:pos x="28" y="36"/>
                </a:cxn>
                <a:cxn ang="0">
                  <a:pos x="30" y="41"/>
                </a:cxn>
                <a:cxn ang="0">
                  <a:pos x="37" y="41"/>
                </a:cxn>
                <a:cxn ang="0">
                  <a:pos x="35" y="36"/>
                </a:cxn>
                <a:cxn ang="0">
                  <a:pos x="28" y="23"/>
                </a:cxn>
                <a:cxn ang="0">
                  <a:pos x="27" y="30"/>
                </a:cxn>
                <a:cxn ang="0">
                  <a:pos x="22" y="35"/>
                </a:cxn>
                <a:cxn ang="0">
                  <a:pos x="15" y="36"/>
                </a:cxn>
                <a:cxn ang="0">
                  <a:pos x="9" y="34"/>
                </a:cxn>
                <a:cxn ang="0">
                  <a:pos x="7" y="30"/>
                </a:cxn>
                <a:cxn ang="0">
                  <a:pos x="8" y="27"/>
                </a:cxn>
                <a:cxn ang="0">
                  <a:pos x="11" y="24"/>
                </a:cxn>
                <a:cxn ang="0">
                  <a:pos x="17" y="23"/>
                </a:cxn>
                <a:cxn ang="0">
                  <a:pos x="28" y="21"/>
                </a:cxn>
                <a:cxn ang="0">
                  <a:pos x="28" y="23"/>
                </a:cxn>
              </a:cxnLst>
              <a:rect l="0" t="0" r="r" b="b"/>
              <a:pathLst>
                <a:path w="37" h="42">
                  <a:moveTo>
                    <a:pt x="35" y="36"/>
                  </a:moveTo>
                  <a:cubicBezTo>
                    <a:pt x="35" y="34"/>
                    <a:pt x="35" y="30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2"/>
                    <a:pt x="34" y="10"/>
                    <a:pt x="34" y="8"/>
                  </a:cubicBezTo>
                  <a:cubicBezTo>
                    <a:pt x="34" y="7"/>
                    <a:pt x="33" y="5"/>
                    <a:pt x="32" y="4"/>
                  </a:cubicBezTo>
                  <a:cubicBezTo>
                    <a:pt x="31" y="3"/>
                    <a:pt x="29" y="2"/>
                    <a:pt x="27" y="1"/>
                  </a:cubicBezTo>
                  <a:cubicBezTo>
                    <a:pt x="25" y="0"/>
                    <a:pt x="22" y="0"/>
                    <a:pt x="19" y="0"/>
                  </a:cubicBezTo>
                  <a:cubicBezTo>
                    <a:pt x="16" y="0"/>
                    <a:pt x="13" y="0"/>
                    <a:pt x="10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3" y="7"/>
                    <a:pt x="2" y="9"/>
                    <a:pt x="1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9" y="8"/>
                    <a:pt x="11" y="7"/>
                  </a:cubicBezTo>
                  <a:cubicBezTo>
                    <a:pt x="13" y="6"/>
                    <a:pt x="15" y="5"/>
                    <a:pt x="18" y="5"/>
                  </a:cubicBezTo>
                  <a:cubicBezTo>
                    <a:pt x="21" y="5"/>
                    <a:pt x="24" y="6"/>
                    <a:pt x="26" y="8"/>
                  </a:cubicBezTo>
                  <a:cubicBezTo>
                    <a:pt x="27" y="9"/>
                    <a:pt x="28" y="11"/>
                    <a:pt x="28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5" y="16"/>
                    <a:pt x="21" y="17"/>
                    <a:pt x="16" y="18"/>
                  </a:cubicBezTo>
                  <a:cubicBezTo>
                    <a:pt x="13" y="18"/>
                    <a:pt x="11" y="18"/>
                    <a:pt x="10" y="19"/>
                  </a:cubicBezTo>
                  <a:cubicBezTo>
                    <a:pt x="8" y="19"/>
                    <a:pt x="6" y="20"/>
                    <a:pt x="5" y="21"/>
                  </a:cubicBezTo>
                  <a:cubicBezTo>
                    <a:pt x="3" y="22"/>
                    <a:pt x="2" y="23"/>
                    <a:pt x="1" y="25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0" y="33"/>
                    <a:pt x="1" y="36"/>
                    <a:pt x="3" y="38"/>
                  </a:cubicBezTo>
                  <a:cubicBezTo>
                    <a:pt x="6" y="41"/>
                    <a:pt x="9" y="42"/>
                    <a:pt x="14" y="42"/>
                  </a:cubicBezTo>
                  <a:cubicBezTo>
                    <a:pt x="16" y="42"/>
                    <a:pt x="19" y="41"/>
                    <a:pt x="21" y="40"/>
                  </a:cubicBezTo>
                  <a:cubicBezTo>
                    <a:pt x="23" y="39"/>
                    <a:pt x="26" y="38"/>
                    <a:pt x="28" y="36"/>
                  </a:cubicBezTo>
                  <a:cubicBezTo>
                    <a:pt x="28" y="38"/>
                    <a:pt x="29" y="39"/>
                    <a:pt x="30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39"/>
                    <a:pt x="35" y="38"/>
                    <a:pt x="35" y="36"/>
                  </a:cubicBezTo>
                  <a:close/>
                  <a:moveTo>
                    <a:pt x="28" y="23"/>
                  </a:moveTo>
                  <a:cubicBezTo>
                    <a:pt x="28" y="26"/>
                    <a:pt x="27" y="28"/>
                    <a:pt x="27" y="30"/>
                  </a:cubicBezTo>
                  <a:cubicBezTo>
                    <a:pt x="26" y="32"/>
                    <a:pt x="24" y="33"/>
                    <a:pt x="22" y="35"/>
                  </a:cubicBezTo>
                  <a:cubicBezTo>
                    <a:pt x="20" y="36"/>
                    <a:pt x="18" y="36"/>
                    <a:pt x="15" y="36"/>
                  </a:cubicBezTo>
                  <a:cubicBezTo>
                    <a:pt x="12" y="36"/>
                    <a:pt x="10" y="36"/>
                    <a:pt x="9" y="34"/>
                  </a:cubicBezTo>
                  <a:cubicBezTo>
                    <a:pt x="8" y="33"/>
                    <a:pt x="7" y="32"/>
                    <a:pt x="7" y="30"/>
                  </a:cubicBezTo>
                  <a:cubicBezTo>
                    <a:pt x="7" y="29"/>
                    <a:pt x="7" y="28"/>
                    <a:pt x="8" y="27"/>
                  </a:cubicBezTo>
                  <a:cubicBezTo>
                    <a:pt x="9" y="26"/>
                    <a:pt x="10" y="25"/>
                    <a:pt x="11" y="24"/>
                  </a:cubicBezTo>
                  <a:cubicBezTo>
                    <a:pt x="12" y="24"/>
                    <a:pt x="14" y="24"/>
                    <a:pt x="17" y="23"/>
                  </a:cubicBezTo>
                  <a:cubicBezTo>
                    <a:pt x="22" y="22"/>
                    <a:pt x="25" y="22"/>
                    <a:pt x="28" y="21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3" name="Freeform 56"/>
            <p:cNvSpPr>
              <a:spLocks/>
            </p:cNvSpPr>
            <p:nvPr/>
          </p:nvSpPr>
          <p:spPr bwMode="auto">
            <a:xfrm>
              <a:off x="5533545" y="2023283"/>
              <a:ext cx="25129" cy="68900"/>
            </a:xfrm>
            <a:custGeom>
              <a:avLst/>
              <a:gdLst/>
              <a:ahLst/>
              <a:cxnLst>
                <a:cxn ang="0">
                  <a:pos x="16" y="49"/>
                </a:cxn>
                <a:cxn ang="0">
                  <a:pos x="14" y="48"/>
                </a:cxn>
                <a:cxn ang="0">
                  <a:pos x="12" y="47"/>
                </a:cxn>
                <a:cxn ang="0">
                  <a:pos x="12" y="43"/>
                </a:cxn>
                <a:cxn ang="0">
                  <a:pos x="12" y="20"/>
                </a:cxn>
                <a:cxn ang="0">
                  <a:pos x="19" y="20"/>
                </a:cxn>
                <a:cxn ang="0">
                  <a:pos x="19" y="14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43"/>
                </a:cxn>
                <a:cxn ang="0">
                  <a:pos x="6" y="51"/>
                </a:cxn>
                <a:cxn ang="0">
                  <a:pos x="9" y="54"/>
                </a:cxn>
                <a:cxn ang="0">
                  <a:pos x="15" y="55"/>
                </a:cxn>
                <a:cxn ang="0">
                  <a:pos x="20" y="55"/>
                </a:cxn>
                <a:cxn ang="0">
                  <a:pos x="19" y="49"/>
                </a:cxn>
                <a:cxn ang="0">
                  <a:pos x="16" y="49"/>
                </a:cxn>
              </a:cxnLst>
              <a:rect l="0" t="0" r="r" b="b"/>
              <a:pathLst>
                <a:path w="20" h="55">
                  <a:moveTo>
                    <a:pt x="16" y="49"/>
                  </a:moveTo>
                  <a:cubicBezTo>
                    <a:pt x="15" y="49"/>
                    <a:pt x="14" y="49"/>
                    <a:pt x="14" y="48"/>
                  </a:cubicBezTo>
                  <a:cubicBezTo>
                    <a:pt x="13" y="48"/>
                    <a:pt x="13" y="48"/>
                    <a:pt x="12" y="47"/>
                  </a:cubicBezTo>
                  <a:cubicBezTo>
                    <a:pt x="12" y="47"/>
                    <a:pt x="12" y="45"/>
                    <a:pt x="12" y="4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7"/>
                    <a:pt x="6" y="50"/>
                    <a:pt x="6" y="51"/>
                  </a:cubicBezTo>
                  <a:cubicBezTo>
                    <a:pt x="7" y="52"/>
                    <a:pt x="8" y="53"/>
                    <a:pt x="9" y="54"/>
                  </a:cubicBezTo>
                  <a:cubicBezTo>
                    <a:pt x="10" y="55"/>
                    <a:pt x="12" y="55"/>
                    <a:pt x="15" y="55"/>
                  </a:cubicBezTo>
                  <a:cubicBezTo>
                    <a:pt x="16" y="55"/>
                    <a:pt x="18" y="55"/>
                    <a:pt x="20" y="55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7" y="49"/>
                    <a:pt x="16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4" name="Freeform 57"/>
            <p:cNvSpPr>
              <a:spLocks noEditPoints="1"/>
            </p:cNvSpPr>
            <p:nvPr/>
          </p:nvSpPr>
          <p:spPr bwMode="auto">
            <a:xfrm>
              <a:off x="5557052" y="2040306"/>
              <a:ext cx="46203" cy="52688"/>
            </a:xfrm>
            <a:custGeom>
              <a:avLst/>
              <a:gdLst/>
              <a:ahLst/>
              <a:cxnLst>
                <a:cxn ang="0">
                  <a:pos x="35" y="24"/>
                </a:cxn>
                <a:cxn ang="0">
                  <a:pos x="35" y="15"/>
                </a:cxn>
                <a:cxn ang="0">
                  <a:pos x="35" y="8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8" y="13"/>
                </a:cxn>
                <a:cxn ang="0">
                  <a:pos x="12" y="7"/>
                </a:cxn>
                <a:cxn ang="0">
                  <a:pos x="19" y="5"/>
                </a:cxn>
                <a:cxn ang="0">
                  <a:pos x="26" y="8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16" y="18"/>
                </a:cxn>
                <a:cxn ang="0">
                  <a:pos x="10" y="19"/>
                </a:cxn>
                <a:cxn ang="0">
                  <a:pos x="5" y="21"/>
                </a:cxn>
                <a:cxn ang="0">
                  <a:pos x="2" y="25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4" y="42"/>
                </a:cxn>
                <a:cxn ang="0">
                  <a:pos x="22" y="40"/>
                </a:cxn>
                <a:cxn ang="0">
                  <a:pos x="29" y="36"/>
                </a:cxn>
                <a:cxn ang="0">
                  <a:pos x="30" y="41"/>
                </a:cxn>
                <a:cxn ang="0">
                  <a:pos x="37" y="41"/>
                </a:cxn>
                <a:cxn ang="0">
                  <a:pos x="36" y="36"/>
                </a:cxn>
                <a:cxn ang="0">
                  <a:pos x="35" y="24"/>
                </a:cxn>
                <a:cxn ang="0">
                  <a:pos x="28" y="23"/>
                </a:cxn>
                <a:cxn ang="0">
                  <a:pos x="27" y="30"/>
                </a:cxn>
                <a:cxn ang="0">
                  <a:pos x="23" y="35"/>
                </a:cxn>
                <a:cxn ang="0">
                  <a:pos x="16" y="36"/>
                </a:cxn>
                <a:cxn ang="0">
                  <a:pos x="10" y="34"/>
                </a:cxn>
                <a:cxn ang="0">
                  <a:pos x="8" y="30"/>
                </a:cxn>
                <a:cxn ang="0">
                  <a:pos x="9" y="27"/>
                </a:cxn>
                <a:cxn ang="0">
                  <a:pos x="11" y="24"/>
                </a:cxn>
                <a:cxn ang="0">
                  <a:pos x="17" y="23"/>
                </a:cxn>
                <a:cxn ang="0">
                  <a:pos x="28" y="21"/>
                </a:cxn>
                <a:cxn ang="0">
                  <a:pos x="28" y="23"/>
                </a:cxn>
              </a:cxnLst>
              <a:rect l="0" t="0" r="r" b="b"/>
              <a:pathLst>
                <a:path w="37" h="42">
                  <a:moveTo>
                    <a:pt x="35" y="24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2"/>
                    <a:pt x="35" y="10"/>
                    <a:pt x="35" y="8"/>
                  </a:cubicBezTo>
                  <a:cubicBezTo>
                    <a:pt x="34" y="7"/>
                    <a:pt x="34" y="5"/>
                    <a:pt x="33" y="4"/>
                  </a:cubicBezTo>
                  <a:cubicBezTo>
                    <a:pt x="32" y="3"/>
                    <a:pt x="30" y="2"/>
                    <a:pt x="28" y="1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16" y="0"/>
                    <a:pt x="13" y="0"/>
                    <a:pt x="11" y="1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0"/>
                    <a:pt x="10" y="8"/>
                    <a:pt x="12" y="7"/>
                  </a:cubicBezTo>
                  <a:cubicBezTo>
                    <a:pt x="13" y="6"/>
                    <a:pt x="15" y="5"/>
                    <a:pt x="19" y="5"/>
                  </a:cubicBezTo>
                  <a:cubicBezTo>
                    <a:pt x="22" y="5"/>
                    <a:pt x="25" y="6"/>
                    <a:pt x="26" y="8"/>
                  </a:cubicBezTo>
                  <a:cubicBezTo>
                    <a:pt x="28" y="9"/>
                    <a:pt x="28" y="11"/>
                    <a:pt x="28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6" y="16"/>
                    <a:pt x="22" y="17"/>
                    <a:pt x="16" y="18"/>
                  </a:cubicBezTo>
                  <a:cubicBezTo>
                    <a:pt x="13" y="18"/>
                    <a:pt x="11" y="18"/>
                    <a:pt x="10" y="19"/>
                  </a:cubicBezTo>
                  <a:cubicBezTo>
                    <a:pt x="8" y="19"/>
                    <a:pt x="7" y="20"/>
                    <a:pt x="5" y="21"/>
                  </a:cubicBezTo>
                  <a:cubicBezTo>
                    <a:pt x="4" y="22"/>
                    <a:pt x="3" y="23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0" y="33"/>
                    <a:pt x="2" y="36"/>
                    <a:pt x="4" y="38"/>
                  </a:cubicBezTo>
                  <a:cubicBezTo>
                    <a:pt x="6" y="41"/>
                    <a:pt x="10" y="42"/>
                    <a:pt x="14" y="42"/>
                  </a:cubicBezTo>
                  <a:cubicBezTo>
                    <a:pt x="17" y="42"/>
                    <a:pt x="19" y="41"/>
                    <a:pt x="22" y="40"/>
                  </a:cubicBezTo>
                  <a:cubicBezTo>
                    <a:pt x="24" y="39"/>
                    <a:pt x="26" y="38"/>
                    <a:pt x="29" y="36"/>
                  </a:cubicBezTo>
                  <a:cubicBezTo>
                    <a:pt x="29" y="38"/>
                    <a:pt x="29" y="39"/>
                    <a:pt x="30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39"/>
                    <a:pt x="36" y="38"/>
                    <a:pt x="36" y="36"/>
                  </a:cubicBezTo>
                  <a:cubicBezTo>
                    <a:pt x="35" y="34"/>
                    <a:pt x="35" y="30"/>
                    <a:pt x="35" y="24"/>
                  </a:cubicBezTo>
                  <a:close/>
                  <a:moveTo>
                    <a:pt x="28" y="23"/>
                  </a:moveTo>
                  <a:cubicBezTo>
                    <a:pt x="28" y="26"/>
                    <a:pt x="28" y="28"/>
                    <a:pt x="27" y="30"/>
                  </a:cubicBezTo>
                  <a:cubicBezTo>
                    <a:pt x="26" y="32"/>
                    <a:pt x="25" y="33"/>
                    <a:pt x="23" y="35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3" y="36"/>
                    <a:pt x="11" y="36"/>
                    <a:pt x="10" y="34"/>
                  </a:cubicBezTo>
                  <a:cubicBezTo>
                    <a:pt x="8" y="33"/>
                    <a:pt x="8" y="32"/>
                    <a:pt x="8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9" y="26"/>
                    <a:pt x="10" y="25"/>
                    <a:pt x="11" y="24"/>
                  </a:cubicBezTo>
                  <a:cubicBezTo>
                    <a:pt x="12" y="24"/>
                    <a:pt x="14" y="24"/>
                    <a:pt x="17" y="23"/>
                  </a:cubicBezTo>
                  <a:cubicBezTo>
                    <a:pt x="22" y="22"/>
                    <a:pt x="26" y="22"/>
                    <a:pt x="28" y="21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5" name="Freeform 58"/>
            <p:cNvSpPr>
              <a:spLocks/>
            </p:cNvSpPr>
            <p:nvPr/>
          </p:nvSpPr>
          <p:spPr bwMode="auto">
            <a:xfrm>
              <a:off x="5630005" y="2020852"/>
              <a:ext cx="60795" cy="72143"/>
            </a:xfrm>
            <a:custGeom>
              <a:avLst/>
              <a:gdLst/>
              <a:ahLst/>
              <a:cxnLst>
                <a:cxn ang="0">
                  <a:pos x="42" y="37"/>
                </a:cxn>
                <a:cxn ang="0">
                  <a:pos x="36" y="48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10" y="41"/>
                </a:cxn>
                <a:cxn ang="0">
                  <a:pos x="8" y="29"/>
                </a:cxn>
                <a:cxn ang="0">
                  <a:pos x="9" y="18"/>
                </a:cxn>
                <a:cxn ang="0">
                  <a:pos x="15" y="10"/>
                </a:cxn>
                <a:cxn ang="0">
                  <a:pos x="26" y="7"/>
                </a:cxn>
                <a:cxn ang="0">
                  <a:pos x="35" y="9"/>
                </a:cxn>
                <a:cxn ang="0">
                  <a:pos x="41" y="18"/>
                </a:cxn>
                <a:cxn ang="0">
                  <a:pos x="48" y="16"/>
                </a:cxn>
                <a:cxn ang="0">
                  <a:pos x="40" y="4"/>
                </a:cxn>
                <a:cxn ang="0">
                  <a:pos x="26" y="0"/>
                </a:cxn>
                <a:cxn ang="0">
                  <a:pos x="13" y="4"/>
                </a:cxn>
                <a:cxn ang="0">
                  <a:pos x="3" y="13"/>
                </a:cxn>
                <a:cxn ang="0">
                  <a:pos x="0" y="29"/>
                </a:cxn>
                <a:cxn ang="0">
                  <a:pos x="3" y="43"/>
                </a:cxn>
                <a:cxn ang="0">
                  <a:pos x="11" y="54"/>
                </a:cxn>
                <a:cxn ang="0">
                  <a:pos x="26" y="58"/>
                </a:cxn>
                <a:cxn ang="0">
                  <a:pos x="41" y="53"/>
                </a:cxn>
                <a:cxn ang="0">
                  <a:pos x="49" y="39"/>
                </a:cxn>
                <a:cxn ang="0">
                  <a:pos x="42" y="37"/>
                </a:cxn>
              </a:cxnLst>
              <a:rect l="0" t="0" r="r" b="b"/>
              <a:pathLst>
                <a:path w="49" h="58">
                  <a:moveTo>
                    <a:pt x="42" y="37"/>
                  </a:moveTo>
                  <a:cubicBezTo>
                    <a:pt x="41" y="42"/>
                    <a:pt x="39" y="45"/>
                    <a:pt x="36" y="48"/>
                  </a:cubicBezTo>
                  <a:cubicBezTo>
                    <a:pt x="33" y="50"/>
                    <a:pt x="29" y="51"/>
                    <a:pt x="25" y="51"/>
                  </a:cubicBezTo>
                  <a:cubicBezTo>
                    <a:pt x="22" y="51"/>
                    <a:pt x="19" y="51"/>
                    <a:pt x="16" y="49"/>
                  </a:cubicBezTo>
                  <a:cubicBezTo>
                    <a:pt x="13" y="47"/>
                    <a:pt x="11" y="44"/>
                    <a:pt x="10" y="41"/>
                  </a:cubicBezTo>
                  <a:cubicBezTo>
                    <a:pt x="8" y="37"/>
                    <a:pt x="8" y="33"/>
                    <a:pt x="8" y="29"/>
                  </a:cubicBezTo>
                  <a:cubicBezTo>
                    <a:pt x="8" y="25"/>
                    <a:pt x="8" y="21"/>
                    <a:pt x="9" y="18"/>
                  </a:cubicBezTo>
                  <a:cubicBezTo>
                    <a:pt x="10" y="14"/>
                    <a:pt x="12" y="12"/>
                    <a:pt x="15" y="10"/>
                  </a:cubicBezTo>
                  <a:cubicBezTo>
                    <a:pt x="18" y="8"/>
                    <a:pt x="22" y="7"/>
                    <a:pt x="26" y="7"/>
                  </a:cubicBezTo>
                  <a:cubicBezTo>
                    <a:pt x="30" y="7"/>
                    <a:pt x="33" y="7"/>
                    <a:pt x="35" y="9"/>
                  </a:cubicBezTo>
                  <a:cubicBezTo>
                    <a:pt x="38" y="11"/>
                    <a:pt x="39" y="14"/>
                    <a:pt x="41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4" y="7"/>
                    <a:pt x="40" y="4"/>
                  </a:cubicBezTo>
                  <a:cubicBezTo>
                    <a:pt x="36" y="2"/>
                    <a:pt x="32" y="0"/>
                    <a:pt x="26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9" y="6"/>
                    <a:pt x="6" y="9"/>
                    <a:pt x="3" y="13"/>
                  </a:cubicBezTo>
                  <a:cubicBezTo>
                    <a:pt x="1" y="18"/>
                    <a:pt x="0" y="23"/>
                    <a:pt x="0" y="29"/>
                  </a:cubicBezTo>
                  <a:cubicBezTo>
                    <a:pt x="0" y="34"/>
                    <a:pt x="1" y="39"/>
                    <a:pt x="3" y="43"/>
                  </a:cubicBezTo>
                  <a:cubicBezTo>
                    <a:pt x="5" y="48"/>
                    <a:pt x="8" y="52"/>
                    <a:pt x="11" y="54"/>
                  </a:cubicBezTo>
                  <a:cubicBezTo>
                    <a:pt x="15" y="56"/>
                    <a:pt x="20" y="58"/>
                    <a:pt x="26" y="58"/>
                  </a:cubicBezTo>
                  <a:cubicBezTo>
                    <a:pt x="32" y="58"/>
                    <a:pt x="37" y="56"/>
                    <a:pt x="41" y="53"/>
                  </a:cubicBezTo>
                  <a:cubicBezTo>
                    <a:pt x="45" y="50"/>
                    <a:pt x="47" y="45"/>
                    <a:pt x="49" y="39"/>
                  </a:cubicBezTo>
                  <a:lnTo>
                    <a:pt x="42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6" name="Freeform 59"/>
            <p:cNvSpPr>
              <a:spLocks noEditPoints="1"/>
            </p:cNvSpPr>
            <p:nvPr/>
          </p:nvSpPr>
          <p:spPr bwMode="auto">
            <a:xfrm>
              <a:off x="5694041" y="2040306"/>
              <a:ext cx="46203" cy="52688"/>
            </a:xfrm>
            <a:custGeom>
              <a:avLst/>
              <a:gdLst/>
              <a:ahLst/>
              <a:cxnLst>
                <a:cxn ang="0">
                  <a:pos x="29" y="28"/>
                </a:cxn>
                <a:cxn ang="0">
                  <a:pos x="25" y="34"/>
                </a:cxn>
                <a:cxn ang="0">
                  <a:pos x="19" y="36"/>
                </a:cxn>
                <a:cxn ang="0">
                  <a:pos x="11" y="33"/>
                </a:cxn>
                <a:cxn ang="0">
                  <a:pos x="7" y="22"/>
                </a:cxn>
                <a:cxn ang="0">
                  <a:pos x="37" y="22"/>
                </a:cxn>
                <a:cxn ang="0">
                  <a:pos x="37" y="21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5" y="5"/>
                </a:cxn>
                <a:cxn ang="0">
                  <a:pos x="0" y="21"/>
                </a:cxn>
                <a:cxn ang="0">
                  <a:pos x="5" y="36"/>
                </a:cxn>
                <a:cxn ang="0">
                  <a:pos x="19" y="42"/>
                </a:cxn>
                <a:cxn ang="0">
                  <a:pos x="30" y="38"/>
                </a:cxn>
                <a:cxn ang="0">
                  <a:pos x="36" y="29"/>
                </a:cxn>
                <a:cxn ang="0">
                  <a:pos x="29" y="28"/>
                </a:cxn>
                <a:cxn ang="0">
                  <a:pos x="11" y="8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0" y="17"/>
                </a:cxn>
                <a:cxn ang="0">
                  <a:pos x="7" y="17"/>
                </a:cxn>
                <a:cxn ang="0">
                  <a:pos x="11" y="8"/>
                </a:cxn>
              </a:cxnLst>
              <a:rect l="0" t="0" r="r" b="b"/>
              <a:pathLst>
                <a:path w="37" h="42">
                  <a:moveTo>
                    <a:pt x="29" y="28"/>
                  </a:moveTo>
                  <a:cubicBezTo>
                    <a:pt x="28" y="31"/>
                    <a:pt x="27" y="33"/>
                    <a:pt x="25" y="34"/>
                  </a:cubicBezTo>
                  <a:cubicBezTo>
                    <a:pt x="24" y="35"/>
                    <a:pt x="21" y="36"/>
                    <a:pt x="19" y="36"/>
                  </a:cubicBezTo>
                  <a:cubicBezTo>
                    <a:pt x="16" y="36"/>
                    <a:pt x="13" y="35"/>
                    <a:pt x="11" y="33"/>
                  </a:cubicBezTo>
                  <a:cubicBezTo>
                    <a:pt x="8" y="30"/>
                    <a:pt x="7" y="27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7" y="14"/>
                    <a:pt x="35" y="9"/>
                    <a:pt x="32" y="5"/>
                  </a:cubicBezTo>
                  <a:cubicBezTo>
                    <a:pt x="28" y="1"/>
                    <a:pt x="24" y="0"/>
                    <a:pt x="19" y="0"/>
                  </a:cubicBezTo>
                  <a:cubicBezTo>
                    <a:pt x="13" y="0"/>
                    <a:pt x="9" y="1"/>
                    <a:pt x="5" y="5"/>
                  </a:cubicBezTo>
                  <a:cubicBezTo>
                    <a:pt x="2" y="9"/>
                    <a:pt x="0" y="14"/>
                    <a:pt x="0" y="21"/>
                  </a:cubicBezTo>
                  <a:cubicBezTo>
                    <a:pt x="0" y="28"/>
                    <a:pt x="2" y="33"/>
                    <a:pt x="5" y="36"/>
                  </a:cubicBezTo>
                  <a:cubicBezTo>
                    <a:pt x="8" y="40"/>
                    <a:pt x="13" y="42"/>
                    <a:pt x="19" y="42"/>
                  </a:cubicBezTo>
                  <a:cubicBezTo>
                    <a:pt x="24" y="42"/>
                    <a:pt x="27" y="41"/>
                    <a:pt x="30" y="38"/>
                  </a:cubicBezTo>
                  <a:cubicBezTo>
                    <a:pt x="33" y="36"/>
                    <a:pt x="35" y="33"/>
                    <a:pt x="36" y="29"/>
                  </a:cubicBezTo>
                  <a:lnTo>
                    <a:pt x="29" y="28"/>
                  </a:lnTo>
                  <a:close/>
                  <a:moveTo>
                    <a:pt x="11" y="8"/>
                  </a:moveTo>
                  <a:cubicBezTo>
                    <a:pt x="13" y="6"/>
                    <a:pt x="15" y="5"/>
                    <a:pt x="19" y="5"/>
                  </a:cubicBezTo>
                  <a:cubicBezTo>
                    <a:pt x="22" y="5"/>
                    <a:pt x="25" y="7"/>
                    <a:pt x="27" y="9"/>
                  </a:cubicBezTo>
                  <a:cubicBezTo>
                    <a:pt x="28" y="11"/>
                    <a:pt x="29" y="13"/>
                    <a:pt x="3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3"/>
                    <a:pt x="9" y="10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7" name="Freeform 60"/>
            <p:cNvSpPr>
              <a:spLocks/>
            </p:cNvSpPr>
            <p:nvPr/>
          </p:nvSpPr>
          <p:spPr bwMode="auto">
            <a:xfrm>
              <a:off x="5745108" y="2040306"/>
              <a:ext cx="41340" cy="51878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33" y="16"/>
                </a:cxn>
                <a:cxn ang="0">
                  <a:pos x="32" y="9"/>
                </a:cxn>
                <a:cxn ang="0">
                  <a:pos x="30" y="4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7" y="41"/>
                </a:cxn>
                <a:cxn ang="0">
                  <a:pos x="7" y="19"/>
                </a:cxn>
                <a:cxn ang="0">
                  <a:pos x="10" y="8"/>
                </a:cxn>
                <a:cxn ang="0">
                  <a:pos x="18" y="5"/>
                </a:cxn>
                <a:cxn ang="0">
                  <a:pos x="22" y="7"/>
                </a:cxn>
                <a:cxn ang="0">
                  <a:pos x="25" y="10"/>
                </a:cxn>
                <a:cxn ang="0">
                  <a:pos x="26" y="16"/>
                </a:cxn>
              </a:cxnLst>
              <a:rect l="0" t="0" r="r" b="b"/>
              <a:pathLst>
                <a:path w="33" h="41">
                  <a:moveTo>
                    <a:pt x="26" y="16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3"/>
                    <a:pt x="32" y="11"/>
                    <a:pt x="32" y="9"/>
                  </a:cubicBezTo>
                  <a:cubicBezTo>
                    <a:pt x="32" y="7"/>
                    <a:pt x="31" y="6"/>
                    <a:pt x="30" y="4"/>
                  </a:cubicBezTo>
                  <a:cubicBezTo>
                    <a:pt x="29" y="3"/>
                    <a:pt x="28" y="2"/>
                    <a:pt x="26" y="1"/>
                  </a:cubicBezTo>
                  <a:cubicBezTo>
                    <a:pt x="24" y="0"/>
                    <a:pt x="21" y="0"/>
                    <a:pt x="19" y="0"/>
                  </a:cubicBezTo>
                  <a:cubicBezTo>
                    <a:pt x="13" y="0"/>
                    <a:pt x="9" y="2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"/>
                    <a:pt x="8" y="10"/>
                    <a:pt x="10" y="8"/>
                  </a:cubicBezTo>
                  <a:cubicBezTo>
                    <a:pt x="12" y="6"/>
                    <a:pt x="15" y="5"/>
                    <a:pt x="18" y="5"/>
                  </a:cubicBezTo>
                  <a:cubicBezTo>
                    <a:pt x="19" y="5"/>
                    <a:pt x="21" y="6"/>
                    <a:pt x="22" y="7"/>
                  </a:cubicBezTo>
                  <a:cubicBezTo>
                    <a:pt x="24" y="8"/>
                    <a:pt x="25" y="9"/>
                    <a:pt x="25" y="10"/>
                  </a:cubicBezTo>
                  <a:cubicBezTo>
                    <a:pt x="26" y="11"/>
                    <a:pt x="26" y="13"/>
                    <a:pt x="26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8" name="Freeform 61"/>
            <p:cNvSpPr>
              <a:spLocks/>
            </p:cNvSpPr>
            <p:nvPr/>
          </p:nvSpPr>
          <p:spPr bwMode="auto">
            <a:xfrm>
              <a:off x="5788879" y="2023283"/>
              <a:ext cx="25129" cy="68900"/>
            </a:xfrm>
            <a:custGeom>
              <a:avLst/>
              <a:gdLst/>
              <a:ahLst/>
              <a:cxnLst>
                <a:cxn ang="0">
                  <a:pos x="16" y="49"/>
                </a:cxn>
                <a:cxn ang="0">
                  <a:pos x="14" y="48"/>
                </a:cxn>
                <a:cxn ang="0">
                  <a:pos x="12" y="47"/>
                </a:cxn>
                <a:cxn ang="0">
                  <a:pos x="12" y="43"/>
                </a:cxn>
                <a:cxn ang="0">
                  <a:pos x="12" y="20"/>
                </a:cxn>
                <a:cxn ang="0">
                  <a:pos x="19" y="20"/>
                </a:cxn>
                <a:cxn ang="0">
                  <a:pos x="19" y="14"/>
                </a:cxn>
                <a:cxn ang="0">
                  <a:pos x="12" y="14"/>
                </a:cxn>
                <a:cxn ang="0">
                  <a:pos x="12" y="0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43"/>
                </a:cxn>
                <a:cxn ang="0">
                  <a:pos x="6" y="51"/>
                </a:cxn>
                <a:cxn ang="0">
                  <a:pos x="9" y="54"/>
                </a:cxn>
                <a:cxn ang="0">
                  <a:pos x="15" y="55"/>
                </a:cxn>
                <a:cxn ang="0">
                  <a:pos x="20" y="55"/>
                </a:cxn>
                <a:cxn ang="0">
                  <a:pos x="19" y="49"/>
                </a:cxn>
                <a:cxn ang="0">
                  <a:pos x="16" y="49"/>
                </a:cxn>
              </a:cxnLst>
              <a:rect l="0" t="0" r="r" b="b"/>
              <a:pathLst>
                <a:path w="20" h="55">
                  <a:moveTo>
                    <a:pt x="16" y="49"/>
                  </a:moveTo>
                  <a:cubicBezTo>
                    <a:pt x="15" y="49"/>
                    <a:pt x="14" y="49"/>
                    <a:pt x="14" y="48"/>
                  </a:cubicBezTo>
                  <a:cubicBezTo>
                    <a:pt x="13" y="48"/>
                    <a:pt x="13" y="48"/>
                    <a:pt x="12" y="47"/>
                  </a:cubicBezTo>
                  <a:cubicBezTo>
                    <a:pt x="12" y="47"/>
                    <a:pt x="12" y="45"/>
                    <a:pt x="12" y="4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7"/>
                    <a:pt x="6" y="50"/>
                    <a:pt x="6" y="51"/>
                  </a:cubicBezTo>
                  <a:cubicBezTo>
                    <a:pt x="7" y="52"/>
                    <a:pt x="8" y="53"/>
                    <a:pt x="9" y="54"/>
                  </a:cubicBezTo>
                  <a:cubicBezTo>
                    <a:pt x="10" y="55"/>
                    <a:pt x="12" y="55"/>
                    <a:pt x="15" y="55"/>
                  </a:cubicBezTo>
                  <a:cubicBezTo>
                    <a:pt x="16" y="55"/>
                    <a:pt x="18" y="55"/>
                    <a:pt x="20" y="55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7" y="49"/>
                    <a:pt x="16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9" name="Freeform 62"/>
            <p:cNvSpPr>
              <a:spLocks noEditPoints="1"/>
            </p:cNvSpPr>
            <p:nvPr/>
          </p:nvSpPr>
          <p:spPr bwMode="auto">
            <a:xfrm>
              <a:off x="5812387" y="2040306"/>
              <a:ext cx="46203" cy="52688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26" y="34"/>
                </a:cxn>
                <a:cxn ang="0">
                  <a:pos x="20" y="36"/>
                </a:cxn>
                <a:cxn ang="0">
                  <a:pos x="11" y="33"/>
                </a:cxn>
                <a:cxn ang="0">
                  <a:pos x="7" y="22"/>
                </a:cxn>
                <a:cxn ang="0">
                  <a:pos x="37" y="22"/>
                </a:cxn>
                <a:cxn ang="0">
                  <a:pos x="37" y="21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6" y="5"/>
                </a:cxn>
                <a:cxn ang="0">
                  <a:pos x="0" y="21"/>
                </a:cxn>
                <a:cxn ang="0">
                  <a:pos x="6" y="36"/>
                </a:cxn>
                <a:cxn ang="0">
                  <a:pos x="19" y="42"/>
                </a:cxn>
                <a:cxn ang="0">
                  <a:pos x="31" y="38"/>
                </a:cxn>
                <a:cxn ang="0">
                  <a:pos x="37" y="29"/>
                </a:cxn>
                <a:cxn ang="0">
                  <a:pos x="30" y="28"/>
                </a:cxn>
                <a:cxn ang="0">
                  <a:pos x="11" y="8"/>
                </a:cxn>
                <a:cxn ang="0">
                  <a:pos x="19" y="5"/>
                </a:cxn>
                <a:cxn ang="0">
                  <a:pos x="28" y="9"/>
                </a:cxn>
                <a:cxn ang="0">
                  <a:pos x="30" y="17"/>
                </a:cxn>
                <a:cxn ang="0">
                  <a:pos x="8" y="17"/>
                </a:cxn>
                <a:cxn ang="0">
                  <a:pos x="11" y="8"/>
                </a:cxn>
              </a:cxnLst>
              <a:rect l="0" t="0" r="r" b="b"/>
              <a:pathLst>
                <a:path w="37" h="42">
                  <a:moveTo>
                    <a:pt x="30" y="28"/>
                  </a:moveTo>
                  <a:cubicBezTo>
                    <a:pt x="29" y="31"/>
                    <a:pt x="28" y="33"/>
                    <a:pt x="26" y="34"/>
                  </a:cubicBezTo>
                  <a:cubicBezTo>
                    <a:pt x="24" y="35"/>
                    <a:pt x="22" y="36"/>
                    <a:pt x="20" y="36"/>
                  </a:cubicBezTo>
                  <a:cubicBezTo>
                    <a:pt x="16" y="36"/>
                    <a:pt x="13" y="35"/>
                    <a:pt x="11" y="33"/>
                  </a:cubicBezTo>
                  <a:cubicBezTo>
                    <a:pt x="9" y="30"/>
                    <a:pt x="8" y="27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7" y="14"/>
                    <a:pt x="36" y="9"/>
                    <a:pt x="32" y="5"/>
                  </a:cubicBezTo>
                  <a:cubicBezTo>
                    <a:pt x="29" y="1"/>
                    <a:pt x="24" y="0"/>
                    <a:pt x="19" y="0"/>
                  </a:cubicBezTo>
                  <a:cubicBezTo>
                    <a:pt x="14" y="0"/>
                    <a:pt x="9" y="1"/>
                    <a:pt x="6" y="5"/>
                  </a:cubicBezTo>
                  <a:cubicBezTo>
                    <a:pt x="2" y="9"/>
                    <a:pt x="0" y="14"/>
                    <a:pt x="0" y="21"/>
                  </a:cubicBezTo>
                  <a:cubicBezTo>
                    <a:pt x="0" y="28"/>
                    <a:pt x="2" y="33"/>
                    <a:pt x="6" y="36"/>
                  </a:cubicBezTo>
                  <a:cubicBezTo>
                    <a:pt x="9" y="40"/>
                    <a:pt x="14" y="42"/>
                    <a:pt x="19" y="42"/>
                  </a:cubicBezTo>
                  <a:cubicBezTo>
                    <a:pt x="24" y="42"/>
                    <a:pt x="28" y="41"/>
                    <a:pt x="31" y="38"/>
                  </a:cubicBezTo>
                  <a:cubicBezTo>
                    <a:pt x="34" y="36"/>
                    <a:pt x="36" y="33"/>
                    <a:pt x="37" y="29"/>
                  </a:cubicBezTo>
                  <a:lnTo>
                    <a:pt x="30" y="28"/>
                  </a:lnTo>
                  <a:close/>
                  <a:moveTo>
                    <a:pt x="11" y="8"/>
                  </a:moveTo>
                  <a:cubicBezTo>
                    <a:pt x="13" y="6"/>
                    <a:pt x="16" y="5"/>
                    <a:pt x="19" y="5"/>
                  </a:cubicBezTo>
                  <a:cubicBezTo>
                    <a:pt x="23" y="5"/>
                    <a:pt x="25" y="7"/>
                    <a:pt x="28" y="9"/>
                  </a:cubicBezTo>
                  <a:cubicBezTo>
                    <a:pt x="29" y="11"/>
                    <a:pt x="30" y="13"/>
                    <a:pt x="3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9" y="10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0" name="Freeform 63"/>
            <p:cNvSpPr>
              <a:spLocks/>
            </p:cNvSpPr>
            <p:nvPr/>
          </p:nvSpPr>
          <p:spPr bwMode="auto">
            <a:xfrm>
              <a:off x="5865075" y="2040306"/>
              <a:ext cx="26750" cy="5187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6" y="41"/>
                </a:cxn>
                <a:cxn ang="0">
                  <a:pos x="6" y="20"/>
                </a:cxn>
                <a:cxn ang="0">
                  <a:pos x="8" y="12"/>
                </a:cxn>
                <a:cxn ang="0">
                  <a:pos x="10" y="8"/>
                </a:cxn>
                <a:cxn ang="0">
                  <a:pos x="14" y="7"/>
                </a:cxn>
                <a:cxn ang="0">
                  <a:pos x="19" y="8"/>
                </a:cxn>
                <a:cxn ang="0">
                  <a:pos x="21" y="2"/>
                </a:cxn>
                <a:cxn ang="0">
                  <a:pos x="14" y="0"/>
                </a:cxn>
                <a:cxn ang="0">
                  <a:pos x="10" y="1"/>
                </a:cxn>
              </a:cxnLst>
              <a:rect l="0" t="0" r="r" b="b"/>
              <a:pathLst>
                <a:path w="21" h="41">
                  <a:moveTo>
                    <a:pt x="10" y="1"/>
                  </a:moveTo>
                  <a:cubicBezTo>
                    <a:pt x="9" y="2"/>
                    <a:pt x="7" y="4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7"/>
                    <a:pt x="7" y="14"/>
                    <a:pt x="8" y="12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6" y="7"/>
                    <a:pt x="17" y="7"/>
                    <a:pt x="19" y="8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3" y="0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1" name="Freeform 64"/>
            <p:cNvSpPr>
              <a:spLocks/>
            </p:cNvSpPr>
            <p:nvPr/>
          </p:nvSpPr>
          <p:spPr bwMode="auto">
            <a:xfrm>
              <a:off x="5441138" y="1969785"/>
              <a:ext cx="13780" cy="46203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7"/>
                </a:cxn>
              </a:cxnLst>
              <a:rect l="0" t="0" r="r" b="b"/>
              <a:pathLst>
                <a:path w="11" h="37">
                  <a:moveTo>
                    <a:pt x="6" y="37"/>
                  </a:moveTo>
                  <a:cubicBezTo>
                    <a:pt x="9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2" name="Freeform 65"/>
            <p:cNvSpPr>
              <a:spLocks/>
            </p:cNvSpPr>
            <p:nvPr/>
          </p:nvSpPr>
          <p:spPr bwMode="auto">
            <a:xfrm>
              <a:off x="5483289" y="1969785"/>
              <a:ext cx="13780" cy="46203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3" name="Freeform 66"/>
            <p:cNvSpPr>
              <a:spLocks/>
            </p:cNvSpPr>
            <p:nvPr/>
          </p:nvSpPr>
          <p:spPr bwMode="auto">
            <a:xfrm>
              <a:off x="5524628" y="1969785"/>
              <a:ext cx="13780" cy="46203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4" name="Freeform 67"/>
            <p:cNvSpPr>
              <a:spLocks/>
            </p:cNvSpPr>
            <p:nvPr/>
          </p:nvSpPr>
          <p:spPr bwMode="auto">
            <a:xfrm>
              <a:off x="5565968" y="1969785"/>
              <a:ext cx="13780" cy="46203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5" name="Freeform 68"/>
            <p:cNvSpPr>
              <a:spLocks/>
            </p:cNvSpPr>
            <p:nvPr/>
          </p:nvSpPr>
          <p:spPr bwMode="auto">
            <a:xfrm>
              <a:off x="5607308" y="1969785"/>
              <a:ext cx="13780" cy="4620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37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6" y="37"/>
                  </a:cubicBezTo>
                  <a:cubicBezTo>
                    <a:pt x="9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6" name="Freeform 69"/>
            <p:cNvSpPr>
              <a:spLocks/>
            </p:cNvSpPr>
            <p:nvPr/>
          </p:nvSpPr>
          <p:spPr bwMode="auto">
            <a:xfrm>
              <a:off x="5648649" y="1969785"/>
              <a:ext cx="13780" cy="46203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7"/>
                </a:cxn>
              </a:cxnLst>
              <a:rect l="0" t="0" r="r" b="b"/>
              <a:pathLst>
                <a:path w="11" h="37">
                  <a:moveTo>
                    <a:pt x="6" y="37"/>
                  </a:moveTo>
                  <a:cubicBezTo>
                    <a:pt x="9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7" name="Freeform 70"/>
            <p:cNvSpPr>
              <a:spLocks/>
            </p:cNvSpPr>
            <p:nvPr/>
          </p:nvSpPr>
          <p:spPr bwMode="auto">
            <a:xfrm>
              <a:off x="5689989" y="1969785"/>
              <a:ext cx="13780" cy="46203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7"/>
                </a:cxn>
              </a:cxnLst>
              <a:rect l="0" t="0" r="r" b="b"/>
              <a:pathLst>
                <a:path w="11" h="37">
                  <a:moveTo>
                    <a:pt x="6" y="37"/>
                  </a:moveTo>
                  <a:cubicBezTo>
                    <a:pt x="9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8" name="Freeform 71"/>
            <p:cNvSpPr>
              <a:spLocks/>
            </p:cNvSpPr>
            <p:nvPr/>
          </p:nvSpPr>
          <p:spPr bwMode="auto">
            <a:xfrm>
              <a:off x="5731329" y="1969785"/>
              <a:ext cx="13780" cy="46203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7"/>
                </a:cxn>
              </a:cxnLst>
              <a:rect l="0" t="0" r="r" b="b"/>
              <a:pathLst>
                <a:path w="11" h="37">
                  <a:moveTo>
                    <a:pt x="6" y="37"/>
                  </a:moveTo>
                  <a:cubicBezTo>
                    <a:pt x="9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9" name="Freeform 72"/>
            <p:cNvSpPr>
              <a:spLocks/>
            </p:cNvSpPr>
            <p:nvPr/>
          </p:nvSpPr>
          <p:spPr bwMode="auto">
            <a:xfrm>
              <a:off x="5773479" y="1969785"/>
              <a:ext cx="13780" cy="4620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3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0" name="Freeform 73"/>
            <p:cNvSpPr>
              <a:spLocks/>
            </p:cNvSpPr>
            <p:nvPr/>
          </p:nvSpPr>
          <p:spPr bwMode="auto">
            <a:xfrm>
              <a:off x="5814819" y="1969785"/>
              <a:ext cx="13780" cy="46203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1" name="Freeform 74"/>
            <p:cNvSpPr>
              <a:spLocks/>
            </p:cNvSpPr>
            <p:nvPr/>
          </p:nvSpPr>
          <p:spPr bwMode="auto">
            <a:xfrm>
              <a:off x="5856159" y="1969785"/>
              <a:ext cx="13780" cy="46203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1" y="31"/>
                </a:cxn>
                <a:cxn ang="0">
                  <a:pos x="11" y="6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5" y="37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8" y="37"/>
                    <a:pt x="11" y="34"/>
                    <a:pt x="11" y="3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2" name="Freeform 75"/>
            <p:cNvSpPr>
              <a:spLocks/>
            </p:cNvSpPr>
            <p:nvPr/>
          </p:nvSpPr>
          <p:spPr bwMode="auto">
            <a:xfrm>
              <a:off x="5441138" y="2095426"/>
              <a:ext cx="13780" cy="713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3" y="57"/>
                    <a:pt x="6" y="57"/>
                  </a:cubicBezTo>
                  <a:cubicBezTo>
                    <a:pt x="9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3" name="Freeform 76"/>
            <p:cNvSpPr>
              <a:spLocks/>
            </p:cNvSpPr>
            <p:nvPr/>
          </p:nvSpPr>
          <p:spPr bwMode="auto">
            <a:xfrm>
              <a:off x="5483289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4" name="Freeform 77"/>
            <p:cNvSpPr>
              <a:spLocks/>
            </p:cNvSpPr>
            <p:nvPr/>
          </p:nvSpPr>
          <p:spPr bwMode="auto">
            <a:xfrm>
              <a:off x="5524628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5" name="Freeform 78"/>
            <p:cNvSpPr>
              <a:spLocks/>
            </p:cNvSpPr>
            <p:nvPr/>
          </p:nvSpPr>
          <p:spPr bwMode="auto">
            <a:xfrm>
              <a:off x="5565968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6" name="Freeform 79"/>
            <p:cNvSpPr>
              <a:spLocks/>
            </p:cNvSpPr>
            <p:nvPr/>
          </p:nvSpPr>
          <p:spPr bwMode="auto">
            <a:xfrm>
              <a:off x="5607308" y="2095426"/>
              <a:ext cx="13780" cy="713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6" y="57"/>
                  </a:cubicBezTo>
                  <a:cubicBezTo>
                    <a:pt x="9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7" name="Freeform 80"/>
            <p:cNvSpPr>
              <a:spLocks/>
            </p:cNvSpPr>
            <p:nvPr/>
          </p:nvSpPr>
          <p:spPr bwMode="auto">
            <a:xfrm>
              <a:off x="5648649" y="2095426"/>
              <a:ext cx="13780" cy="713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3" y="57"/>
                    <a:pt x="6" y="57"/>
                  </a:cubicBezTo>
                  <a:cubicBezTo>
                    <a:pt x="9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8" name="Freeform 81"/>
            <p:cNvSpPr>
              <a:spLocks/>
            </p:cNvSpPr>
            <p:nvPr/>
          </p:nvSpPr>
          <p:spPr bwMode="auto">
            <a:xfrm>
              <a:off x="5689989" y="2095426"/>
              <a:ext cx="13780" cy="713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3" y="57"/>
                    <a:pt x="6" y="57"/>
                  </a:cubicBezTo>
                  <a:cubicBezTo>
                    <a:pt x="9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9" name="Freeform 82"/>
            <p:cNvSpPr>
              <a:spLocks/>
            </p:cNvSpPr>
            <p:nvPr/>
          </p:nvSpPr>
          <p:spPr bwMode="auto">
            <a:xfrm>
              <a:off x="5731329" y="2095426"/>
              <a:ext cx="13780" cy="713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5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3" y="57"/>
                    <a:pt x="6" y="57"/>
                  </a:cubicBezTo>
                  <a:cubicBezTo>
                    <a:pt x="9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0" name="Freeform 83"/>
            <p:cNvSpPr>
              <a:spLocks/>
            </p:cNvSpPr>
            <p:nvPr/>
          </p:nvSpPr>
          <p:spPr bwMode="auto">
            <a:xfrm>
              <a:off x="5773479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1" name="Freeform 84"/>
            <p:cNvSpPr>
              <a:spLocks/>
            </p:cNvSpPr>
            <p:nvPr/>
          </p:nvSpPr>
          <p:spPr bwMode="auto">
            <a:xfrm>
              <a:off x="5814819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2" name="Freeform 85"/>
            <p:cNvSpPr>
              <a:spLocks/>
            </p:cNvSpPr>
            <p:nvPr/>
          </p:nvSpPr>
          <p:spPr bwMode="auto">
            <a:xfrm>
              <a:off x="5856159" y="2095426"/>
              <a:ext cx="13780" cy="713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51"/>
                </a:cxn>
                <a:cxn ang="0">
                  <a:pos x="5" y="57"/>
                </a:cxn>
                <a:cxn ang="0">
                  <a:pos x="11" y="51"/>
                </a:cxn>
                <a:cxn ang="0">
                  <a:pos x="11" y="6"/>
                </a:cxn>
                <a:cxn ang="0">
                  <a:pos x="5" y="0"/>
                </a:cxn>
              </a:cxnLst>
              <a:rect l="0" t="0" r="r" b="b"/>
              <a:pathLst>
                <a:path w="11" h="57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7"/>
                    <a:pt x="11" y="54"/>
                    <a:pt x="11" y="5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1" name="组合 243"/>
          <p:cNvGrpSpPr/>
          <p:nvPr/>
        </p:nvGrpSpPr>
        <p:grpSpPr>
          <a:xfrm>
            <a:off x="8597671" y="1495735"/>
            <a:ext cx="3050374" cy="1125296"/>
            <a:chOff x="8314434" y="1485579"/>
            <a:chExt cx="3050374" cy="1125296"/>
          </a:xfrm>
        </p:grpSpPr>
        <p:sp>
          <p:nvSpPr>
            <p:cNvPr id="376" name="矩形 375"/>
            <p:cNvSpPr/>
            <p:nvPr/>
          </p:nvSpPr>
          <p:spPr>
            <a:xfrm>
              <a:off x="9435149" y="1485579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77" name="Picture 13" descr="E:\01 日常工作\04 展厅相关设计\2015年\PPT\主打胶片\源文件\images\10_13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14434" y="1485579"/>
              <a:ext cx="1125296" cy="1125296"/>
            </a:xfrm>
            <a:prstGeom prst="rect">
              <a:avLst/>
            </a:prstGeom>
            <a:noFill/>
          </p:spPr>
        </p:pic>
        <p:sp>
          <p:nvSpPr>
            <p:cNvPr id="378" name="Freeform 155"/>
            <p:cNvSpPr>
              <a:spLocks/>
            </p:cNvSpPr>
            <p:nvPr/>
          </p:nvSpPr>
          <p:spPr bwMode="auto">
            <a:xfrm>
              <a:off x="8684981" y="1905947"/>
              <a:ext cx="165377" cy="1517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6"/>
                </a:cxn>
                <a:cxn ang="0">
                  <a:pos x="71" y="3"/>
                </a:cxn>
                <a:cxn ang="0">
                  <a:pos x="6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71" h="6">
                  <a:moveTo>
                    <a:pt x="3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9" y="6"/>
                    <a:pt x="71" y="5"/>
                    <a:pt x="71" y="3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9" name="Freeform 156"/>
            <p:cNvSpPr>
              <a:spLocks/>
            </p:cNvSpPr>
            <p:nvPr/>
          </p:nvSpPr>
          <p:spPr bwMode="auto">
            <a:xfrm>
              <a:off x="8684981" y="1937809"/>
              <a:ext cx="165377" cy="1365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6"/>
                </a:cxn>
                <a:cxn ang="0">
                  <a:pos x="71" y="3"/>
                </a:cxn>
                <a:cxn ang="0">
                  <a:pos x="6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71" h="6">
                  <a:moveTo>
                    <a:pt x="3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9" y="6"/>
                    <a:pt x="71" y="4"/>
                    <a:pt x="71" y="3"/>
                  </a:cubicBezTo>
                  <a:cubicBezTo>
                    <a:pt x="71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0" name="Freeform 157"/>
            <p:cNvSpPr>
              <a:spLocks/>
            </p:cNvSpPr>
            <p:nvPr/>
          </p:nvSpPr>
          <p:spPr bwMode="auto">
            <a:xfrm>
              <a:off x="8684981" y="1965119"/>
              <a:ext cx="165377" cy="16690"/>
            </a:xfrm>
            <a:custGeom>
              <a:avLst/>
              <a:gdLst/>
              <a:ahLst/>
              <a:cxnLst>
                <a:cxn ang="0">
                  <a:pos x="67" y="7"/>
                </a:cxn>
                <a:cxn ang="0">
                  <a:pos x="71" y="4"/>
                </a:cxn>
                <a:cxn ang="0">
                  <a:pos x="67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7"/>
                </a:cxn>
                <a:cxn ang="0">
                  <a:pos x="67" y="7"/>
                </a:cxn>
              </a:cxnLst>
              <a:rect l="0" t="0" r="r" b="b"/>
              <a:pathLst>
                <a:path w="71" h="7">
                  <a:moveTo>
                    <a:pt x="67" y="7"/>
                  </a:moveTo>
                  <a:cubicBezTo>
                    <a:pt x="69" y="7"/>
                    <a:pt x="71" y="5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3" y="7"/>
                  </a:cubicBezTo>
                  <a:lnTo>
                    <a:pt x="67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1" name="Freeform 158"/>
            <p:cNvSpPr>
              <a:spLocks/>
            </p:cNvSpPr>
            <p:nvPr/>
          </p:nvSpPr>
          <p:spPr bwMode="auto">
            <a:xfrm>
              <a:off x="8911046" y="1905947"/>
              <a:ext cx="166894" cy="151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8" y="6"/>
                </a:cxn>
                <a:cxn ang="0">
                  <a:pos x="71" y="3"/>
                </a:cxn>
                <a:cxn ang="0">
                  <a:pos x="6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</a:cxnLst>
              <a:rect l="0" t="0" r="r" b="b"/>
              <a:pathLst>
                <a:path w="71" h="6">
                  <a:moveTo>
                    <a:pt x="4" y="6"/>
                  </a:moveTo>
                  <a:cubicBezTo>
                    <a:pt x="68" y="6"/>
                    <a:pt x="68" y="6"/>
                    <a:pt x="68" y="6"/>
                  </a:cubicBezTo>
                  <a:cubicBezTo>
                    <a:pt x="69" y="6"/>
                    <a:pt x="71" y="5"/>
                    <a:pt x="71" y="3"/>
                  </a:cubicBezTo>
                  <a:cubicBezTo>
                    <a:pt x="71" y="2"/>
                    <a:pt x="69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2" name="Freeform 159"/>
            <p:cNvSpPr>
              <a:spLocks/>
            </p:cNvSpPr>
            <p:nvPr/>
          </p:nvSpPr>
          <p:spPr bwMode="auto">
            <a:xfrm>
              <a:off x="8911046" y="1937809"/>
              <a:ext cx="166894" cy="1365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8" y="6"/>
                </a:cxn>
                <a:cxn ang="0">
                  <a:pos x="71" y="3"/>
                </a:cxn>
                <a:cxn ang="0">
                  <a:pos x="6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</a:cxnLst>
              <a:rect l="0" t="0" r="r" b="b"/>
              <a:pathLst>
                <a:path w="71" h="6">
                  <a:moveTo>
                    <a:pt x="4" y="6"/>
                  </a:moveTo>
                  <a:cubicBezTo>
                    <a:pt x="68" y="6"/>
                    <a:pt x="68" y="6"/>
                    <a:pt x="68" y="6"/>
                  </a:cubicBezTo>
                  <a:cubicBezTo>
                    <a:pt x="69" y="6"/>
                    <a:pt x="71" y="4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3" name="Freeform 160"/>
            <p:cNvSpPr>
              <a:spLocks/>
            </p:cNvSpPr>
            <p:nvPr/>
          </p:nvSpPr>
          <p:spPr bwMode="auto">
            <a:xfrm>
              <a:off x="8911046" y="1965119"/>
              <a:ext cx="166894" cy="16690"/>
            </a:xfrm>
            <a:custGeom>
              <a:avLst/>
              <a:gdLst/>
              <a:ahLst/>
              <a:cxnLst>
                <a:cxn ang="0">
                  <a:pos x="68" y="7"/>
                </a:cxn>
                <a:cxn ang="0">
                  <a:pos x="71" y="4"/>
                </a:cxn>
                <a:cxn ang="0">
                  <a:pos x="6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68" y="7"/>
                </a:cxn>
              </a:cxnLst>
              <a:rect l="0" t="0" r="r" b="b"/>
              <a:pathLst>
                <a:path w="71" h="7">
                  <a:moveTo>
                    <a:pt x="68" y="7"/>
                  </a:moveTo>
                  <a:cubicBezTo>
                    <a:pt x="69" y="7"/>
                    <a:pt x="71" y="5"/>
                    <a:pt x="71" y="4"/>
                  </a:cubicBezTo>
                  <a:cubicBezTo>
                    <a:pt x="71" y="2"/>
                    <a:pt x="69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lnTo>
                    <a:pt x="68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22" name="组合 237"/>
            <p:cNvGrpSpPr/>
            <p:nvPr/>
          </p:nvGrpSpPr>
          <p:grpSpPr>
            <a:xfrm>
              <a:off x="8485551" y="1669906"/>
              <a:ext cx="752222" cy="752222"/>
              <a:chOff x="8682144" y="1674515"/>
              <a:chExt cx="771035" cy="771035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8682144" y="1674515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88" name="Freeform 161"/>
              <p:cNvSpPr>
                <a:spLocks noEditPoints="1"/>
              </p:cNvSpPr>
              <p:nvPr/>
            </p:nvSpPr>
            <p:spPr bwMode="auto">
              <a:xfrm>
                <a:off x="8861678" y="1869805"/>
                <a:ext cx="454108" cy="416785"/>
              </a:xfrm>
              <a:custGeom>
                <a:avLst/>
                <a:gdLst/>
                <a:ahLst/>
                <a:cxnLst>
                  <a:cxn ang="0">
                    <a:pos x="153" y="162"/>
                  </a:cxn>
                  <a:cxn ang="0">
                    <a:pos x="147" y="150"/>
                  </a:cxn>
                  <a:cxn ang="0">
                    <a:pos x="189" y="139"/>
                  </a:cxn>
                  <a:cxn ang="0">
                    <a:pos x="178" y="0"/>
                  </a:cxn>
                  <a:cxn ang="0">
                    <a:pos x="98" y="11"/>
                  </a:cxn>
                  <a:cxn ang="0">
                    <a:pos x="109" y="150"/>
                  </a:cxn>
                  <a:cxn ang="0">
                    <a:pos x="140" y="156"/>
                  </a:cxn>
                  <a:cxn ang="0">
                    <a:pos x="55" y="162"/>
                  </a:cxn>
                  <a:cxn ang="0">
                    <a:pos x="49" y="150"/>
                  </a:cxn>
                  <a:cxn ang="0">
                    <a:pos x="91" y="139"/>
                  </a:cxn>
                  <a:cxn ang="0">
                    <a:pos x="81" y="0"/>
                  </a:cxn>
                  <a:cxn ang="0">
                    <a:pos x="0" y="11"/>
                  </a:cxn>
                  <a:cxn ang="0">
                    <a:pos x="11" y="150"/>
                  </a:cxn>
                  <a:cxn ang="0">
                    <a:pos x="43" y="156"/>
                  </a:cxn>
                  <a:cxn ang="0">
                    <a:pos x="3" y="162"/>
                  </a:cxn>
                  <a:cxn ang="0">
                    <a:pos x="3" y="168"/>
                  </a:cxn>
                  <a:cxn ang="0">
                    <a:pos x="46" y="174"/>
                  </a:cxn>
                  <a:cxn ang="0">
                    <a:pos x="134" y="168"/>
                  </a:cxn>
                  <a:cxn ang="0">
                    <a:pos x="153" y="168"/>
                  </a:cxn>
                  <a:cxn ang="0">
                    <a:pos x="189" y="165"/>
                  </a:cxn>
                  <a:cxn ang="0">
                    <a:pos x="105" y="139"/>
                  </a:cxn>
                  <a:cxn ang="0">
                    <a:pos x="109" y="7"/>
                  </a:cxn>
                  <a:cxn ang="0">
                    <a:pos x="182" y="11"/>
                  </a:cxn>
                  <a:cxn ang="0">
                    <a:pos x="178" y="143"/>
                  </a:cxn>
                  <a:cxn ang="0">
                    <a:pos x="144" y="143"/>
                  </a:cxn>
                  <a:cxn ang="0">
                    <a:pos x="109" y="143"/>
                  </a:cxn>
                  <a:cxn ang="0">
                    <a:pos x="7" y="139"/>
                  </a:cxn>
                  <a:cxn ang="0">
                    <a:pos x="11" y="7"/>
                  </a:cxn>
                  <a:cxn ang="0">
                    <a:pos x="85" y="11"/>
                  </a:cxn>
                  <a:cxn ang="0">
                    <a:pos x="81" y="143"/>
                  </a:cxn>
                  <a:cxn ang="0">
                    <a:pos x="46" y="143"/>
                  </a:cxn>
                  <a:cxn ang="0">
                    <a:pos x="11" y="143"/>
                  </a:cxn>
                </a:cxnLst>
                <a:rect l="0" t="0" r="r" b="b"/>
                <a:pathLst>
                  <a:path w="189" h="174">
                    <a:moveTo>
                      <a:pt x="186" y="162"/>
                    </a:move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2" y="159"/>
                      <a:pt x="150" y="157"/>
                      <a:pt x="147" y="156"/>
                    </a:cubicBez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84" y="150"/>
                      <a:pt x="189" y="145"/>
                      <a:pt x="189" y="139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9" y="5"/>
                      <a:pt x="184" y="0"/>
                      <a:pt x="178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3" y="0"/>
                      <a:pt x="98" y="5"/>
                      <a:pt x="98" y="11"/>
                    </a:cubicBezTo>
                    <a:cubicBezTo>
                      <a:pt x="98" y="139"/>
                      <a:pt x="98" y="139"/>
                      <a:pt x="98" y="139"/>
                    </a:cubicBezTo>
                    <a:cubicBezTo>
                      <a:pt x="98" y="145"/>
                      <a:pt x="103" y="150"/>
                      <a:pt x="109" y="150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38" y="157"/>
                      <a:pt x="135" y="159"/>
                      <a:pt x="134" y="162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4" y="159"/>
                      <a:pt x="52" y="157"/>
                      <a:pt x="49" y="156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86" y="150"/>
                      <a:pt x="91" y="145"/>
                      <a:pt x="91" y="139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5"/>
                      <a:pt x="86" y="0"/>
                      <a:pt x="8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5"/>
                      <a:pt x="5" y="150"/>
                      <a:pt x="11" y="150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0" y="157"/>
                      <a:pt x="38" y="159"/>
                      <a:pt x="37" y="162"/>
                    </a:cubicBezTo>
                    <a:cubicBezTo>
                      <a:pt x="3" y="162"/>
                      <a:pt x="3" y="162"/>
                      <a:pt x="3" y="162"/>
                    </a:cubicBezTo>
                    <a:cubicBezTo>
                      <a:pt x="2" y="162"/>
                      <a:pt x="0" y="163"/>
                      <a:pt x="0" y="165"/>
                    </a:cubicBezTo>
                    <a:cubicBezTo>
                      <a:pt x="0" y="167"/>
                      <a:pt x="2" y="168"/>
                      <a:pt x="3" y="168"/>
                    </a:cubicBezTo>
                    <a:cubicBezTo>
                      <a:pt x="37" y="168"/>
                      <a:pt x="37" y="168"/>
                      <a:pt x="37" y="168"/>
                    </a:cubicBezTo>
                    <a:cubicBezTo>
                      <a:pt x="38" y="172"/>
                      <a:pt x="42" y="174"/>
                      <a:pt x="46" y="174"/>
                    </a:cubicBezTo>
                    <a:cubicBezTo>
                      <a:pt x="50" y="174"/>
                      <a:pt x="54" y="172"/>
                      <a:pt x="55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6" y="172"/>
                      <a:pt x="139" y="174"/>
                      <a:pt x="144" y="174"/>
                    </a:cubicBezTo>
                    <a:cubicBezTo>
                      <a:pt x="148" y="174"/>
                      <a:pt x="151" y="172"/>
                      <a:pt x="153" y="168"/>
                    </a:cubicBezTo>
                    <a:cubicBezTo>
                      <a:pt x="186" y="168"/>
                      <a:pt x="186" y="168"/>
                      <a:pt x="186" y="168"/>
                    </a:cubicBezTo>
                    <a:cubicBezTo>
                      <a:pt x="187" y="168"/>
                      <a:pt x="189" y="167"/>
                      <a:pt x="189" y="165"/>
                    </a:cubicBezTo>
                    <a:cubicBezTo>
                      <a:pt x="189" y="163"/>
                      <a:pt x="187" y="162"/>
                      <a:pt x="186" y="162"/>
                    </a:cubicBezTo>
                    <a:close/>
                    <a:moveTo>
                      <a:pt x="105" y="139"/>
                    </a:move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8"/>
                      <a:pt x="107" y="7"/>
                      <a:pt x="10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81" y="7"/>
                      <a:pt x="182" y="8"/>
                      <a:pt x="182" y="11"/>
                    </a:cubicBezTo>
                    <a:cubicBezTo>
                      <a:pt x="182" y="139"/>
                      <a:pt x="182" y="139"/>
                      <a:pt x="182" y="139"/>
                    </a:cubicBezTo>
                    <a:cubicBezTo>
                      <a:pt x="182" y="142"/>
                      <a:pt x="181" y="143"/>
                      <a:pt x="178" y="143"/>
                    </a:cubicBezTo>
                    <a:cubicBezTo>
                      <a:pt x="146" y="143"/>
                      <a:pt x="146" y="143"/>
                      <a:pt x="146" y="143"/>
                    </a:cubicBezTo>
                    <a:cubicBezTo>
                      <a:pt x="145" y="143"/>
                      <a:pt x="144" y="143"/>
                      <a:pt x="144" y="143"/>
                    </a:cubicBezTo>
                    <a:cubicBezTo>
                      <a:pt x="143" y="143"/>
                      <a:pt x="142" y="143"/>
                      <a:pt x="142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7" y="143"/>
                      <a:pt x="105" y="142"/>
                      <a:pt x="105" y="139"/>
                    </a:cubicBezTo>
                    <a:close/>
                    <a:moveTo>
                      <a:pt x="7" y="139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9" y="7"/>
                      <a:pt x="11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5" y="8"/>
                      <a:pt x="85" y="11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42"/>
                      <a:pt x="83" y="143"/>
                      <a:pt x="81" y="143"/>
                    </a:cubicBezTo>
                    <a:cubicBezTo>
                      <a:pt x="48" y="143"/>
                      <a:pt x="48" y="143"/>
                      <a:pt x="48" y="143"/>
                    </a:cubicBezTo>
                    <a:cubicBezTo>
                      <a:pt x="47" y="143"/>
                      <a:pt x="47" y="143"/>
                      <a:pt x="46" y="143"/>
                    </a:cubicBezTo>
                    <a:cubicBezTo>
                      <a:pt x="45" y="143"/>
                      <a:pt x="44" y="143"/>
                      <a:pt x="44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9" y="143"/>
                      <a:pt x="7" y="142"/>
                      <a:pt x="7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23" name="组合 244"/>
          <p:cNvGrpSpPr/>
          <p:nvPr/>
        </p:nvGrpSpPr>
        <p:grpSpPr>
          <a:xfrm>
            <a:off x="5364996" y="5184818"/>
            <a:ext cx="3033434" cy="1125296"/>
            <a:chOff x="5081759" y="5183145"/>
            <a:chExt cx="3033434" cy="1125296"/>
          </a:xfrm>
        </p:grpSpPr>
        <p:sp>
          <p:nvSpPr>
            <p:cNvPr id="390" name="矩形 389"/>
            <p:cNvSpPr/>
            <p:nvPr/>
          </p:nvSpPr>
          <p:spPr>
            <a:xfrm>
              <a:off x="6185534" y="5183145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91" name="Picture 10" descr="E:\01 日常工作\04 展厅相关设计\2015年\PPT\主打胶片\源文件\images\10_09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81759" y="5183145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24" name="组合 232"/>
            <p:cNvGrpSpPr/>
            <p:nvPr/>
          </p:nvGrpSpPr>
          <p:grpSpPr>
            <a:xfrm>
              <a:off x="5292090" y="5376367"/>
              <a:ext cx="752222" cy="752222"/>
              <a:chOff x="5408814" y="5390612"/>
              <a:chExt cx="771035" cy="771035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5408814" y="5390612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96" name="Freeform 16"/>
              <p:cNvSpPr>
                <a:spLocks noEditPoints="1"/>
              </p:cNvSpPr>
              <p:nvPr/>
            </p:nvSpPr>
            <p:spPr bwMode="auto">
              <a:xfrm>
                <a:off x="5691831" y="5677207"/>
                <a:ext cx="209522" cy="135516"/>
              </a:xfrm>
              <a:custGeom>
                <a:avLst/>
                <a:gdLst/>
                <a:ahLst/>
                <a:cxnLst>
                  <a:cxn ang="0">
                    <a:pos x="135" y="91"/>
                  </a:cxn>
                  <a:cxn ang="0">
                    <a:pos x="5" y="91"/>
                  </a:cxn>
                  <a:cxn ang="0">
                    <a:pos x="0" y="86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5" y="0"/>
                  </a:cxn>
                  <a:cxn ang="0">
                    <a:pos x="141" y="5"/>
                  </a:cxn>
                  <a:cxn ang="0">
                    <a:pos x="141" y="86"/>
                  </a:cxn>
                  <a:cxn ang="0">
                    <a:pos x="135" y="91"/>
                  </a:cxn>
                  <a:cxn ang="0">
                    <a:pos x="11" y="80"/>
                  </a:cxn>
                  <a:cxn ang="0">
                    <a:pos x="129" y="80"/>
                  </a:cxn>
                  <a:cxn ang="0">
                    <a:pos x="129" y="11"/>
                  </a:cxn>
                  <a:cxn ang="0">
                    <a:pos x="11" y="11"/>
                  </a:cxn>
                  <a:cxn ang="0">
                    <a:pos x="11" y="80"/>
                  </a:cxn>
                </a:cxnLst>
                <a:rect l="0" t="0" r="r" b="b"/>
                <a:pathLst>
                  <a:path w="141" h="91">
                    <a:moveTo>
                      <a:pt x="13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2" y="91"/>
                      <a:pt x="0" y="89"/>
                      <a:pt x="0" y="8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8" y="0"/>
                      <a:pt x="141" y="2"/>
                      <a:pt x="141" y="5"/>
                    </a:cubicBezTo>
                    <a:cubicBezTo>
                      <a:pt x="141" y="86"/>
                      <a:pt x="141" y="86"/>
                      <a:pt x="141" y="86"/>
                    </a:cubicBezTo>
                    <a:cubicBezTo>
                      <a:pt x="141" y="89"/>
                      <a:pt x="138" y="91"/>
                      <a:pt x="135" y="91"/>
                    </a:cubicBezTo>
                    <a:close/>
                    <a:moveTo>
                      <a:pt x="11" y="80"/>
                    </a:moveTo>
                    <a:cubicBezTo>
                      <a:pt x="129" y="80"/>
                      <a:pt x="129" y="80"/>
                      <a:pt x="129" y="8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11" y="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97" name="Freeform 17"/>
              <p:cNvSpPr>
                <a:spLocks noEditPoints="1"/>
              </p:cNvSpPr>
              <p:nvPr/>
            </p:nvSpPr>
            <p:spPr bwMode="auto">
              <a:xfrm>
                <a:off x="5884052" y="5677207"/>
                <a:ext cx="191261" cy="166272"/>
              </a:xfrm>
              <a:custGeom>
                <a:avLst/>
                <a:gdLst/>
                <a:ahLst/>
                <a:cxnLst>
                  <a:cxn ang="0">
                    <a:pos x="123" y="112"/>
                  </a:cxn>
                  <a:cxn ang="0">
                    <a:pos x="122" y="112"/>
                  </a:cxn>
                  <a:cxn ang="0">
                    <a:pos x="5" y="91"/>
                  </a:cxn>
                  <a:cxn ang="0">
                    <a:pos x="0" y="86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7" y="0"/>
                  </a:cxn>
                  <a:cxn ang="0">
                    <a:pos x="124" y="21"/>
                  </a:cxn>
                  <a:cxn ang="0">
                    <a:pos x="129" y="26"/>
                  </a:cxn>
                  <a:cxn ang="0">
                    <a:pos x="129" y="107"/>
                  </a:cxn>
                  <a:cxn ang="0">
                    <a:pos x="127" y="111"/>
                  </a:cxn>
                  <a:cxn ang="0">
                    <a:pos x="123" y="112"/>
                  </a:cxn>
                  <a:cxn ang="0">
                    <a:pos x="12" y="81"/>
                  </a:cxn>
                  <a:cxn ang="0">
                    <a:pos x="117" y="100"/>
                  </a:cxn>
                  <a:cxn ang="0">
                    <a:pos x="117" y="31"/>
                  </a:cxn>
                  <a:cxn ang="0">
                    <a:pos x="12" y="12"/>
                  </a:cxn>
                  <a:cxn ang="0">
                    <a:pos x="12" y="81"/>
                  </a:cxn>
                </a:cxnLst>
                <a:rect l="0" t="0" r="r" b="b"/>
                <a:pathLst>
                  <a:path w="129" h="112">
                    <a:moveTo>
                      <a:pt x="123" y="112"/>
                    </a:moveTo>
                    <a:cubicBezTo>
                      <a:pt x="123" y="112"/>
                      <a:pt x="122" y="112"/>
                      <a:pt x="122" y="11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2" y="91"/>
                      <a:pt x="0" y="88"/>
                      <a:pt x="0" y="8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27" y="21"/>
                      <a:pt x="129" y="24"/>
                      <a:pt x="129" y="26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8"/>
                      <a:pt x="128" y="110"/>
                      <a:pt x="127" y="111"/>
                    </a:cubicBezTo>
                    <a:cubicBezTo>
                      <a:pt x="126" y="112"/>
                      <a:pt x="124" y="112"/>
                      <a:pt x="123" y="112"/>
                    </a:cubicBezTo>
                    <a:close/>
                    <a:moveTo>
                      <a:pt x="12" y="81"/>
                    </a:move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98" name="Freeform 18"/>
              <p:cNvSpPr>
                <a:spLocks noEditPoints="1"/>
              </p:cNvSpPr>
              <p:nvPr/>
            </p:nvSpPr>
            <p:spPr bwMode="auto">
              <a:xfrm>
                <a:off x="5516909" y="5677207"/>
                <a:ext cx="191261" cy="163388"/>
              </a:xfrm>
              <a:custGeom>
                <a:avLst/>
                <a:gdLst/>
                <a:ahLst/>
                <a:cxnLst>
                  <a:cxn ang="0">
                    <a:pos x="6" y="110"/>
                  </a:cxn>
                  <a:cxn ang="0">
                    <a:pos x="2" y="109"/>
                  </a:cxn>
                  <a:cxn ang="0">
                    <a:pos x="0" y="104"/>
                  </a:cxn>
                  <a:cxn ang="0">
                    <a:pos x="0" y="24"/>
                  </a:cxn>
                  <a:cxn ang="0">
                    <a:pos x="5" y="19"/>
                  </a:cxn>
                  <a:cxn ang="0">
                    <a:pos x="122" y="0"/>
                  </a:cxn>
                  <a:cxn ang="0">
                    <a:pos x="127" y="1"/>
                  </a:cxn>
                  <a:cxn ang="0">
                    <a:pos x="129" y="5"/>
                  </a:cxn>
                  <a:cxn ang="0">
                    <a:pos x="129" y="86"/>
                  </a:cxn>
                  <a:cxn ang="0">
                    <a:pos x="124" y="91"/>
                  </a:cxn>
                  <a:cxn ang="0">
                    <a:pos x="7" y="110"/>
                  </a:cxn>
                  <a:cxn ang="0">
                    <a:pos x="6" y="110"/>
                  </a:cxn>
                  <a:cxn ang="0">
                    <a:pos x="11" y="29"/>
                  </a:cxn>
                  <a:cxn ang="0">
                    <a:pos x="11" y="98"/>
                  </a:cxn>
                  <a:cxn ang="0">
                    <a:pos x="118" y="81"/>
                  </a:cxn>
                  <a:cxn ang="0">
                    <a:pos x="118" y="12"/>
                  </a:cxn>
                  <a:cxn ang="0">
                    <a:pos x="11" y="29"/>
                  </a:cxn>
                </a:cxnLst>
                <a:rect l="0" t="0" r="r" b="b"/>
                <a:pathLst>
                  <a:path w="129" h="110">
                    <a:moveTo>
                      <a:pt x="6" y="110"/>
                    </a:moveTo>
                    <a:cubicBezTo>
                      <a:pt x="4" y="110"/>
                      <a:pt x="3" y="110"/>
                      <a:pt x="2" y="109"/>
                    </a:cubicBezTo>
                    <a:cubicBezTo>
                      <a:pt x="1" y="108"/>
                      <a:pt x="0" y="106"/>
                      <a:pt x="0" y="10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2" y="19"/>
                      <a:pt x="5" y="1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4" y="0"/>
                      <a:pt x="126" y="0"/>
                      <a:pt x="127" y="1"/>
                    </a:cubicBezTo>
                    <a:cubicBezTo>
                      <a:pt x="128" y="2"/>
                      <a:pt x="129" y="4"/>
                      <a:pt x="129" y="5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8"/>
                      <a:pt x="127" y="91"/>
                      <a:pt x="124" y="9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6" y="110"/>
                      <a:pt x="6" y="110"/>
                      <a:pt x="6" y="110"/>
                    </a:cubicBezTo>
                    <a:close/>
                    <a:moveTo>
                      <a:pt x="11" y="29"/>
                    </a:moveTo>
                    <a:cubicBezTo>
                      <a:pt x="11" y="98"/>
                      <a:pt x="11" y="98"/>
                      <a:pt x="11" y="9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12"/>
                      <a:pt x="118" y="12"/>
                      <a:pt x="118" y="12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99" name="Freeform 19"/>
              <p:cNvSpPr>
                <a:spLocks noEditPoints="1"/>
              </p:cNvSpPr>
              <p:nvPr/>
            </p:nvSpPr>
            <p:spPr bwMode="auto">
              <a:xfrm>
                <a:off x="5538053" y="5830023"/>
                <a:ext cx="518037" cy="135516"/>
              </a:xfrm>
              <a:custGeom>
                <a:avLst/>
                <a:gdLst/>
                <a:ahLst/>
                <a:cxnLst>
                  <a:cxn ang="0">
                    <a:pos x="174" y="91"/>
                  </a:cxn>
                  <a:cxn ang="0">
                    <a:pos x="0" y="45"/>
                  </a:cxn>
                  <a:cxn ang="0">
                    <a:pos x="174" y="0"/>
                  </a:cxn>
                  <a:cxn ang="0">
                    <a:pos x="349" y="45"/>
                  </a:cxn>
                  <a:cxn ang="0">
                    <a:pos x="174" y="91"/>
                  </a:cxn>
                  <a:cxn ang="0">
                    <a:pos x="174" y="11"/>
                  </a:cxn>
                  <a:cxn ang="0">
                    <a:pos x="11" y="45"/>
                  </a:cxn>
                  <a:cxn ang="0">
                    <a:pos x="174" y="79"/>
                  </a:cxn>
                  <a:cxn ang="0">
                    <a:pos x="337" y="45"/>
                  </a:cxn>
                  <a:cxn ang="0">
                    <a:pos x="174" y="11"/>
                  </a:cxn>
                </a:cxnLst>
                <a:rect l="0" t="0" r="r" b="b"/>
                <a:pathLst>
                  <a:path w="349" h="91">
                    <a:moveTo>
                      <a:pt x="174" y="91"/>
                    </a:moveTo>
                    <a:cubicBezTo>
                      <a:pt x="87" y="91"/>
                      <a:pt x="0" y="75"/>
                      <a:pt x="0" y="45"/>
                    </a:cubicBezTo>
                    <a:cubicBezTo>
                      <a:pt x="0" y="15"/>
                      <a:pt x="87" y="0"/>
                      <a:pt x="174" y="0"/>
                    </a:cubicBezTo>
                    <a:cubicBezTo>
                      <a:pt x="261" y="0"/>
                      <a:pt x="349" y="15"/>
                      <a:pt x="349" y="45"/>
                    </a:cubicBezTo>
                    <a:cubicBezTo>
                      <a:pt x="349" y="75"/>
                      <a:pt x="261" y="91"/>
                      <a:pt x="174" y="91"/>
                    </a:cubicBezTo>
                    <a:close/>
                    <a:moveTo>
                      <a:pt x="174" y="11"/>
                    </a:moveTo>
                    <a:cubicBezTo>
                      <a:pt x="75" y="11"/>
                      <a:pt x="11" y="31"/>
                      <a:pt x="11" y="45"/>
                    </a:cubicBezTo>
                    <a:cubicBezTo>
                      <a:pt x="11" y="59"/>
                      <a:pt x="73" y="79"/>
                      <a:pt x="174" y="79"/>
                    </a:cubicBezTo>
                    <a:cubicBezTo>
                      <a:pt x="275" y="79"/>
                      <a:pt x="337" y="59"/>
                      <a:pt x="337" y="45"/>
                    </a:cubicBezTo>
                    <a:cubicBezTo>
                      <a:pt x="337" y="31"/>
                      <a:pt x="274" y="11"/>
                      <a:pt x="17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00" name="Freeform 20"/>
              <p:cNvSpPr>
                <a:spLocks noEditPoints="1"/>
              </p:cNvSpPr>
              <p:nvPr/>
            </p:nvSpPr>
            <p:spPr bwMode="auto">
              <a:xfrm>
                <a:off x="5731236" y="5585902"/>
                <a:ext cx="131672" cy="74005"/>
              </a:xfrm>
              <a:custGeom>
                <a:avLst/>
                <a:gdLst/>
                <a:ahLst/>
                <a:cxnLst>
                  <a:cxn ang="0">
                    <a:pos x="83" y="50"/>
                  </a:cxn>
                  <a:cxn ang="0">
                    <a:pos x="5" y="50"/>
                  </a:cxn>
                  <a:cxn ang="0">
                    <a:pos x="0" y="45"/>
                  </a:cxn>
                  <a:cxn ang="0">
                    <a:pos x="44" y="0"/>
                  </a:cxn>
                  <a:cxn ang="0">
                    <a:pos x="89" y="45"/>
                  </a:cxn>
                  <a:cxn ang="0">
                    <a:pos x="83" y="50"/>
                  </a:cxn>
                  <a:cxn ang="0">
                    <a:pos x="11" y="39"/>
                  </a:cxn>
                  <a:cxn ang="0">
                    <a:pos x="77" y="39"/>
                  </a:cxn>
                  <a:cxn ang="0">
                    <a:pos x="44" y="11"/>
                  </a:cxn>
                  <a:cxn ang="0">
                    <a:pos x="11" y="39"/>
                  </a:cxn>
                </a:cxnLst>
                <a:rect l="0" t="0" r="r" b="b"/>
                <a:pathLst>
                  <a:path w="89" h="50">
                    <a:moveTo>
                      <a:pt x="83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8"/>
                      <a:pt x="0" y="45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5"/>
                    </a:cubicBezTo>
                    <a:cubicBezTo>
                      <a:pt x="89" y="48"/>
                      <a:pt x="86" y="50"/>
                      <a:pt x="83" y="50"/>
                    </a:cubicBezTo>
                    <a:close/>
                    <a:moveTo>
                      <a:pt x="11" y="39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4" y="23"/>
                      <a:pt x="61" y="11"/>
                      <a:pt x="44" y="11"/>
                    </a:cubicBezTo>
                    <a:cubicBezTo>
                      <a:pt x="28" y="11"/>
                      <a:pt x="14" y="23"/>
                      <a:pt x="11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01" name="Freeform 21"/>
              <p:cNvSpPr>
                <a:spLocks/>
              </p:cNvSpPr>
              <p:nvPr/>
            </p:nvSpPr>
            <p:spPr bwMode="auto">
              <a:xfrm>
                <a:off x="5784097" y="5611852"/>
                <a:ext cx="24989" cy="25950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7" y="8"/>
                  </a:cxn>
                </a:cxnLst>
                <a:rect l="0" t="0" r="r" b="b"/>
                <a:pathLst>
                  <a:path w="17" h="17">
                    <a:moveTo>
                      <a:pt x="17" y="8"/>
                    </a:moveTo>
                    <a:cubicBezTo>
                      <a:pt x="17" y="13"/>
                      <a:pt x="13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25" name="组合 240"/>
          <p:cNvGrpSpPr/>
          <p:nvPr/>
        </p:nvGrpSpPr>
        <p:grpSpPr>
          <a:xfrm>
            <a:off x="8614609" y="5184817"/>
            <a:ext cx="3033435" cy="1125297"/>
            <a:chOff x="8331372" y="5175255"/>
            <a:chExt cx="3033435" cy="1125297"/>
          </a:xfrm>
        </p:grpSpPr>
        <p:sp>
          <p:nvSpPr>
            <p:cNvPr id="403" name="矩形 402"/>
            <p:cNvSpPr/>
            <p:nvPr/>
          </p:nvSpPr>
          <p:spPr>
            <a:xfrm>
              <a:off x="9435148" y="5175256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404" name="Picture 3" descr="E:\01 日常工作\04 展厅相关设计\2015年\PPT\主打胶片\源文件\images\10_14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31372" y="5175255"/>
              <a:ext cx="1125296" cy="1125296"/>
            </a:xfrm>
            <a:prstGeom prst="rect">
              <a:avLst/>
            </a:prstGeom>
            <a:noFill/>
          </p:spPr>
        </p:pic>
        <p:grpSp>
          <p:nvGrpSpPr>
            <p:cNvPr id="26" name="组合 234"/>
            <p:cNvGrpSpPr/>
            <p:nvPr/>
          </p:nvGrpSpPr>
          <p:grpSpPr>
            <a:xfrm>
              <a:off x="8541704" y="5358028"/>
              <a:ext cx="752222" cy="752222"/>
              <a:chOff x="8739701" y="5371814"/>
              <a:chExt cx="771035" cy="771035"/>
            </a:xfrm>
          </p:grpSpPr>
          <p:sp>
            <p:nvSpPr>
              <p:cNvPr id="408" name="椭圆 407"/>
              <p:cNvSpPr/>
              <p:nvPr/>
            </p:nvSpPr>
            <p:spPr>
              <a:xfrm>
                <a:off x="8739701" y="5371814"/>
                <a:ext cx="771035" cy="771035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09" name="Freeform 15"/>
              <p:cNvSpPr>
                <a:spLocks noEditPoints="1"/>
              </p:cNvSpPr>
              <p:nvPr/>
            </p:nvSpPr>
            <p:spPr bwMode="auto">
              <a:xfrm>
                <a:off x="8882087" y="5572156"/>
                <a:ext cx="502920" cy="384587"/>
              </a:xfrm>
              <a:custGeom>
                <a:avLst/>
                <a:gdLst/>
                <a:ahLst/>
                <a:cxnLst>
                  <a:cxn ang="0">
                    <a:pos x="296" y="119"/>
                  </a:cxn>
                  <a:cxn ang="0">
                    <a:pos x="296" y="12"/>
                  </a:cxn>
                  <a:cxn ang="0">
                    <a:pos x="284" y="0"/>
                  </a:cxn>
                  <a:cxn ang="0">
                    <a:pos x="120" y="0"/>
                  </a:cxn>
                  <a:cxn ang="0">
                    <a:pos x="108" y="12"/>
                  </a:cxn>
                  <a:cxn ang="0">
                    <a:pos x="108" y="29"/>
                  </a:cxn>
                  <a:cxn ang="0">
                    <a:pos x="114" y="36"/>
                  </a:cxn>
                  <a:cxn ang="0">
                    <a:pos x="120" y="29"/>
                  </a:cxn>
                  <a:cxn ang="0">
                    <a:pos x="120" y="12"/>
                  </a:cxn>
                  <a:cxn ang="0">
                    <a:pos x="278" y="12"/>
                  </a:cxn>
                  <a:cxn ang="0">
                    <a:pos x="284" y="17"/>
                  </a:cxn>
                  <a:cxn ang="0">
                    <a:pos x="284" y="113"/>
                  </a:cxn>
                  <a:cxn ang="0">
                    <a:pos x="278" y="120"/>
                  </a:cxn>
                  <a:cxn ang="0">
                    <a:pos x="228" y="120"/>
                  </a:cxn>
                  <a:cxn ang="0">
                    <a:pos x="216" y="132"/>
                  </a:cxn>
                  <a:cxn ang="0">
                    <a:pos x="216" y="155"/>
                  </a:cxn>
                  <a:cxn ang="0">
                    <a:pos x="228" y="168"/>
                  </a:cxn>
                  <a:cxn ang="0">
                    <a:pos x="272" y="168"/>
                  </a:cxn>
                  <a:cxn ang="0">
                    <a:pos x="272" y="193"/>
                  </a:cxn>
                  <a:cxn ang="0">
                    <a:pos x="261" y="204"/>
                  </a:cxn>
                  <a:cxn ang="0">
                    <a:pos x="195" y="204"/>
                  </a:cxn>
                  <a:cxn ang="0">
                    <a:pos x="188" y="197"/>
                  </a:cxn>
                  <a:cxn ang="0">
                    <a:pos x="182" y="192"/>
                  </a:cxn>
                  <a:cxn ang="0">
                    <a:pos x="127" y="192"/>
                  </a:cxn>
                  <a:cxn ang="0">
                    <a:pos x="120" y="186"/>
                  </a:cxn>
                  <a:cxn ang="0">
                    <a:pos x="127" y="180"/>
                  </a:cxn>
                  <a:cxn ang="0">
                    <a:pos x="176" y="180"/>
                  </a:cxn>
                  <a:cxn ang="0">
                    <a:pos x="188" y="167"/>
                  </a:cxn>
                  <a:cxn ang="0">
                    <a:pos x="188" y="60"/>
                  </a:cxn>
                  <a:cxn ang="0">
                    <a:pos x="177" y="48"/>
                  </a:cxn>
                  <a:cxn ang="0">
                    <a:pos x="12" y="48"/>
                  </a:cxn>
                  <a:cxn ang="0">
                    <a:pos x="0" y="60"/>
                  </a:cxn>
                  <a:cxn ang="0">
                    <a:pos x="0" y="168"/>
                  </a:cxn>
                  <a:cxn ang="0">
                    <a:pos x="12" y="180"/>
                  </a:cxn>
                  <a:cxn ang="0">
                    <a:pos x="62" y="180"/>
                  </a:cxn>
                  <a:cxn ang="0">
                    <a:pos x="68" y="185"/>
                  </a:cxn>
                  <a:cxn ang="0">
                    <a:pos x="62" y="192"/>
                  </a:cxn>
                  <a:cxn ang="0">
                    <a:pos x="7" y="192"/>
                  </a:cxn>
                  <a:cxn ang="0">
                    <a:pos x="0" y="198"/>
                  </a:cxn>
                  <a:cxn ang="0">
                    <a:pos x="0" y="210"/>
                  </a:cxn>
                  <a:cxn ang="0">
                    <a:pos x="7" y="216"/>
                  </a:cxn>
                  <a:cxn ang="0">
                    <a:pos x="261" y="216"/>
                  </a:cxn>
                  <a:cxn ang="0">
                    <a:pos x="278" y="228"/>
                  </a:cxn>
                  <a:cxn ang="0">
                    <a:pos x="296" y="210"/>
                  </a:cxn>
                  <a:cxn ang="0">
                    <a:pos x="284" y="193"/>
                  </a:cxn>
                  <a:cxn ang="0">
                    <a:pos x="284" y="168"/>
                  </a:cxn>
                  <a:cxn ang="0">
                    <a:pos x="296" y="156"/>
                  </a:cxn>
                  <a:cxn ang="0">
                    <a:pos x="284" y="144"/>
                  </a:cxn>
                  <a:cxn ang="0">
                    <a:pos x="236" y="144"/>
                  </a:cxn>
                  <a:cxn ang="0">
                    <a:pos x="228" y="137"/>
                  </a:cxn>
                  <a:cxn ang="0">
                    <a:pos x="235" y="132"/>
                  </a:cxn>
                  <a:cxn ang="0">
                    <a:pos x="284" y="132"/>
                  </a:cxn>
                  <a:cxn ang="0">
                    <a:pos x="296" y="119"/>
                  </a:cxn>
                  <a:cxn ang="0">
                    <a:pos x="12" y="161"/>
                  </a:cxn>
                  <a:cxn ang="0">
                    <a:pos x="12" y="65"/>
                  </a:cxn>
                  <a:cxn ang="0">
                    <a:pos x="18" y="60"/>
                  </a:cxn>
                  <a:cxn ang="0">
                    <a:pos x="170" y="60"/>
                  </a:cxn>
                  <a:cxn ang="0">
                    <a:pos x="176" y="66"/>
                  </a:cxn>
                  <a:cxn ang="0">
                    <a:pos x="176" y="161"/>
                  </a:cxn>
                  <a:cxn ang="0">
                    <a:pos x="170" y="168"/>
                  </a:cxn>
                  <a:cxn ang="0">
                    <a:pos x="19" y="168"/>
                  </a:cxn>
                  <a:cxn ang="0">
                    <a:pos x="12" y="161"/>
                  </a:cxn>
                </a:cxnLst>
                <a:rect l="0" t="0" r="r" b="b"/>
                <a:pathLst>
                  <a:path w="297" h="228">
                    <a:moveTo>
                      <a:pt x="296" y="119"/>
                    </a:moveTo>
                    <a:cubicBezTo>
                      <a:pt x="296" y="12"/>
                      <a:pt x="296" y="12"/>
                      <a:pt x="296" y="12"/>
                    </a:cubicBezTo>
                    <a:cubicBezTo>
                      <a:pt x="296" y="12"/>
                      <a:pt x="297" y="0"/>
                      <a:pt x="284" y="0"/>
                    </a:cubicBezTo>
                    <a:cubicBezTo>
                      <a:pt x="256" y="0"/>
                      <a:pt x="130" y="0"/>
                      <a:pt x="120" y="0"/>
                    </a:cubicBezTo>
                    <a:cubicBezTo>
                      <a:pt x="109" y="0"/>
                      <a:pt x="108" y="12"/>
                      <a:pt x="108" y="1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9"/>
                      <a:pt x="108" y="36"/>
                      <a:pt x="114" y="36"/>
                    </a:cubicBezTo>
                    <a:cubicBezTo>
                      <a:pt x="120" y="36"/>
                      <a:pt x="120" y="29"/>
                      <a:pt x="120" y="29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272" y="12"/>
                      <a:pt x="278" y="12"/>
                    </a:cubicBezTo>
                    <a:cubicBezTo>
                      <a:pt x="285" y="12"/>
                      <a:pt x="284" y="17"/>
                      <a:pt x="284" y="17"/>
                    </a:cubicBezTo>
                    <a:cubicBezTo>
                      <a:pt x="284" y="113"/>
                      <a:pt x="284" y="113"/>
                      <a:pt x="284" y="113"/>
                    </a:cubicBezTo>
                    <a:cubicBezTo>
                      <a:pt x="284" y="113"/>
                      <a:pt x="284" y="120"/>
                      <a:pt x="278" y="120"/>
                    </a:cubicBezTo>
                    <a:cubicBezTo>
                      <a:pt x="275" y="120"/>
                      <a:pt x="235" y="120"/>
                      <a:pt x="228" y="120"/>
                    </a:cubicBezTo>
                    <a:cubicBezTo>
                      <a:pt x="216" y="120"/>
                      <a:pt x="216" y="132"/>
                      <a:pt x="216" y="132"/>
                    </a:cubicBezTo>
                    <a:cubicBezTo>
                      <a:pt x="216" y="155"/>
                      <a:pt x="216" y="155"/>
                      <a:pt x="216" y="155"/>
                    </a:cubicBezTo>
                    <a:cubicBezTo>
                      <a:pt x="216" y="155"/>
                      <a:pt x="216" y="168"/>
                      <a:pt x="228" y="168"/>
                    </a:cubicBezTo>
                    <a:cubicBezTo>
                      <a:pt x="240" y="168"/>
                      <a:pt x="272" y="168"/>
                      <a:pt x="272" y="168"/>
                    </a:cubicBezTo>
                    <a:cubicBezTo>
                      <a:pt x="272" y="193"/>
                      <a:pt x="272" y="193"/>
                      <a:pt x="272" y="193"/>
                    </a:cubicBezTo>
                    <a:cubicBezTo>
                      <a:pt x="267" y="195"/>
                      <a:pt x="263" y="199"/>
                      <a:pt x="261" y="204"/>
                    </a:cubicBezTo>
                    <a:cubicBezTo>
                      <a:pt x="261" y="204"/>
                      <a:pt x="202" y="204"/>
                      <a:pt x="195" y="204"/>
                    </a:cubicBezTo>
                    <a:cubicBezTo>
                      <a:pt x="189" y="204"/>
                      <a:pt x="188" y="197"/>
                      <a:pt x="188" y="197"/>
                    </a:cubicBezTo>
                    <a:cubicBezTo>
                      <a:pt x="188" y="197"/>
                      <a:pt x="189" y="192"/>
                      <a:pt x="182" y="192"/>
                    </a:cubicBezTo>
                    <a:cubicBezTo>
                      <a:pt x="175" y="192"/>
                      <a:pt x="127" y="192"/>
                      <a:pt x="127" y="192"/>
                    </a:cubicBezTo>
                    <a:cubicBezTo>
                      <a:pt x="127" y="192"/>
                      <a:pt x="120" y="192"/>
                      <a:pt x="120" y="186"/>
                    </a:cubicBezTo>
                    <a:cubicBezTo>
                      <a:pt x="120" y="179"/>
                      <a:pt x="127" y="180"/>
                      <a:pt x="127" y="180"/>
                    </a:cubicBezTo>
                    <a:cubicBezTo>
                      <a:pt x="127" y="180"/>
                      <a:pt x="170" y="180"/>
                      <a:pt x="176" y="180"/>
                    </a:cubicBezTo>
                    <a:cubicBezTo>
                      <a:pt x="188" y="180"/>
                      <a:pt x="188" y="167"/>
                      <a:pt x="188" y="167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8" y="60"/>
                      <a:pt x="189" y="48"/>
                      <a:pt x="177" y="48"/>
                    </a:cubicBezTo>
                    <a:cubicBezTo>
                      <a:pt x="164" y="48"/>
                      <a:pt x="24" y="48"/>
                      <a:pt x="12" y="48"/>
                    </a:cubicBezTo>
                    <a:cubicBezTo>
                      <a:pt x="0" y="48"/>
                      <a:pt x="0" y="60"/>
                      <a:pt x="0" y="6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0" y="180"/>
                      <a:pt x="12" y="180"/>
                    </a:cubicBezTo>
                    <a:cubicBezTo>
                      <a:pt x="19" y="180"/>
                      <a:pt x="62" y="180"/>
                      <a:pt x="62" y="180"/>
                    </a:cubicBezTo>
                    <a:cubicBezTo>
                      <a:pt x="62" y="180"/>
                      <a:pt x="68" y="179"/>
                      <a:pt x="68" y="185"/>
                    </a:cubicBezTo>
                    <a:cubicBezTo>
                      <a:pt x="68" y="191"/>
                      <a:pt x="62" y="192"/>
                      <a:pt x="62" y="192"/>
                    </a:cubicBezTo>
                    <a:cubicBezTo>
                      <a:pt x="62" y="192"/>
                      <a:pt x="14" y="192"/>
                      <a:pt x="7" y="192"/>
                    </a:cubicBezTo>
                    <a:cubicBezTo>
                      <a:pt x="0" y="192"/>
                      <a:pt x="0" y="198"/>
                      <a:pt x="0" y="198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10"/>
                      <a:pt x="0" y="216"/>
                      <a:pt x="7" y="216"/>
                    </a:cubicBezTo>
                    <a:cubicBezTo>
                      <a:pt x="13" y="216"/>
                      <a:pt x="261" y="216"/>
                      <a:pt x="261" y="216"/>
                    </a:cubicBezTo>
                    <a:cubicBezTo>
                      <a:pt x="264" y="223"/>
                      <a:pt x="270" y="228"/>
                      <a:pt x="278" y="228"/>
                    </a:cubicBezTo>
                    <a:cubicBezTo>
                      <a:pt x="288" y="228"/>
                      <a:pt x="296" y="220"/>
                      <a:pt x="296" y="210"/>
                    </a:cubicBezTo>
                    <a:cubicBezTo>
                      <a:pt x="296" y="202"/>
                      <a:pt x="291" y="195"/>
                      <a:pt x="284" y="193"/>
                    </a:cubicBezTo>
                    <a:cubicBezTo>
                      <a:pt x="284" y="168"/>
                      <a:pt x="284" y="168"/>
                      <a:pt x="284" y="168"/>
                    </a:cubicBezTo>
                    <a:cubicBezTo>
                      <a:pt x="284" y="168"/>
                      <a:pt x="296" y="168"/>
                      <a:pt x="296" y="156"/>
                    </a:cubicBezTo>
                    <a:cubicBezTo>
                      <a:pt x="296" y="144"/>
                      <a:pt x="284" y="144"/>
                      <a:pt x="284" y="144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6" y="144"/>
                      <a:pt x="228" y="144"/>
                      <a:pt x="228" y="137"/>
                    </a:cubicBezTo>
                    <a:cubicBezTo>
                      <a:pt x="228" y="131"/>
                      <a:pt x="235" y="132"/>
                      <a:pt x="235" y="132"/>
                    </a:cubicBezTo>
                    <a:cubicBezTo>
                      <a:pt x="235" y="132"/>
                      <a:pt x="278" y="132"/>
                      <a:pt x="284" y="132"/>
                    </a:cubicBezTo>
                    <a:cubicBezTo>
                      <a:pt x="296" y="132"/>
                      <a:pt x="296" y="119"/>
                      <a:pt x="296" y="119"/>
                    </a:cubicBezTo>
                    <a:close/>
                    <a:moveTo>
                      <a:pt x="12" y="161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5"/>
                      <a:pt x="12" y="60"/>
                      <a:pt x="18" y="60"/>
                    </a:cubicBezTo>
                    <a:cubicBezTo>
                      <a:pt x="24" y="60"/>
                      <a:pt x="148" y="60"/>
                      <a:pt x="170" y="60"/>
                    </a:cubicBezTo>
                    <a:cubicBezTo>
                      <a:pt x="176" y="60"/>
                      <a:pt x="176" y="66"/>
                      <a:pt x="176" y="66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6" y="161"/>
                      <a:pt x="176" y="168"/>
                      <a:pt x="170" y="168"/>
                    </a:cubicBezTo>
                    <a:cubicBezTo>
                      <a:pt x="149" y="168"/>
                      <a:pt x="24" y="168"/>
                      <a:pt x="19" y="168"/>
                    </a:cubicBezTo>
                    <a:cubicBezTo>
                      <a:pt x="13" y="168"/>
                      <a:pt x="12" y="161"/>
                      <a:pt x="12" y="1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cxnSp>
        <p:nvCxnSpPr>
          <p:cNvPr id="410" name="直接连接符 409"/>
          <p:cNvCxnSpPr/>
          <p:nvPr/>
        </p:nvCxnSpPr>
        <p:spPr>
          <a:xfrm>
            <a:off x="919940" y="2664503"/>
            <a:ext cx="1087320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接连接符 410"/>
          <p:cNvCxnSpPr/>
          <p:nvPr/>
        </p:nvCxnSpPr>
        <p:spPr>
          <a:xfrm>
            <a:off x="925068" y="5121982"/>
            <a:ext cx="10873208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51"/>
          <p:cNvGrpSpPr/>
          <p:nvPr/>
        </p:nvGrpSpPr>
        <p:grpSpPr>
          <a:xfrm>
            <a:off x="2146427" y="1485579"/>
            <a:ext cx="3035022" cy="1135452"/>
            <a:chOff x="1879123" y="1485579"/>
            <a:chExt cx="3035022" cy="1135452"/>
          </a:xfrm>
        </p:grpSpPr>
        <p:sp>
          <p:nvSpPr>
            <p:cNvPr id="416" name="矩形 415"/>
            <p:cNvSpPr/>
            <p:nvPr/>
          </p:nvSpPr>
          <p:spPr>
            <a:xfrm>
              <a:off x="2984486" y="1488807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419" name="Picture 4" descr="C:\Users\z00124665\Desktop\未标题-3.jpg"/>
            <p:cNvPicPr>
              <a:picLocks noChangeAspect="1" noChangeArrowheads="1"/>
            </p:cNvPicPr>
            <p:nvPr/>
          </p:nvPicPr>
          <p:blipFill>
            <a:blip r:embed="rId14" cstate="email">
              <a:lum bright="-18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123" y="1485579"/>
              <a:ext cx="1144759" cy="1135452"/>
            </a:xfrm>
            <a:prstGeom prst="rect">
              <a:avLst/>
            </a:prstGeom>
            <a:noFill/>
          </p:spPr>
        </p:pic>
        <p:grpSp>
          <p:nvGrpSpPr>
            <p:cNvPr id="28" name="组合 228"/>
            <p:cNvGrpSpPr/>
            <p:nvPr/>
          </p:nvGrpSpPr>
          <p:grpSpPr>
            <a:xfrm>
              <a:off x="2034888" y="1709745"/>
              <a:ext cx="752222" cy="752223"/>
              <a:chOff x="2070149" y="1715350"/>
              <a:chExt cx="771035" cy="771036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2070149" y="1715350"/>
                <a:ext cx="771035" cy="771036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22" name="Freeform 17"/>
              <p:cNvSpPr>
                <a:spLocks noChangeAspect="1" noEditPoints="1"/>
              </p:cNvSpPr>
              <p:nvPr/>
            </p:nvSpPr>
            <p:spPr bwMode="auto">
              <a:xfrm>
                <a:off x="2185666" y="1932710"/>
                <a:ext cx="540000" cy="336316"/>
              </a:xfrm>
              <a:custGeom>
                <a:avLst/>
                <a:gdLst/>
                <a:ahLst/>
                <a:cxnLst>
                  <a:cxn ang="0">
                    <a:pos x="149" y="32"/>
                  </a:cxn>
                  <a:cxn ang="0">
                    <a:pos x="146" y="32"/>
                  </a:cxn>
                  <a:cxn ang="0">
                    <a:pos x="92" y="0"/>
                  </a:cxn>
                  <a:cxn ang="0">
                    <a:pos x="34" y="48"/>
                  </a:cxn>
                  <a:cxn ang="0">
                    <a:pos x="0" y="84"/>
                  </a:cxn>
                  <a:cxn ang="0">
                    <a:pos x="36" y="120"/>
                  </a:cxn>
                  <a:cxn ang="0">
                    <a:pos x="60" y="110"/>
                  </a:cxn>
                  <a:cxn ang="0">
                    <a:pos x="92" y="120"/>
                  </a:cxn>
                  <a:cxn ang="0">
                    <a:pos x="123" y="111"/>
                  </a:cxn>
                  <a:cxn ang="0">
                    <a:pos x="149" y="120"/>
                  </a:cxn>
                  <a:cxn ang="0">
                    <a:pos x="193" y="76"/>
                  </a:cxn>
                  <a:cxn ang="0">
                    <a:pos x="149" y="32"/>
                  </a:cxn>
                  <a:cxn ang="0">
                    <a:pos x="149" y="112"/>
                  </a:cxn>
                  <a:cxn ang="0">
                    <a:pos x="127" y="105"/>
                  </a:cxn>
                  <a:cxn ang="0">
                    <a:pos x="127" y="104"/>
                  </a:cxn>
                  <a:cxn ang="0">
                    <a:pos x="122" y="103"/>
                  </a:cxn>
                  <a:cxn ang="0">
                    <a:pos x="62" y="102"/>
                  </a:cxn>
                  <a:cxn ang="0">
                    <a:pos x="56" y="103"/>
                  </a:cxn>
                  <a:cxn ang="0">
                    <a:pos x="56" y="104"/>
                  </a:cxn>
                  <a:cxn ang="0">
                    <a:pos x="36" y="112"/>
                  </a:cxn>
                  <a:cxn ang="0">
                    <a:pos x="8" y="84"/>
                  </a:cxn>
                  <a:cxn ang="0">
                    <a:pos x="36" y="56"/>
                  </a:cxn>
                  <a:cxn ang="0">
                    <a:pos x="56" y="64"/>
                  </a:cxn>
                  <a:cxn ang="0">
                    <a:pos x="62" y="64"/>
                  </a:cxn>
                  <a:cxn ang="0">
                    <a:pos x="62" y="58"/>
                  </a:cxn>
                  <a:cxn ang="0">
                    <a:pos x="42" y="48"/>
                  </a:cxn>
                  <a:cxn ang="0">
                    <a:pos x="92" y="8"/>
                  </a:cxn>
                  <a:cxn ang="0">
                    <a:pos x="137" y="33"/>
                  </a:cxn>
                  <a:cxn ang="0">
                    <a:pos x="122" y="41"/>
                  </a:cxn>
                  <a:cxn ang="0">
                    <a:pos x="121" y="46"/>
                  </a:cxn>
                  <a:cxn ang="0">
                    <a:pos x="127" y="47"/>
                  </a:cxn>
                  <a:cxn ang="0">
                    <a:pos x="144" y="40"/>
                  </a:cxn>
                  <a:cxn ang="0">
                    <a:pos x="149" y="40"/>
                  </a:cxn>
                  <a:cxn ang="0">
                    <a:pos x="185" y="76"/>
                  </a:cxn>
                  <a:cxn ang="0">
                    <a:pos x="149" y="112"/>
                  </a:cxn>
                </a:cxnLst>
                <a:rect l="0" t="0" r="r" b="b"/>
                <a:pathLst>
                  <a:path w="193" h="120">
                    <a:moveTo>
                      <a:pt x="149" y="32"/>
                    </a:moveTo>
                    <a:cubicBezTo>
                      <a:pt x="147" y="32"/>
                      <a:pt x="147" y="32"/>
                      <a:pt x="146" y="32"/>
                    </a:cubicBezTo>
                    <a:cubicBezTo>
                      <a:pt x="135" y="12"/>
                      <a:pt x="115" y="0"/>
                      <a:pt x="92" y="0"/>
                    </a:cubicBezTo>
                    <a:cubicBezTo>
                      <a:pt x="64" y="0"/>
                      <a:pt x="39" y="20"/>
                      <a:pt x="34" y="48"/>
                    </a:cubicBezTo>
                    <a:cubicBezTo>
                      <a:pt x="15" y="50"/>
                      <a:pt x="0" y="65"/>
                      <a:pt x="0" y="84"/>
                    </a:cubicBezTo>
                    <a:cubicBezTo>
                      <a:pt x="0" y="104"/>
                      <a:pt x="17" y="120"/>
                      <a:pt x="36" y="120"/>
                    </a:cubicBezTo>
                    <a:cubicBezTo>
                      <a:pt x="45" y="120"/>
                      <a:pt x="54" y="116"/>
                      <a:pt x="60" y="110"/>
                    </a:cubicBezTo>
                    <a:cubicBezTo>
                      <a:pt x="70" y="117"/>
                      <a:pt x="81" y="120"/>
                      <a:pt x="92" y="120"/>
                    </a:cubicBezTo>
                    <a:cubicBezTo>
                      <a:pt x="103" y="120"/>
                      <a:pt x="114" y="117"/>
                      <a:pt x="123" y="111"/>
                    </a:cubicBezTo>
                    <a:cubicBezTo>
                      <a:pt x="130" y="117"/>
                      <a:pt x="139" y="120"/>
                      <a:pt x="149" y="120"/>
                    </a:cubicBezTo>
                    <a:cubicBezTo>
                      <a:pt x="173" y="120"/>
                      <a:pt x="193" y="100"/>
                      <a:pt x="193" y="76"/>
                    </a:cubicBezTo>
                    <a:cubicBezTo>
                      <a:pt x="193" y="52"/>
                      <a:pt x="173" y="32"/>
                      <a:pt x="149" y="32"/>
                    </a:cubicBezTo>
                    <a:close/>
                    <a:moveTo>
                      <a:pt x="149" y="112"/>
                    </a:moveTo>
                    <a:cubicBezTo>
                      <a:pt x="141" y="112"/>
                      <a:pt x="134" y="109"/>
                      <a:pt x="127" y="105"/>
                    </a:cubicBezTo>
                    <a:cubicBezTo>
                      <a:pt x="127" y="105"/>
                      <a:pt x="127" y="104"/>
                      <a:pt x="127" y="104"/>
                    </a:cubicBezTo>
                    <a:cubicBezTo>
                      <a:pt x="126" y="102"/>
                      <a:pt x="123" y="102"/>
                      <a:pt x="122" y="103"/>
                    </a:cubicBezTo>
                    <a:cubicBezTo>
                      <a:pt x="104" y="115"/>
                      <a:pt x="79" y="115"/>
                      <a:pt x="62" y="102"/>
                    </a:cubicBezTo>
                    <a:cubicBezTo>
                      <a:pt x="60" y="101"/>
                      <a:pt x="58" y="101"/>
                      <a:pt x="56" y="103"/>
                    </a:cubicBezTo>
                    <a:cubicBezTo>
                      <a:pt x="56" y="103"/>
                      <a:pt x="56" y="103"/>
                      <a:pt x="56" y="104"/>
                    </a:cubicBezTo>
                    <a:cubicBezTo>
                      <a:pt x="51" y="109"/>
                      <a:pt x="44" y="112"/>
                      <a:pt x="36" y="112"/>
                    </a:cubicBezTo>
                    <a:cubicBezTo>
                      <a:pt x="21" y="112"/>
                      <a:pt x="8" y="99"/>
                      <a:pt x="8" y="84"/>
                    </a:cubicBezTo>
                    <a:cubicBezTo>
                      <a:pt x="8" y="68"/>
                      <a:pt x="21" y="56"/>
                      <a:pt x="36" y="56"/>
                    </a:cubicBezTo>
                    <a:cubicBezTo>
                      <a:pt x="44" y="56"/>
                      <a:pt x="51" y="59"/>
                      <a:pt x="56" y="64"/>
                    </a:cubicBezTo>
                    <a:cubicBezTo>
                      <a:pt x="58" y="66"/>
                      <a:pt x="60" y="66"/>
                      <a:pt x="62" y="64"/>
                    </a:cubicBezTo>
                    <a:cubicBezTo>
                      <a:pt x="63" y="62"/>
                      <a:pt x="63" y="60"/>
                      <a:pt x="62" y="58"/>
                    </a:cubicBezTo>
                    <a:cubicBezTo>
                      <a:pt x="56" y="53"/>
                      <a:pt x="49" y="49"/>
                      <a:pt x="42" y="48"/>
                    </a:cubicBezTo>
                    <a:cubicBezTo>
                      <a:pt x="47" y="25"/>
                      <a:pt x="68" y="8"/>
                      <a:pt x="92" y="8"/>
                    </a:cubicBezTo>
                    <a:cubicBezTo>
                      <a:pt x="111" y="8"/>
                      <a:pt x="128" y="18"/>
                      <a:pt x="137" y="33"/>
                    </a:cubicBezTo>
                    <a:cubicBezTo>
                      <a:pt x="132" y="35"/>
                      <a:pt x="127" y="37"/>
                      <a:pt x="122" y="41"/>
                    </a:cubicBezTo>
                    <a:cubicBezTo>
                      <a:pt x="120" y="42"/>
                      <a:pt x="120" y="44"/>
                      <a:pt x="121" y="46"/>
                    </a:cubicBezTo>
                    <a:cubicBezTo>
                      <a:pt x="123" y="48"/>
                      <a:pt x="125" y="48"/>
                      <a:pt x="127" y="47"/>
                    </a:cubicBezTo>
                    <a:cubicBezTo>
                      <a:pt x="132" y="43"/>
                      <a:pt x="138" y="41"/>
                      <a:pt x="144" y="40"/>
                    </a:cubicBezTo>
                    <a:cubicBezTo>
                      <a:pt x="145" y="40"/>
                      <a:pt x="147" y="40"/>
                      <a:pt x="149" y="40"/>
                    </a:cubicBezTo>
                    <a:cubicBezTo>
                      <a:pt x="168" y="40"/>
                      <a:pt x="185" y="56"/>
                      <a:pt x="185" y="76"/>
                    </a:cubicBezTo>
                    <a:cubicBezTo>
                      <a:pt x="185" y="96"/>
                      <a:pt x="168" y="112"/>
                      <a:pt x="149" y="112"/>
                    </a:cubicBez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29" name="组合 422"/>
          <p:cNvGrpSpPr/>
          <p:nvPr/>
        </p:nvGrpSpPr>
        <p:grpSpPr>
          <a:xfrm>
            <a:off x="2146427" y="5183747"/>
            <a:ext cx="3062888" cy="1126367"/>
            <a:chOff x="1851467" y="5183747"/>
            <a:chExt cx="3062888" cy="1126367"/>
          </a:xfrm>
        </p:grpSpPr>
        <p:sp>
          <p:nvSpPr>
            <p:cNvPr id="424" name="矩形 423"/>
            <p:cNvSpPr/>
            <p:nvPr/>
          </p:nvSpPr>
          <p:spPr>
            <a:xfrm>
              <a:off x="2984696" y="5184818"/>
              <a:ext cx="1929659" cy="1125296"/>
            </a:xfrm>
            <a:prstGeom prst="rect">
              <a:avLst/>
            </a:prstGeom>
            <a:gradFill>
              <a:gsLst>
                <a:gs pos="0">
                  <a:srgbClr val="50B7F6">
                    <a:alpha val="70000"/>
                  </a:srgbClr>
                </a:gs>
                <a:gs pos="100000">
                  <a:srgbClr val="50B6F6">
                    <a:alpha val="50000"/>
                  </a:srgbClr>
                </a:gs>
              </a:gsLst>
              <a:lin ang="4200000" scaled="0"/>
            </a:gradFill>
            <a:ln>
              <a:noFill/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6846" tIns="8423" rIns="16846" bIns="8423" anchor="ctr" anchorCtr="0">
              <a:noAutofit/>
            </a:bodyPr>
            <a:lstStyle/>
            <a:p>
              <a:pPr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8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427" name="Picture 3" descr="C:\Users\z00124665\Desktop\未标题-3.jpg"/>
            <p:cNvPicPr>
              <a:picLocks noChangeAspect="1" noChangeArrowheads="1"/>
            </p:cNvPicPr>
            <p:nvPr/>
          </p:nvPicPr>
          <p:blipFill>
            <a:blip r:embed="rId15" cstate="email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467" y="5183747"/>
              <a:ext cx="1129934" cy="1120748"/>
            </a:xfrm>
            <a:prstGeom prst="rect">
              <a:avLst/>
            </a:prstGeom>
            <a:noFill/>
          </p:spPr>
        </p:pic>
        <p:grpSp>
          <p:nvGrpSpPr>
            <p:cNvPr id="30" name="组合 231"/>
            <p:cNvGrpSpPr/>
            <p:nvPr/>
          </p:nvGrpSpPr>
          <p:grpSpPr>
            <a:xfrm>
              <a:off x="2091252" y="5405755"/>
              <a:ext cx="752222" cy="752223"/>
              <a:chOff x="2127923" y="5420735"/>
              <a:chExt cx="771035" cy="771036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2127923" y="5420735"/>
                <a:ext cx="771035" cy="771036"/>
              </a:xfrm>
              <a:prstGeom prst="ellipse">
                <a:avLst/>
              </a:prstGeom>
              <a:solidFill>
                <a:srgbClr val="FFFFFF">
                  <a:alpha val="10000"/>
                </a:srgb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1" name="组合 181"/>
              <p:cNvGrpSpPr/>
              <p:nvPr/>
            </p:nvGrpSpPr>
            <p:grpSpPr>
              <a:xfrm flipH="1">
                <a:off x="2384951" y="5479486"/>
                <a:ext cx="248473" cy="620713"/>
                <a:chOff x="3338514" y="2551113"/>
                <a:chExt cx="420688" cy="1050925"/>
              </a:xfrm>
              <a:solidFill>
                <a:schemeClr val="bg1"/>
              </a:solidFill>
            </p:grpSpPr>
            <p:sp>
              <p:nvSpPr>
                <p:cNvPr id="431" name="Freeform 150"/>
                <p:cNvSpPr>
                  <a:spLocks noEditPoints="1"/>
                </p:cNvSpPr>
                <p:nvPr/>
              </p:nvSpPr>
              <p:spPr bwMode="auto">
                <a:xfrm>
                  <a:off x="3338514" y="2551113"/>
                  <a:ext cx="420688" cy="1050925"/>
                </a:xfrm>
                <a:custGeom>
                  <a:avLst/>
                  <a:gdLst/>
                  <a:ahLst/>
                  <a:cxnLst>
                    <a:cxn ang="0">
                      <a:pos x="152" y="434"/>
                    </a:cxn>
                    <a:cxn ang="0">
                      <a:pos x="22" y="434"/>
                    </a:cxn>
                    <a:cxn ang="0">
                      <a:pos x="0" y="412"/>
                    </a:cxn>
                    <a:cxn ang="0">
                      <a:pos x="0" y="195"/>
                    </a:cxn>
                    <a:cxn ang="0">
                      <a:pos x="1" y="173"/>
                    </a:cxn>
                    <a:cxn ang="0">
                      <a:pos x="4" y="6"/>
                    </a:cxn>
                    <a:cxn ang="0">
                      <a:pos x="9" y="0"/>
                    </a:cxn>
                    <a:cxn ang="0">
                      <a:pos x="31" y="0"/>
                    </a:cxn>
                    <a:cxn ang="0">
                      <a:pos x="36" y="6"/>
                    </a:cxn>
                    <a:cxn ang="0">
                      <a:pos x="39" y="172"/>
                    </a:cxn>
                    <a:cxn ang="0">
                      <a:pos x="107" y="172"/>
                    </a:cxn>
                    <a:cxn ang="0">
                      <a:pos x="107" y="165"/>
                    </a:cxn>
                    <a:cxn ang="0">
                      <a:pos x="112" y="160"/>
                    </a:cxn>
                    <a:cxn ang="0">
                      <a:pos x="146" y="160"/>
                    </a:cxn>
                    <a:cxn ang="0">
                      <a:pos x="151" y="165"/>
                    </a:cxn>
                    <a:cxn ang="0">
                      <a:pos x="151" y="172"/>
                    </a:cxn>
                    <a:cxn ang="0">
                      <a:pos x="152" y="172"/>
                    </a:cxn>
                    <a:cxn ang="0">
                      <a:pos x="174" y="195"/>
                    </a:cxn>
                    <a:cxn ang="0">
                      <a:pos x="174" y="412"/>
                    </a:cxn>
                    <a:cxn ang="0">
                      <a:pos x="152" y="434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7" y="173"/>
                    </a:cxn>
                    <a:cxn ang="0">
                      <a:pos x="6" y="195"/>
                    </a:cxn>
                    <a:cxn ang="0">
                      <a:pos x="6" y="412"/>
                    </a:cxn>
                    <a:cxn ang="0">
                      <a:pos x="22" y="428"/>
                    </a:cxn>
                    <a:cxn ang="0">
                      <a:pos x="152" y="428"/>
                    </a:cxn>
                    <a:cxn ang="0">
                      <a:pos x="168" y="412"/>
                    </a:cxn>
                    <a:cxn ang="0">
                      <a:pos x="168" y="195"/>
                    </a:cxn>
                    <a:cxn ang="0">
                      <a:pos x="152" y="178"/>
                    </a:cxn>
                    <a:cxn ang="0">
                      <a:pos x="145" y="178"/>
                    </a:cxn>
                    <a:cxn ang="0">
                      <a:pos x="145" y="166"/>
                    </a:cxn>
                    <a:cxn ang="0">
                      <a:pos x="113" y="166"/>
                    </a:cxn>
                    <a:cxn ang="0">
                      <a:pos x="113" y="178"/>
                    </a:cxn>
                    <a:cxn ang="0">
                      <a:pos x="33" y="178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74" h="434">
                      <a:moveTo>
                        <a:pt x="152" y="434"/>
                      </a:moveTo>
                      <a:cubicBezTo>
                        <a:pt x="22" y="434"/>
                        <a:pt x="22" y="434"/>
                        <a:pt x="22" y="434"/>
                      </a:cubicBezTo>
                      <a:cubicBezTo>
                        <a:pt x="10" y="434"/>
                        <a:pt x="0" y="425"/>
                        <a:pt x="0" y="412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cubicBezTo>
                        <a:pt x="0" y="194"/>
                        <a:pt x="1" y="186"/>
                        <a:pt x="1" y="173"/>
                      </a:cubicBezTo>
                      <a:cubicBezTo>
                        <a:pt x="2" y="134"/>
                        <a:pt x="3" y="52"/>
                        <a:pt x="4" y="6"/>
                      </a:cubicBezTo>
                      <a:cubicBezTo>
                        <a:pt x="4" y="2"/>
                        <a:pt x="6" y="0"/>
                        <a:pt x="9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4" y="0"/>
                        <a:pt x="36" y="3"/>
                        <a:pt x="36" y="6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107" y="172"/>
                        <a:pt x="107" y="172"/>
                        <a:pt x="107" y="172"/>
                      </a:cubicBezTo>
                      <a:cubicBezTo>
                        <a:pt x="107" y="165"/>
                        <a:pt x="107" y="165"/>
                        <a:pt x="107" y="165"/>
                      </a:cubicBezTo>
                      <a:cubicBezTo>
                        <a:pt x="107" y="162"/>
                        <a:pt x="109" y="160"/>
                        <a:pt x="112" y="160"/>
                      </a:cubicBezTo>
                      <a:cubicBezTo>
                        <a:pt x="146" y="160"/>
                        <a:pt x="146" y="160"/>
                        <a:pt x="146" y="160"/>
                      </a:cubicBezTo>
                      <a:cubicBezTo>
                        <a:pt x="149" y="160"/>
                        <a:pt x="151" y="162"/>
                        <a:pt x="151" y="165"/>
                      </a:cubicBezTo>
                      <a:cubicBezTo>
                        <a:pt x="151" y="172"/>
                        <a:pt x="151" y="172"/>
                        <a:pt x="151" y="172"/>
                      </a:cubicBezTo>
                      <a:cubicBezTo>
                        <a:pt x="152" y="172"/>
                        <a:pt x="152" y="172"/>
                        <a:pt x="152" y="172"/>
                      </a:cubicBezTo>
                      <a:cubicBezTo>
                        <a:pt x="164" y="172"/>
                        <a:pt x="174" y="182"/>
                        <a:pt x="174" y="195"/>
                      </a:cubicBezTo>
                      <a:cubicBezTo>
                        <a:pt x="174" y="412"/>
                        <a:pt x="174" y="412"/>
                        <a:pt x="174" y="412"/>
                      </a:cubicBezTo>
                      <a:cubicBezTo>
                        <a:pt x="174" y="425"/>
                        <a:pt x="164" y="434"/>
                        <a:pt x="152" y="434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2"/>
                        <a:pt x="8" y="134"/>
                        <a:pt x="7" y="173"/>
                      </a:cubicBezTo>
                      <a:cubicBezTo>
                        <a:pt x="7" y="186"/>
                        <a:pt x="6" y="194"/>
                        <a:pt x="6" y="195"/>
                      </a:cubicBezTo>
                      <a:cubicBezTo>
                        <a:pt x="6" y="412"/>
                        <a:pt x="6" y="412"/>
                        <a:pt x="6" y="412"/>
                      </a:cubicBezTo>
                      <a:cubicBezTo>
                        <a:pt x="6" y="421"/>
                        <a:pt x="14" y="428"/>
                        <a:pt x="22" y="428"/>
                      </a:cubicBezTo>
                      <a:cubicBezTo>
                        <a:pt x="152" y="428"/>
                        <a:pt x="152" y="428"/>
                        <a:pt x="152" y="428"/>
                      </a:cubicBezTo>
                      <a:cubicBezTo>
                        <a:pt x="161" y="428"/>
                        <a:pt x="168" y="421"/>
                        <a:pt x="168" y="412"/>
                      </a:cubicBezTo>
                      <a:cubicBezTo>
                        <a:pt x="168" y="195"/>
                        <a:pt x="168" y="195"/>
                        <a:pt x="168" y="195"/>
                      </a:cubicBezTo>
                      <a:cubicBezTo>
                        <a:pt x="168" y="186"/>
                        <a:pt x="161" y="178"/>
                        <a:pt x="152" y="178"/>
                      </a:cubicBezTo>
                      <a:cubicBezTo>
                        <a:pt x="145" y="178"/>
                        <a:pt x="145" y="178"/>
                        <a:pt x="145" y="178"/>
                      </a:cubicBezTo>
                      <a:cubicBezTo>
                        <a:pt x="145" y="166"/>
                        <a:pt x="145" y="166"/>
                        <a:pt x="145" y="166"/>
                      </a:cubicBezTo>
                      <a:cubicBezTo>
                        <a:pt x="113" y="166"/>
                        <a:pt x="113" y="166"/>
                        <a:pt x="113" y="166"/>
                      </a:cubicBez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33" y="178"/>
                        <a:pt x="33" y="178"/>
                        <a:pt x="33" y="178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2" name="Freeform 151"/>
                <p:cNvSpPr>
                  <a:spLocks noEditPoints="1"/>
                </p:cNvSpPr>
                <p:nvPr/>
              </p:nvSpPr>
              <p:spPr bwMode="auto">
                <a:xfrm>
                  <a:off x="3433764" y="3440113"/>
                  <a:ext cx="66675" cy="69850"/>
                </a:xfrm>
                <a:custGeom>
                  <a:avLst/>
                  <a:gdLst/>
                  <a:ahLst/>
                  <a:cxnLst>
                    <a:cxn ang="0">
                      <a:pos x="23" y="29"/>
                    </a:cxn>
                    <a:cxn ang="0">
                      <a:pos x="4" y="29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9"/>
                    </a:cxn>
                    <a:cxn ang="0">
                      <a:pos x="5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28" h="29">
                      <a:moveTo>
                        <a:pt x="23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2" y="29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9"/>
                        <a:pt x="23" y="29"/>
                      </a:cubicBezTo>
                      <a:close/>
                      <a:moveTo>
                        <a:pt x="5" y="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3" name="Freeform 152"/>
                <p:cNvSpPr>
                  <a:spLocks noEditPoints="1"/>
                </p:cNvSpPr>
                <p:nvPr/>
              </p:nvSpPr>
              <p:spPr bwMode="auto">
                <a:xfrm>
                  <a:off x="3433764" y="3360738"/>
                  <a:ext cx="66675" cy="68263"/>
                </a:xfrm>
                <a:custGeom>
                  <a:avLst/>
                  <a:gdLst/>
                  <a:ahLst/>
                  <a:cxnLst>
                    <a:cxn ang="0">
                      <a:pos x="23" y="28"/>
                    </a:cxn>
                    <a:cxn ang="0">
                      <a:pos x="4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8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4" y="5"/>
                    </a:cxn>
                    <a:cxn ang="0">
                      <a:pos x="5" y="24"/>
                    </a:cxn>
                  </a:cxnLst>
                  <a:rect l="0" t="0" r="r" b="b"/>
                  <a:pathLst>
                    <a:path w="28" h="28">
                      <a:moveTo>
                        <a:pt x="23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3" y="28"/>
                      </a:cubicBezTo>
                      <a:close/>
                      <a:moveTo>
                        <a:pt x="5" y="24"/>
                      </a:move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lnTo>
                        <a:pt x="5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4" name="Freeform 153"/>
                <p:cNvSpPr>
                  <a:spLocks noEditPoints="1"/>
                </p:cNvSpPr>
                <p:nvPr/>
              </p:nvSpPr>
              <p:spPr bwMode="auto">
                <a:xfrm>
                  <a:off x="3433764" y="3279775"/>
                  <a:ext cx="66675" cy="68263"/>
                </a:xfrm>
                <a:custGeom>
                  <a:avLst/>
                  <a:gdLst/>
                  <a:ahLst/>
                  <a:cxnLst>
                    <a:cxn ang="0">
                      <a:pos x="23" y="28"/>
                    </a:cxn>
                    <a:cxn ang="0">
                      <a:pos x="4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8"/>
                    </a:cxn>
                    <a:cxn ang="0">
                      <a:pos x="4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28" h="28">
                      <a:moveTo>
                        <a:pt x="23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3" y="28"/>
                      </a:cubicBezTo>
                      <a:close/>
                      <a:moveTo>
                        <a:pt x="4" y="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5" name="Freeform 154"/>
                <p:cNvSpPr>
                  <a:spLocks noEditPoints="1"/>
                </p:cNvSpPr>
                <p:nvPr/>
              </p:nvSpPr>
              <p:spPr bwMode="auto">
                <a:xfrm>
                  <a:off x="3516314" y="3440113"/>
                  <a:ext cx="66675" cy="69850"/>
                </a:xfrm>
                <a:custGeom>
                  <a:avLst/>
                  <a:gdLst/>
                  <a:ahLst/>
                  <a:cxnLst>
                    <a:cxn ang="0">
                      <a:pos x="24" y="29"/>
                    </a:cxn>
                    <a:cxn ang="0">
                      <a:pos x="5" y="29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4" y="29"/>
                    </a:cxn>
                    <a:cxn ang="0">
                      <a:pos x="5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28" h="29">
                      <a:moveTo>
                        <a:pt x="24" y="29"/>
                      </a:move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2" y="29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7"/>
                        <a:pt x="26" y="29"/>
                        <a:pt x="24" y="29"/>
                      </a:cubicBezTo>
                      <a:close/>
                      <a:moveTo>
                        <a:pt x="5" y="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6" name="Freeform 155"/>
                <p:cNvSpPr>
                  <a:spLocks noEditPoints="1"/>
                </p:cNvSpPr>
                <p:nvPr/>
              </p:nvSpPr>
              <p:spPr bwMode="auto">
                <a:xfrm>
                  <a:off x="3516314" y="3360738"/>
                  <a:ext cx="66675" cy="68263"/>
                </a:xfrm>
                <a:custGeom>
                  <a:avLst/>
                  <a:gdLst/>
                  <a:ahLst/>
                  <a:cxnLst>
                    <a:cxn ang="0">
                      <a:pos x="24" y="28"/>
                    </a:cxn>
                    <a:cxn ang="0">
                      <a:pos x="5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4" y="28"/>
                    </a:cxn>
                    <a:cxn ang="0">
                      <a:pos x="24" y="24"/>
                    </a:cxn>
                    <a:cxn ang="0">
                      <a:pos x="24" y="26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5" y="5"/>
                    </a:cxn>
                    <a:cxn ang="0">
                      <a:pos x="5" y="24"/>
                    </a:cxn>
                  </a:cxnLst>
                  <a:rect l="0" t="0" r="r" b="b"/>
                  <a:pathLst>
                    <a:path w="28" h="28">
                      <a:moveTo>
                        <a:pt x="24" y="28"/>
                      </a:move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4" y="28"/>
                      </a:cubicBezTo>
                      <a:close/>
                      <a:moveTo>
                        <a:pt x="24" y="24"/>
                      </a:move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lose/>
                      <a:moveTo>
                        <a:pt x="5" y="24"/>
                      </a:move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7" name="Freeform 156"/>
                <p:cNvSpPr>
                  <a:spLocks noEditPoints="1"/>
                </p:cNvSpPr>
                <p:nvPr/>
              </p:nvSpPr>
              <p:spPr bwMode="auto">
                <a:xfrm>
                  <a:off x="3516314" y="3279775"/>
                  <a:ext cx="66675" cy="68263"/>
                </a:xfrm>
                <a:custGeom>
                  <a:avLst/>
                  <a:gdLst/>
                  <a:ahLst/>
                  <a:cxnLst>
                    <a:cxn ang="0">
                      <a:pos x="24" y="28"/>
                    </a:cxn>
                    <a:cxn ang="0">
                      <a:pos x="5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4" y="28"/>
                    </a:cxn>
                    <a:cxn ang="0">
                      <a:pos x="5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28" h="28">
                      <a:moveTo>
                        <a:pt x="24" y="28"/>
                      </a:move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4" y="28"/>
                      </a:cubicBezTo>
                      <a:close/>
                      <a:moveTo>
                        <a:pt x="5" y="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8" name="Freeform 157"/>
                <p:cNvSpPr>
                  <a:spLocks noEditPoints="1"/>
                </p:cNvSpPr>
                <p:nvPr/>
              </p:nvSpPr>
              <p:spPr bwMode="auto">
                <a:xfrm>
                  <a:off x="3600451" y="3440113"/>
                  <a:ext cx="68263" cy="69850"/>
                </a:xfrm>
                <a:custGeom>
                  <a:avLst/>
                  <a:gdLst/>
                  <a:ahLst/>
                  <a:cxnLst>
                    <a:cxn ang="0">
                      <a:pos x="23" y="29"/>
                    </a:cxn>
                    <a:cxn ang="0">
                      <a:pos x="4" y="29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9"/>
                    </a:cxn>
                    <a:cxn ang="0">
                      <a:pos x="5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28" h="29">
                      <a:moveTo>
                        <a:pt x="23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2" y="29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9"/>
                        <a:pt x="23" y="29"/>
                      </a:cubicBezTo>
                      <a:close/>
                      <a:moveTo>
                        <a:pt x="5" y="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9" name="Freeform 158"/>
                <p:cNvSpPr>
                  <a:spLocks noEditPoints="1"/>
                </p:cNvSpPr>
                <p:nvPr/>
              </p:nvSpPr>
              <p:spPr bwMode="auto">
                <a:xfrm>
                  <a:off x="3600451" y="3360738"/>
                  <a:ext cx="68263" cy="68263"/>
                </a:xfrm>
                <a:custGeom>
                  <a:avLst/>
                  <a:gdLst/>
                  <a:ahLst/>
                  <a:cxnLst>
                    <a:cxn ang="0">
                      <a:pos x="23" y="28"/>
                    </a:cxn>
                    <a:cxn ang="0">
                      <a:pos x="4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8"/>
                    </a:cxn>
                    <a:cxn ang="0">
                      <a:pos x="23" y="24"/>
                    </a:cxn>
                    <a:cxn ang="0">
                      <a:pos x="23" y="26"/>
                    </a:cxn>
                    <a:cxn ang="0">
                      <a:pos x="23" y="24"/>
                    </a:cxn>
                    <a:cxn ang="0">
                      <a:pos x="23" y="24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  <a:cxn ang="0">
                      <a:pos x="4" y="5"/>
                    </a:cxn>
                    <a:cxn ang="0">
                      <a:pos x="5" y="24"/>
                    </a:cxn>
                  </a:cxnLst>
                  <a:rect l="0" t="0" r="r" b="b"/>
                  <a:pathLst>
                    <a:path w="28" h="28">
                      <a:moveTo>
                        <a:pt x="23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3" y="28"/>
                      </a:cubicBezTo>
                      <a:close/>
                      <a:moveTo>
                        <a:pt x="23" y="24"/>
                      </a:move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lose/>
                      <a:moveTo>
                        <a:pt x="5" y="24"/>
                      </a:move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lnTo>
                        <a:pt x="5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0" name="Freeform 159"/>
                <p:cNvSpPr>
                  <a:spLocks noEditPoints="1"/>
                </p:cNvSpPr>
                <p:nvPr/>
              </p:nvSpPr>
              <p:spPr bwMode="auto">
                <a:xfrm>
                  <a:off x="3600451" y="3279775"/>
                  <a:ext cx="68263" cy="68263"/>
                </a:xfrm>
                <a:custGeom>
                  <a:avLst/>
                  <a:gdLst/>
                  <a:ahLst/>
                  <a:cxnLst>
                    <a:cxn ang="0">
                      <a:pos x="23" y="28"/>
                    </a:cxn>
                    <a:cxn ang="0">
                      <a:pos x="4" y="28"/>
                    </a:cxn>
                    <a:cxn ang="0">
                      <a:pos x="0" y="24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23" y="0"/>
                    </a:cxn>
                    <a:cxn ang="0">
                      <a:pos x="28" y="5"/>
                    </a:cxn>
                    <a:cxn ang="0">
                      <a:pos x="28" y="24"/>
                    </a:cxn>
                    <a:cxn ang="0">
                      <a:pos x="23" y="28"/>
                    </a:cxn>
                    <a:cxn ang="0">
                      <a:pos x="23" y="5"/>
                    </a:cxn>
                    <a:cxn ang="0">
                      <a:pos x="4" y="5"/>
                    </a:cxn>
                    <a:cxn ang="0">
                      <a:pos x="5" y="24"/>
                    </a:cxn>
                    <a:cxn ang="0">
                      <a:pos x="23" y="24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8" h="28">
                      <a:moveTo>
                        <a:pt x="23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0" y="26"/>
                        <a:pt x="0" y="2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2"/>
                        <a:pt x="28" y="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6"/>
                        <a:pt x="26" y="28"/>
                        <a:pt x="23" y="28"/>
                      </a:cubicBezTo>
                      <a:close/>
                      <a:moveTo>
                        <a:pt x="23" y="5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lnTo>
                        <a:pt x="23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1" name="Freeform 160"/>
                <p:cNvSpPr>
                  <a:spLocks noEditPoints="1"/>
                </p:cNvSpPr>
                <p:nvPr/>
              </p:nvSpPr>
              <p:spPr bwMode="auto">
                <a:xfrm>
                  <a:off x="3398839" y="3057525"/>
                  <a:ext cx="300038" cy="150813"/>
                </a:xfrm>
                <a:custGeom>
                  <a:avLst/>
                  <a:gdLst/>
                  <a:ahLst/>
                  <a:cxnLst>
                    <a:cxn ang="0">
                      <a:pos x="189" y="95"/>
                    </a:cxn>
                    <a:cxn ang="0">
                      <a:pos x="0" y="95"/>
                    </a:cxn>
                    <a:cxn ang="0">
                      <a:pos x="0" y="0"/>
                    </a:cxn>
                    <a:cxn ang="0">
                      <a:pos x="189" y="0"/>
                    </a:cxn>
                    <a:cxn ang="0">
                      <a:pos x="189" y="95"/>
                    </a:cxn>
                    <a:cxn ang="0">
                      <a:pos x="10" y="86"/>
                    </a:cxn>
                    <a:cxn ang="0">
                      <a:pos x="180" y="86"/>
                    </a:cxn>
                    <a:cxn ang="0">
                      <a:pos x="180" y="9"/>
                    </a:cxn>
                    <a:cxn ang="0">
                      <a:pos x="10" y="9"/>
                    </a:cxn>
                    <a:cxn ang="0">
                      <a:pos x="10" y="86"/>
                    </a:cxn>
                  </a:cxnLst>
                  <a:rect l="0" t="0" r="r" b="b"/>
                  <a:pathLst>
                    <a:path w="189" h="95">
                      <a:moveTo>
                        <a:pt x="189" y="95"/>
                      </a:move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95"/>
                      </a:lnTo>
                      <a:close/>
                      <a:moveTo>
                        <a:pt x="10" y="86"/>
                      </a:moveTo>
                      <a:lnTo>
                        <a:pt x="180" y="86"/>
                      </a:lnTo>
                      <a:lnTo>
                        <a:pt x="180" y="9"/>
                      </a:lnTo>
                      <a:lnTo>
                        <a:pt x="10" y="9"/>
                      </a:lnTo>
                      <a:lnTo>
                        <a:pt x="10" y="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227" name="副标题 1"/>
          <p:cNvSpPr txBox="1">
            <a:spLocks/>
          </p:cNvSpPr>
          <p:nvPr/>
        </p:nvSpPr>
        <p:spPr>
          <a:xfrm>
            <a:off x="294969" y="1495735"/>
            <a:ext cx="1790010" cy="111836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altLang="zh-CN" dirty="0" smtClean="0">
                <a:solidFill>
                  <a:schemeClr val="bg1"/>
                </a:solidFill>
              </a:rPr>
              <a:t>Cloud</a:t>
            </a:r>
            <a:endParaRPr lang="ru-RU" altLang="en-US" dirty="0" smtClean="0">
              <a:solidFill>
                <a:schemeClr val="bg1"/>
              </a:solidFill>
            </a:endParaRPr>
          </a:p>
        </p:txBody>
      </p:sp>
      <p:sp>
        <p:nvSpPr>
          <p:cNvPr id="228" name="副标题 1"/>
          <p:cNvSpPr txBox="1">
            <a:spLocks/>
          </p:cNvSpPr>
          <p:nvPr/>
        </p:nvSpPr>
        <p:spPr>
          <a:xfrm>
            <a:off x="294969" y="2763854"/>
            <a:ext cx="1729547" cy="228290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altLang="zh-CN" dirty="0" smtClean="0">
                <a:solidFill>
                  <a:schemeClr val="bg1"/>
                </a:solidFill>
              </a:rPr>
              <a:t>Channel (Pipe)</a:t>
            </a:r>
            <a:endParaRPr lang="ru-RU" altLang="en-US" dirty="0" smtClean="0">
              <a:solidFill>
                <a:schemeClr val="bg1"/>
              </a:solidFill>
            </a:endParaRPr>
          </a:p>
        </p:txBody>
      </p:sp>
      <p:sp>
        <p:nvSpPr>
          <p:cNvPr id="229" name="副标题 1"/>
          <p:cNvSpPr txBox="1">
            <a:spLocks/>
          </p:cNvSpPr>
          <p:nvPr/>
        </p:nvSpPr>
        <p:spPr>
          <a:xfrm>
            <a:off x="294969" y="5160129"/>
            <a:ext cx="1898021" cy="11443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dirty="0" smtClean="0">
                <a:solidFill>
                  <a:schemeClr val="bg1"/>
                </a:solidFill>
              </a:rPr>
              <a:t>Device</a:t>
            </a:r>
            <a:endParaRPr lang="ru-RU" altLang="en-US" dirty="0" smtClean="0">
              <a:solidFill>
                <a:schemeClr val="bg1"/>
              </a:solidFill>
            </a:endParaRPr>
          </a:p>
        </p:txBody>
      </p:sp>
      <p:sp>
        <p:nvSpPr>
          <p:cNvPr id="251" name="副标题 1"/>
          <p:cNvSpPr txBox="1">
            <a:spLocks/>
          </p:cNvSpPr>
          <p:nvPr/>
        </p:nvSpPr>
        <p:spPr>
          <a:xfrm>
            <a:off x="3385117" y="2742983"/>
            <a:ext cx="1582249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zh-CN" sz="1200" dirty="0" smtClean="0">
                <a:solidFill>
                  <a:prstClr val="white"/>
                </a:solidFill>
              </a:rPr>
              <a:t>LAN</a:t>
            </a:r>
            <a:r>
              <a:rPr lang="en-US" altLang="zh-CN" sz="1200" dirty="0" smtClean="0">
                <a:solidFill>
                  <a:prstClr val="white"/>
                </a:solidFill>
              </a:rPr>
              <a:t> commutation</a:t>
            </a:r>
            <a:r>
              <a:rPr lang="ru-RU" altLang="zh-CN" sz="1200" dirty="0" smtClean="0">
                <a:solidFill>
                  <a:prstClr val="white"/>
                </a:solidFill>
              </a:rPr>
              <a:t>: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280" name="副标题 1"/>
          <p:cNvSpPr txBox="1">
            <a:spLocks/>
          </p:cNvSpPr>
          <p:nvPr/>
        </p:nvSpPr>
        <p:spPr>
          <a:xfrm>
            <a:off x="3385117" y="4036139"/>
            <a:ext cx="1214369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zh-CN" sz="1200" dirty="0" smtClean="0">
                <a:solidFill>
                  <a:prstClr val="white"/>
                </a:solidFill>
              </a:rPr>
              <a:t>LTE: </a:t>
            </a:r>
          </a:p>
        </p:txBody>
      </p:sp>
      <p:sp>
        <p:nvSpPr>
          <p:cNvPr id="302" name="副标题 1"/>
          <p:cNvSpPr txBox="1">
            <a:spLocks/>
          </p:cNvSpPr>
          <p:nvPr/>
        </p:nvSpPr>
        <p:spPr>
          <a:xfrm>
            <a:off x="3385116" y="5162015"/>
            <a:ext cx="1582249" cy="44561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smtClean="0">
                <a:solidFill>
                  <a:prstClr val="white"/>
                </a:solidFill>
              </a:rPr>
              <a:t>Terminals </a:t>
            </a:r>
            <a:r>
              <a:rPr lang="ru-RU" altLang="zh-CN" sz="1200" dirty="0" err="1" smtClean="0">
                <a:solidFill>
                  <a:prstClr val="white"/>
                </a:solidFill>
              </a:rPr>
              <a:t>eLTE</a:t>
            </a:r>
            <a:r>
              <a:rPr lang="ru-RU" altLang="zh-CN" sz="1200" dirty="0" smtClean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303" name="副标题 1"/>
          <p:cNvSpPr txBox="1">
            <a:spLocks/>
          </p:cNvSpPr>
          <p:nvPr/>
        </p:nvSpPr>
        <p:spPr>
          <a:xfrm>
            <a:off x="3385117" y="1559180"/>
            <a:ext cx="1157219" cy="3253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err="1" smtClean="0">
                <a:solidFill>
                  <a:prstClr val="white"/>
                </a:solidFill>
              </a:rPr>
              <a:t>Clous</a:t>
            </a:r>
            <a:r>
              <a:rPr lang="en-US" altLang="zh-CN" sz="1200" dirty="0" smtClean="0">
                <a:solidFill>
                  <a:prstClr val="white"/>
                </a:solidFill>
              </a:rPr>
              <a:t> OS</a:t>
            </a:r>
            <a:r>
              <a:rPr lang="ru-RU" altLang="zh-CN" sz="1200" dirty="0" smtClean="0">
                <a:solidFill>
                  <a:prstClr val="white"/>
                </a:solidFill>
              </a:rPr>
              <a:t>: 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328" name="副标题 1"/>
          <p:cNvSpPr txBox="1">
            <a:spLocks/>
          </p:cNvSpPr>
          <p:nvPr/>
        </p:nvSpPr>
        <p:spPr>
          <a:xfrm>
            <a:off x="6574852" y="2738152"/>
            <a:ext cx="1679599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smtClean="0">
                <a:solidFill>
                  <a:prstClr val="white"/>
                </a:solidFill>
              </a:rPr>
              <a:t>Commutation of DC</a:t>
            </a:r>
            <a:r>
              <a:rPr lang="ru-RU" altLang="zh-CN" sz="1200" dirty="0" smtClean="0">
                <a:solidFill>
                  <a:prstClr val="white"/>
                </a:solidFill>
              </a:rPr>
              <a:t>: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373" name="副标题 1"/>
          <p:cNvSpPr txBox="1">
            <a:spLocks/>
          </p:cNvSpPr>
          <p:nvPr/>
        </p:nvSpPr>
        <p:spPr>
          <a:xfrm>
            <a:off x="6574852" y="4002567"/>
            <a:ext cx="1214369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zh-CN" sz="1200" dirty="0" smtClean="0">
                <a:solidFill>
                  <a:prstClr val="white"/>
                </a:solidFill>
              </a:rPr>
              <a:t>GSM-R: </a:t>
            </a:r>
          </a:p>
        </p:txBody>
      </p:sp>
      <p:sp>
        <p:nvSpPr>
          <p:cNvPr id="385" name="副标题 1"/>
          <p:cNvSpPr txBox="1">
            <a:spLocks/>
          </p:cNvSpPr>
          <p:nvPr/>
        </p:nvSpPr>
        <p:spPr>
          <a:xfrm>
            <a:off x="6574852" y="1559180"/>
            <a:ext cx="1214369" cy="3253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smtClean="0">
                <a:solidFill>
                  <a:prstClr val="white"/>
                </a:solidFill>
              </a:rPr>
              <a:t>Datacenter</a:t>
            </a:r>
            <a:r>
              <a:rPr lang="ru-RU" altLang="zh-CN" sz="1200" dirty="0" smtClean="0">
                <a:solidFill>
                  <a:prstClr val="white"/>
                </a:solidFill>
              </a:rPr>
              <a:t>: 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393" name="副标题 1"/>
          <p:cNvSpPr txBox="1">
            <a:spLocks/>
          </p:cNvSpPr>
          <p:nvPr/>
        </p:nvSpPr>
        <p:spPr>
          <a:xfrm>
            <a:off x="6532744" y="5162015"/>
            <a:ext cx="1869647" cy="44561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altLang="zh-CN" sz="1200" dirty="0" smtClean="0">
                <a:solidFill>
                  <a:prstClr val="white"/>
                </a:solidFill>
              </a:rPr>
              <a:t>Video conferencing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406" name="副标题 1"/>
          <p:cNvSpPr txBox="1">
            <a:spLocks/>
          </p:cNvSpPr>
          <p:nvPr/>
        </p:nvSpPr>
        <p:spPr>
          <a:xfrm>
            <a:off x="9831302" y="2724099"/>
            <a:ext cx="1609236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smtClean="0">
                <a:solidFill>
                  <a:prstClr val="white"/>
                </a:solidFill>
              </a:rPr>
              <a:t>Routers</a:t>
            </a:r>
            <a:r>
              <a:rPr lang="ru-RU" altLang="zh-CN" sz="1200" dirty="0" smtClean="0">
                <a:solidFill>
                  <a:prstClr val="white"/>
                </a:solidFill>
              </a:rPr>
              <a:t>: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412" name="副标题 1"/>
          <p:cNvSpPr txBox="1">
            <a:spLocks/>
          </p:cNvSpPr>
          <p:nvPr/>
        </p:nvSpPr>
        <p:spPr>
          <a:xfrm>
            <a:off x="9831302" y="4009112"/>
            <a:ext cx="1214369" cy="3253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zh-CN" sz="1200" dirty="0" smtClean="0">
                <a:solidFill>
                  <a:prstClr val="white"/>
                </a:solidFill>
              </a:rPr>
              <a:t>WLAN: </a:t>
            </a:r>
          </a:p>
        </p:txBody>
      </p:sp>
      <p:sp>
        <p:nvSpPr>
          <p:cNvPr id="414" name="副标题 1"/>
          <p:cNvSpPr txBox="1">
            <a:spLocks/>
          </p:cNvSpPr>
          <p:nvPr/>
        </p:nvSpPr>
        <p:spPr>
          <a:xfrm>
            <a:off x="9831302" y="1559180"/>
            <a:ext cx="1157219" cy="3253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dirty="0" smtClean="0">
                <a:solidFill>
                  <a:prstClr val="white"/>
                </a:solidFill>
              </a:rPr>
              <a:t>Storage</a:t>
            </a:r>
            <a:r>
              <a:rPr lang="ru-RU" altLang="zh-CN" sz="1200" dirty="0" smtClean="0">
                <a:solidFill>
                  <a:prstClr val="white"/>
                </a:solidFill>
              </a:rPr>
              <a:t>: 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418" name="副标题 1"/>
          <p:cNvSpPr txBox="1">
            <a:spLocks/>
          </p:cNvSpPr>
          <p:nvPr/>
        </p:nvSpPr>
        <p:spPr>
          <a:xfrm>
            <a:off x="9831302" y="5162015"/>
            <a:ext cx="1492306" cy="44561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altLang="zh-CN" sz="1200" smtClean="0">
                <a:solidFill>
                  <a:prstClr val="white"/>
                </a:solidFill>
              </a:rPr>
              <a:t>UC: </a:t>
            </a:r>
            <a:endParaRPr lang="ru-RU" altLang="zh-CN" sz="1200" dirty="0" smtClean="0">
              <a:solidFill>
                <a:prstClr val="white"/>
              </a:solidFill>
            </a:endParaRPr>
          </a:p>
        </p:txBody>
      </p:sp>
      <p:sp>
        <p:nvSpPr>
          <p:cNvPr id="209" name="68296922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 bwMode="auto">
          <a:xfrm>
            <a:off x="526516" y="426799"/>
            <a:ext cx="11352212" cy="101844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200" fontAlgn="base">
              <a:spcAft>
                <a:spcPct val="0"/>
              </a:spcAft>
              <a:defRPr/>
            </a:pPr>
            <a:r>
              <a:rPr lang="en-US" altLang="zh-CN" sz="3000" dirty="0" smtClean="0"/>
              <a:t>Constant increase company </a:t>
            </a:r>
            <a:r>
              <a:rPr lang="en-US" altLang="zh-CN" sz="3000" dirty="0" smtClean="0"/>
              <a:t>positions</a:t>
            </a:r>
            <a:r>
              <a:rPr lang="ru-RU" altLang="zh-CN" sz="3000" dirty="0" smtClean="0"/>
              <a:t> </a:t>
            </a:r>
            <a:r>
              <a:rPr lang="en-US" altLang="zh-CN" sz="3000" dirty="0" smtClean="0"/>
              <a:t>at all 3 TOP segments</a:t>
            </a:r>
            <a:r>
              <a:rPr lang="ru-RU" altLang="zh-CN" sz="3000" dirty="0" smtClean="0"/>
              <a:t> «</a:t>
            </a:r>
            <a:r>
              <a:rPr lang="en-US" altLang="zh-CN" sz="3000" dirty="0" smtClean="0"/>
              <a:t>cloud</a:t>
            </a:r>
            <a:r>
              <a:rPr lang="ru-RU" altLang="zh-CN" sz="3000" dirty="0" smtClean="0"/>
              <a:t>-</a:t>
            </a:r>
            <a:r>
              <a:rPr lang="en-US" altLang="zh-CN" sz="3000" dirty="0" smtClean="0"/>
              <a:t>channel</a:t>
            </a:r>
            <a:r>
              <a:rPr lang="ru-RU" altLang="zh-CN" sz="3000" dirty="0" smtClean="0"/>
              <a:t>-</a:t>
            </a:r>
            <a:r>
              <a:rPr lang="en-US" altLang="zh-CN" sz="3000" dirty="0" smtClean="0"/>
              <a:t>device</a:t>
            </a:r>
            <a:r>
              <a:rPr lang="ru-RU" altLang="zh-CN" sz="3000" dirty="0" smtClean="0"/>
              <a:t>»</a:t>
            </a:r>
            <a:endParaRPr lang="ru-RU" altLang="en-US" sz="3000" dirty="0" smtClean="0"/>
          </a:p>
        </p:txBody>
      </p:sp>
      <p:sp>
        <p:nvSpPr>
          <p:cNvPr id="210" name="1395256207"/>
          <p:cNvSpPr txBox="1">
            <a:spLocks/>
          </p:cNvSpPr>
          <p:nvPr/>
        </p:nvSpPr>
        <p:spPr>
          <a:xfrm>
            <a:off x="9913363" y="2993957"/>
            <a:ext cx="165893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2</a:t>
            </a:r>
            <a:r>
              <a:rPr lang="en-US" altLang="zh-CN" sz="1000" kern="0" baseline="30000" dirty="0" smtClean="0">
                <a:solidFill>
                  <a:prstClr val="white"/>
                </a:solidFill>
                <a:latin typeface="Arial"/>
              </a:rPr>
              <a:t>nd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 place at Worldwide market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, </a:t>
            </a:r>
            <a:endParaRPr lang="ru-RU" altLang="zh-CN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1-е 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place</a:t>
            </a:r>
            <a:r>
              <a:rPr lang="ru-RU" altLang="zh-CN" sz="1000" kern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by</a:t>
            </a:r>
            <a:r>
              <a:rPr lang="ru-RU" altLang="zh-CN" sz="1000" kern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speed of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growth</a:t>
            </a:r>
            <a:endParaRPr lang="ru-RU" altLang="en-US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err="1" smtClean="0">
                <a:solidFill>
                  <a:prstClr val="white"/>
                </a:solidFill>
                <a:latin typeface="Arial"/>
              </a:rPr>
              <a:t>Gartner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2" name="24983064"/>
          <p:cNvSpPr txBox="1">
            <a:spLocks/>
          </p:cNvSpPr>
          <p:nvPr/>
        </p:nvSpPr>
        <p:spPr>
          <a:xfrm>
            <a:off x="3467178" y="2990538"/>
            <a:ext cx="161885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3</a:t>
            </a:r>
            <a:r>
              <a:rPr lang="en-US" altLang="zh-CN" sz="1000" kern="0" baseline="30000" dirty="0" err="1" smtClean="0">
                <a:solidFill>
                  <a:prstClr val="white"/>
                </a:solidFill>
                <a:latin typeface="Arial"/>
              </a:rPr>
              <a:t>rd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 place at Worldwide market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, </a:t>
            </a:r>
            <a:endParaRPr lang="ru-RU" altLang="zh-CN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1</a:t>
            </a:r>
            <a:r>
              <a:rPr lang="en-US" altLang="zh-CN" sz="1000" kern="0" dirty="0" err="1" smtClean="0">
                <a:solidFill>
                  <a:prstClr val="white"/>
                </a:solidFill>
                <a:latin typeface="Arial"/>
              </a:rPr>
              <a:t>st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place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by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speed of growth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(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53%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)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.</a:t>
            </a:r>
            <a:endParaRPr lang="ru-RU" altLang="en-US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IDC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3" name="135257680"/>
          <p:cNvSpPr txBox="1">
            <a:spLocks/>
          </p:cNvSpPr>
          <p:nvPr/>
        </p:nvSpPr>
        <p:spPr>
          <a:xfrm>
            <a:off x="3467177" y="4320915"/>
            <a:ext cx="161885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249 </a:t>
            </a:r>
            <a:r>
              <a:rPr lang="en-US" altLang="zh-CN" sz="1000" kern="0" dirty="0" err="1" smtClean="0">
                <a:solidFill>
                  <a:prstClr val="white"/>
                </a:solidFill>
                <a:latin typeface="Arial"/>
              </a:rPr>
              <a:t>indusctial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 networks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LTE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.</a:t>
            </a:r>
            <a:endParaRPr lang="ru-RU" altLang="en-US" sz="1000" kern="0" dirty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1</a:t>
            </a:r>
            <a:r>
              <a:rPr lang="en-US" altLang="zh-CN" sz="1000" kern="0" baseline="30000" dirty="0" err="1" smtClean="0">
                <a:solidFill>
                  <a:prstClr val="white"/>
                </a:solidFill>
                <a:latin typeface="Arial"/>
              </a:rPr>
              <a:t>st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 place</a:t>
            </a:r>
            <a:endParaRPr lang="ru-RU" altLang="en-US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4" name="1463063411"/>
          <p:cNvSpPr txBox="1">
            <a:spLocks/>
          </p:cNvSpPr>
          <p:nvPr/>
        </p:nvSpPr>
        <p:spPr>
          <a:xfrm>
            <a:off x="6656913" y="4320915"/>
            <a:ext cx="131921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Coverage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: 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46 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000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km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Railways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.</a:t>
            </a:r>
            <a:endParaRPr lang="ru-RU" altLang="en-US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5" name="1381938978"/>
          <p:cNvSpPr txBox="1">
            <a:spLocks/>
          </p:cNvSpPr>
          <p:nvPr/>
        </p:nvSpPr>
        <p:spPr>
          <a:xfrm>
            <a:off x="9913362" y="4251342"/>
            <a:ext cx="1640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2</a:t>
            </a:r>
            <a:r>
              <a:rPr lang="en-US" altLang="zh-CN" sz="1000" kern="0" baseline="30000" dirty="0">
                <a:solidFill>
                  <a:prstClr val="white"/>
                </a:solidFill>
                <a:latin typeface="Arial"/>
              </a:rPr>
              <a:t>nd</a:t>
            </a:r>
            <a:r>
              <a:rPr lang="en-US" altLang="zh-CN" sz="1000" kern="0" dirty="0">
                <a:solidFill>
                  <a:prstClr val="white"/>
                </a:solidFill>
                <a:latin typeface="Arial"/>
              </a:rPr>
              <a:t> place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by </a:t>
            </a:r>
            <a:r>
              <a:rPr lang="en-US" altLang="zh-CN" sz="1000" kern="0" dirty="0" err="1" smtClean="0">
                <a:solidFill>
                  <a:prstClr val="white"/>
                </a:solidFill>
                <a:latin typeface="Arial"/>
              </a:rPr>
              <a:t>incomeat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  China market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.</a:t>
            </a:r>
            <a:endParaRPr lang="ru-RU" altLang="en-US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IDC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6" name="202127566"/>
          <p:cNvSpPr txBox="1">
            <a:spLocks/>
          </p:cNvSpPr>
          <p:nvPr/>
        </p:nvSpPr>
        <p:spPr>
          <a:xfrm>
            <a:off x="6656913" y="1827335"/>
            <a:ext cx="159753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830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+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DC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(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including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420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clouding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DC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) 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9" name="1311798448"/>
          <p:cNvSpPr txBox="1">
            <a:spLocks/>
          </p:cNvSpPr>
          <p:nvPr/>
        </p:nvSpPr>
        <p:spPr>
          <a:xfrm>
            <a:off x="9913363" y="1827335"/>
            <a:ext cx="1527175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en-US" altLang="zh-CN" sz="1000" kern="0" dirty="0" smtClean="0">
                <a:solidFill>
                  <a:prstClr val="white"/>
                </a:solidFill>
                <a:latin typeface="Arial"/>
              </a:rPr>
              <a:t>Position at leader quadrant</a:t>
            </a:r>
            <a:r>
              <a:rPr lang="ru-RU" altLang="zh-CN" sz="1000" kern="0" dirty="0" smtClean="0">
                <a:solidFill>
                  <a:prstClr val="white"/>
                </a:solidFill>
                <a:latin typeface="Arial"/>
              </a:rPr>
              <a:t>.</a:t>
            </a:r>
            <a:endParaRPr lang="ru-RU" altLang="zh-CN" sz="1000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err="1" smtClean="0">
                <a:solidFill>
                  <a:prstClr val="white"/>
                </a:solidFill>
                <a:latin typeface="Arial"/>
              </a:rPr>
              <a:t>Gartner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2" name="1748326436"/>
          <p:cNvSpPr txBox="1">
            <a:spLocks/>
          </p:cNvSpPr>
          <p:nvPr/>
        </p:nvSpPr>
        <p:spPr>
          <a:xfrm>
            <a:off x="6656913" y="5545537"/>
            <a:ext cx="170572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altLang="zh-CN" sz="1000" i="1" kern="0" dirty="0" smtClean="0">
                <a:solidFill>
                  <a:prstClr val="white"/>
                </a:solidFill>
              </a:rPr>
              <a:t>1</a:t>
            </a:r>
            <a:r>
              <a:rPr lang="en-US" altLang="zh-CN" sz="1000" i="1" kern="0" baseline="30000" dirty="0" err="1" smtClean="0">
                <a:solidFill>
                  <a:prstClr val="white"/>
                </a:solidFill>
              </a:rPr>
              <a:t>st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 place at China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(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36,8%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err="1" smtClean="0">
                <a:solidFill>
                  <a:prstClr val="white"/>
                </a:solidFill>
              </a:rPr>
              <a:t>marketshare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)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.</a:t>
            </a:r>
            <a:endParaRPr lang="ru-RU" altLang="en-US" sz="1000" i="1" kern="0" dirty="0">
              <a:solidFill>
                <a:prstClr val="white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US" altLang="zh-CN" sz="1000" i="1" kern="0" dirty="0">
                <a:solidFill>
                  <a:prstClr val="white"/>
                </a:solidFill>
              </a:rPr>
              <a:t>I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DC</a:t>
            </a:r>
            <a:endParaRPr lang="ru-RU" altLang="zh-CN" sz="1000" i="1" kern="0" dirty="0">
              <a:solidFill>
                <a:prstClr val="white"/>
              </a:solidFill>
            </a:endParaRPr>
          </a:p>
        </p:txBody>
      </p:sp>
      <p:sp>
        <p:nvSpPr>
          <p:cNvPr id="223" name="368403209"/>
          <p:cNvSpPr txBox="1">
            <a:spLocks/>
          </p:cNvSpPr>
          <p:nvPr/>
        </p:nvSpPr>
        <p:spPr>
          <a:xfrm>
            <a:off x="9913363" y="5507437"/>
            <a:ext cx="1658938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altLang="zh-CN" sz="1000" i="1" kern="0" dirty="0" smtClean="0">
                <a:solidFill>
                  <a:prstClr val="white"/>
                </a:solidFill>
              </a:rPr>
              <a:t>1</a:t>
            </a:r>
            <a:r>
              <a:rPr lang="en-US" altLang="zh-CN" sz="1000" i="1" kern="0" dirty="0" err="1" smtClean="0">
                <a:solidFill>
                  <a:prstClr val="white"/>
                </a:solidFill>
              </a:rPr>
              <a:t>st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place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at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China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(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20,1%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err="1" smtClean="0">
                <a:solidFill>
                  <a:prstClr val="white"/>
                </a:solidFill>
              </a:rPr>
              <a:t>marketshare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)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at 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«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Voice-over-IP</a:t>
            </a:r>
            <a:r>
              <a:rPr lang="en-US" altLang="zh-CN" sz="1000" i="1" kern="0" dirty="0">
                <a:solidFill>
                  <a:prstClr val="white"/>
                </a:solidFill>
              </a:rPr>
              <a:t>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and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17,1% 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at call-centers</a:t>
            </a:r>
            <a:endParaRPr lang="ru-RU" altLang="en-US" sz="1000" i="1" kern="0" dirty="0" smtClean="0">
              <a:solidFill>
                <a:prstClr val="white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ru-RU" altLang="zh-CN" sz="1000" i="1" kern="0" dirty="0" smtClean="0">
                <a:solidFill>
                  <a:prstClr val="white"/>
                </a:solidFill>
              </a:rPr>
              <a:t>IDC</a:t>
            </a:r>
            <a:endParaRPr lang="ru-RU" altLang="zh-CN" sz="1000" i="1" kern="0" dirty="0">
              <a:solidFill>
                <a:prstClr val="white"/>
              </a:solidFill>
            </a:endParaRPr>
          </a:p>
        </p:txBody>
      </p:sp>
      <p:sp>
        <p:nvSpPr>
          <p:cNvPr id="224" name="1498536199"/>
          <p:cNvSpPr txBox="1">
            <a:spLocks/>
          </p:cNvSpPr>
          <p:nvPr/>
        </p:nvSpPr>
        <p:spPr>
          <a:xfrm>
            <a:off x="3467178" y="1827335"/>
            <a:ext cx="1618857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lvl="0">
              <a:spcBef>
                <a:spcPct val="20000"/>
              </a:spcBef>
              <a:defRPr sz="1050" i="1">
                <a:solidFill>
                  <a:schemeClr val="bg1"/>
                </a:solidFill>
                <a:latin typeface="+mn-ea"/>
              </a:defRPr>
            </a:lvl1pPr>
          </a:lstStyle>
          <a:p>
            <a:pPr defTabSz="914400">
              <a:defRPr/>
            </a:pPr>
            <a:r>
              <a:rPr lang="en-US" altLang="zh-CN" kern="0" dirty="0" smtClean="0">
                <a:solidFill>
                  <a:prstClr val="white"/>
                </a:solidFill>
                <a:latin typeface="Arial"/>
              </a:rPr>
              <a:t>Leader at personal clouds</a:t>
            </a:r>
            <a:endParaRPr lang="ru-RU" altLang="zh-CN" kern="0" dirty="0" smtClean="0">
              <a:solidFill>
                <a:prstClr val="white"/>
              </a:solidFill>
              <a:latin typeface="Arial"/>
            </a:endParaRPr>
          </a:p>
          <a:p>
            <a:pPr defTabSz="914400">
              <a:defRPr/>
            </a:pPr>
            <a:r>
              <a:rPr lang="ru-RU" altLang="zh-CN" sz="1000" kern="0" dirty="0" err="1" smtClean="0">
                <a:solidFill>
                  <a:prstClr val="white"/>
                </a:solidFill>
                <a:latin typeface="Arial"/>
              </a:rPr>
              <a:t>Forrester</a:t>
            </a:r>
            <a:endParaRPr lang="ru-RU" altLang="zh-CN" sz="100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5" name="666281801"/>
          <p:cNvSpPr txBox="1">
            <a:spLocks/>
          </p:cNvSpPr>
          <p:nvPr/>
        </p:nvSpPr>
        <p:spPr>
          <a:xfrm>
            <a:off x="3467178" y="5535598"/>
            <a:ext cx="155257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zh-CN" sz="1000" i="1" kern="0" dirty="0" err="1" smtClean="0">
                <a:solidFill>
                  <a:prstClr val="white"/>
                </a:solidFill>
              </a:rPr>
              <a:t>Nomanated</a:t>
            </a:r>
            <a:r>
              <a:rPr lang="en-US" altLang="zh-CN" sz="1000" i="1" kern="0" dirty="0" smtClean="0">
                <a:solidFill>
                  <a:prstClr val="white"/>
                </a:solidFill>
              </a:rPr>
              <a:t> by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ru-RU" altLang="zh-CN" sz="1000" i="1" kern="0" dirty="0" err="1">
                <a:solidFill>
                  <a:prstClr val="white"/>
                </a:solidFill>
              </a:rPr>
              <a:t>iF</a:t>
            </a:r>
            <a:r>
              <a:rPr lang="ru-RU" altLang="zh-CN" sz="1000" i="1" kern="0" dirty="0">
                <a:solidFill>
                  <a:prstClr val="white"/>
                </a:solidFill>
              </a:rPr>
              <a:t> </a:t>
            </a:r>
            <a:r>
              <a:rPr lang="ru-RU" altLang="zh-CN" sz="1000" i="1" kern="0" dirty="0" err="1" smtClean="0">
                <a:solidFill>
                  <a:prstClr val="white"/>
                </a:solidFill>
              </a:rPr>
              <a:t>industrial</a:t>
            </a:r>
            <a:r>
              <a:rPr lang="ru-RU" altLang="zh-CN" sz="1000" i="1" kern="0" dirty="0" smtClean="0">
                <a:solidFill>
                  <a:prstClr val="white"/>
                </a:solidFill>
              </a:rPr>
              <a:t> </a:t>
            </a:r>
            <a:r>
              <a:rPr lang="ru-RU" altLang="zh-CN" sz="1000" i="1" kern="0" dirty="0" err="1" smtClean="0">
                <a:solidFill>
                  <a:prstClr val="white"/>
                </a:solidFill>
              </a:rPr>
              <a:t>design</a:t>
            </a:r>
            <a:endParaRPr lang="ru-RU" altLang="en-US" sz="1000" i="1" kern="0" dirty="0">
              <a:solidFill>
                <a:prstClr val="white"/>
              </a:solidFill>
            </a:endParaRPr>
          </a:p>
        </p:txBody>
      </p:sp>
      <p:sp>
        <p:nvSpPr>
          <p:cNvPr id="226" name="副标题 1"/>
          <p:cNvSpPr txBox="1">
            <a:spLocks/>
          </p:cNvSpPr>
          <p:nvPr/>
        </p:nvSpPr>
        <p:spPr>
          <a:xfrm>
            <a:off x="6604678" y="2995320"/>
            <a:ext cx="1401713" cy="58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zh-CN" sz="1000" i="1" dirty="0" smtClean="0">
                <a:solidFill>
                  <a:prstClr val="white"/>
                </a:solidFill>
              </a:rPr>
              <a:t>71%</a:t>
            </a:r>
            <a:r>
              <a:rPr lang="en-US" altLang="zh-CN" sz="1000" i="1" dirty="0" smtClean="0">
                <a:solidFill>
                  <a:prstClr val="white"/>
                </a:solidFill>
              </a:rPr>
              <a:t> Growth</a:t>
            </a:r>
            <a:endParaRPr lang="ru-RU" altLang="zh-CN" sz="1000" i="1" dirty="0" smtClean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</a:pPr>
            <a:r>
              <a:rPr lang="ru-RU" altLang="zh-CN" sz="1000" i="1" dirty="0" smtClean="0">
                <a:solidFill>
                  <a:prstClr val="white"/>
                </a:solidFill>
              </a:rPr>
              <a:t>1</a:t>
            </a:r>
            <a:r>
              <a:rPr lang="en-US" altLang="zh-CN" sz="1000" i="1" dirty="0" err="1" smtClean="0">
                <a:solidFill>
                  <a:prstClr val="white"/>
                </a:solidFill>
              </a:rPr>
              <a:t>st</a:t>
            </a:r>
            <a:r>
              <a:rPr lang="ru-RU" altLang="zh-CN" sz="1000" i="1" dirty="0" smtClean="0">
                <a:solidFill>
                  <a:prstClr val="white"/>
                </a:solidFill>
              </a:rPr>
              <a:t> </a:t>
            </a:r>
            <a:r>
              <a:rPr lang="en-US" altLang="zh-CN" sz="1000" i="1" dirty="0" smtClean="0">
                <a:solidFill>
                  <a:prstClr val="white"/>
                </a:solidFill>
              </a:rPr>
              <a:t>place</a:t>
            </a:r>
            <a:endParaRPr lang="ru-RU" altLang="zh-CN" sz="1000" i="1" dirty="0" smtClean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zh-CN" sz="1000" i="1" dirty="0">
                <a:solidFill>
                  <a:prstClr val="white"/>
                </a:solidFill>
              </a:rPr>
              <a:t>I</a:t>
            </a:r>
            <a:r>
              <a:rPr lang="ru-RU" altLang="zh-CN" sz="1000" i="1" dirty="0" smtClean="0">
                <a:solidFill>
                  <a:prstClr val="white"/>
                </a:solidFill>
              </a:rPr>
              <a:t>DC</a:t>
            </a:r>
            <a:endParaRPr lang="ru-RU" altLang="zh-CN" sz="1000" i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1"/>
          <p:cNvSpPr txBox="1">
            <a:spLocks/>
          </p:cNvSpPr>
          <p:nvPr/>
        </p:nvSpPr>
        <p:spPr>
          <a:xfrm>
            <a:off x="552450" y="491719"/>
            <a:ext cx="113753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buNone/>
            </a:pPr>
            <a:r>
              <a:rPr lang="en-US" altLang="zh-CN" sz="3000" b="0" dirty="0" smtClean="0">
                <a:solidFill>
                  <a:schemeClr val="bg1"/>
                </a:solidFill>
                <a:latin typeface="+mn-lt"/>
                <a:ea typeface="微软雅黑" pitchFamily="34" charset="-122"/>
                <a:cs typeface="Arial" pitchFamily="34" charset="0"/>
              </a:rPr>
              <a:t>Constant innovation and leadership at IT</a:t>
            </a:r>
            <a:endParaRPr lang="zh-CN" altLang="en-US" sz="3000" b="0" dirty="0">
              <a:solidFill>
                <a:schemeClr val="bg1"/>
              </a:solidFill>
              <a:latin typeface="+mn-lt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7" name="标题 1"/>
          <p:cNvSpPr txBox="1">
            <a:spLocks/>
          </p:cNvSpPr>
          <p:nvPr/>
        </p:nvSpPr>
        <p:spPr>
          <a:xfrm>
            <a:off x="1439358" y="1689752"/>
            <a:ext cx="4440238" cy="987425"/>
          </a:xfrm>
          <a:prstGeom prst="rect">
            <a:avLst/>
          </a:prstGeom>
        </p:spPr>
        <p:txBody>
          <a:bodyPr lIns="86800" tIns="43400" rIns="86800" bIns="43400" anchor="ctr"/>
          <a:lstStyle>
            <a:lvl1pPr marL="0" marR="0" indent="0" algn="ctr" defTabSz="746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633355" algn="l" defTabSz="928475">
              <a:spcBef>
                <a:spcPct val="20000"/>
              </a:spcBef>
              <a:buClr>
                <a:srgbClr val="DBDBDB"/>
              </a:buClr>
              <a:defRPr/>
            </a:pPr>
            <a:endParaRPr kumimoji="1" lang="en-US" altLang="zh-CN" sz="2800" dirty="0">
              <a:latin typeface="+mn-lt"/>
              <a:ea typeface="微软雅黑" panose="020B0503020204020204" pitchFamily="34" charset="-122"/>
              <a:cs typeface="Arial" pitchFamily="34" charset="0"/>
              <a:sym typeface="Arial Bold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1543344" y="1073884"/>
            <a:ext cx="4093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000" b="1" kern="0" dirty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KunLun</a:t>
            </a:r>
            <a:endParaRPr kumimoji="1" lang="en-US" altLang="zh-CN" b="1" kern="0" dirty="0">
              <a:solidFill>
                <a:schemeClr val="bg1"/>
              </a:solidFill>
              <a:ea typeface="微软雅黑" panose="020B0503020204020204" pitchFamily="34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First</a:t>
            </a:r>
            <a:r>
              <a:rPr kumimoji="1" lang="ru-RU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32-CPU server</a:t>
            </a:r>
            <a:r>
              <a:rPr kumimoji="1" lang="ru-RU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x86</a:t>
            </a:r>
            <a:endParaRPr kumimoji="1" lang="zh-CN" altLang="en-US" sz="2000" b="1" kern="0" dirty="0">
              <a:solidFill>
                <a:schemeClr val="bg1"/>
              </a:solidFill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6820885" y="1054585"/>
            <a:ext cx="4537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FusionStorage 6.0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Fully convergent cloud storage</a:t>
            </a:r>
            <a:endParaRPr kumimoji="1" lang="ru-RU" altLang="zh-CN" sz="2000" b="1" kern="0" dirty="0" smtClean="0">
              <a:solidFill>
                <a:schemeClr val="bg1"/>
              </a:solidFill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100" name="图片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92" y="2133729"/>
            <a:ext cx="1189037" cy="2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组合 153"/>
          <p:cNvGrpSpPr/>
          <p:nvPr/>
        </p:nvGrpSpPr>
        <p:grpSpPr>
          <a:xfrm>
            <a:off x="7022863" y="2578895"/>
            <a:ext cx="4149741" cy="935884"/>
            <a:chOff x="18699162" y="5945981"/>
            <a:chExt cx="13933488" cy="3938588"/>
          </a:xfrm>
        </p:grpSpPr>
        <p:pic>
          <p:nvPicPr>
            <p:cNvPr id="102" name="Picture 4" descr="\\Bchief-sever180\共享\华为\2016\8月\旗舰大会胶片美化-张大震\文件\link\放射箭头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9162" y="5945981"/>
              <a:ext cx="13933488" cy="3938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Picture 4" descr="\\Bchief-sever180\共享\华为\2016\8月\旗舰大会胶片美化-张大震\文件\link\放射箭头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9162" y="5945981"/>
              <a:ext cx="13933488" cy="39385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Shape 572"/>
          <p:cNvSpPr/>
          <p:nvPr/>
        </p:nvSpPr>
        <p:spPr>
          <a:xfrm>
            <a:off x="6888609" y="3453176"/>
            <a:ext cx="4482300" cy="845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77"/>
                </a:moveTo>
                <a:lnTo>
                  <a:pt x="4800" y="0"/>
                </a:lnTo>
                <a:lnTo>
                  <a:pt x="16749" y="0"/>
                </a:lnTo>
                <a:lnTo>
                  <a:pt x="21600" y="21600"/>
                </a:lnTo>
                <a:lnTo>
                  <a:pt x="0" y="21477"/>
                </a:lnTo>
                <a:close/>
              </a:path>
            </a:pathLst>
          </a:custGeom>
          <a:noFill/>
          <a:ln>
            <a:solidFill>
              <a:srgbClr val="00B0F0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Gill Sans"/>
            </a:endParaRPr>
          </a:p>
        </p:txBody>
      </p:sp>
      <p:sp>
        <p:nvSpPr>
          <p:cNvPr id="105" name="矩形 104"/>
          <p:cNvSpPr/>
          <p:nvPr/>
        </p:nvSpPr>
        <p:spPr>
          <a:xfrm flipV="1">
            <a:off x="6866699" y="4363830"/>
            <a:ext cx="4504209" cy="161112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0">
            <a:noAutofit/>
          </a:bodyPr>
          <a:lstStyle/>
          <a:p>
            <a:pPr eaLnBrk="0" hangingPunct="0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Gill Sans"/>
            </a:endParaRPr>
          </a:p>
        </p:txBody>
      </p:sp>
      <p:grpSp>
        <p:nvGrpSpPr>
          <p:cNvPr id="106" name="组合 92"/>
          <p:cNvGrpSpPr/>
          <p:nvPr/>
        </p:nvGrpSpPr>
        <p:grpSpPr>
          <a:xfrm>
            <a:off x="7782462" y="3590184"/>
            <a:ext cx="2430338" cy="681298"/>
            <a:chOff x="20807236" y="6474768"/>
            <a:chExt cx="9533793" cy="2535057"/>
          </a:xfrm>
        </p:grpSpPr>
        <p:grpSp>
          <p:nvGrpSpPr>
            <p:cNvPr id="107" name="组合 175"/>
            <p:cNvGrpSpPr>
              <a:grpSpLocks/>
            </p:cNvGrpSpPr>
            <p:nvPr/>
          </p:nvGrpSpPr>
          <p:grpSpPr bwMode="auto">
            <a:xfrm>
              <a:off x="20807236" y="6474768"/>
              <a:ext cx="948593" cy="1417457"/>
              <a:chOff x="4502634" y="5211078"/>
              <a:chExt cx="248903" cy="387340"/>
            </a:xfrm>
          </p:grpSpPr>
          <p:sp>
            <p:nvSpPr>
              <p:cNvPr id="129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8" name="组合 175"/>
            <p:cNvGrpSpPr>
              <a:grpSpLocks/>
            </p:cNvGrpSpPr>
            <p:nvPr/>
          </p:nvGrpSpPr>
          <p:grpSpPr bwMode="auto">
            <a:xfrm>
              <a:off x="22077236" y="7592368"/>
              <a:ext cx="948593" cy="1417457"/>
              <a:chOff x="4502634" y="5211078"/>
              <a:chExt cx="248903" cy="387340"/>
            </a:xfrm>
          </p:grpSpPr>
          <p:sp>
            <p:nvSpPr>
              <p:cNvPr id="127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9" name="组合 175"/>
            <p:cNvGrpSpPr>
              <a:grpSpLocks/>
            </p:cNvGrpSpPr>
            <p:nvPr/>
          </p:nvGrpSpPr>
          <p:grpSpPr bwMode="auto">
            <a:xfrm>
              <a:off x="23245636" y="6474768"/>
              <a:ext cx="948593" cy="1417457"/>
              <a:chOff x="4502634" y="5211078"/>
              <a:chExt cx="248903" cy="387340"/>
            </a:xfrm>
          </p:grpSpPr>
          <p:sp>
            <p:nvSpPr>
              <p:cNvPr id="125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0" name="组合 175"/>
            <p:cNvGrpSpPr>
              <a:grpSpLocks/>
            </p:cNvGrpSpPr>
            <p:nvPr/>
          </p:nvGrpSpPr>
          <p:grpSpPr bwMode="auto">
            <a:xfrm>
              <a:off x="24515636" y="7592368"/>
              <a:ext cx="948593" cy="1417457"/>
              <a:chOff x="4502634" y="5211078"/>
              <a:chExt cx="248903" cy="387340"/>
            </a:xfrm>
          </p:grpSpPr>
          <p:sp>
            <p:nvSpPr>
              <p:cNvPr id="123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1" name="组合 175"/>
            <p:cNvGrpSpPr>
              <a:grpSpLocks/>
            </p:cNvGrpSpPr>
            <p:nvPr/>
          </p:nvGrpSpPr>
          <p:grpSpPr bwMode="auto">
            <a:xfrm>
              <a:off x="25684036" y="6474768"/>
              <a:ext cx="948593" cy="1417457"/>
              <a:chOff x="4502634" y="5211078"/>
              <a:chExt cx="248903" cy="387340"/>
            </a:xfrm>
          </p:grpSpPr>
          <p:sp>
            <p:nvSpPr>
              <p:cNvPr id="121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2" name="组合 175"/>
            <p:cNvGrpSpPr>
              <a:grpSpLocks/>
            </p:cNvGrpSpPr>
            <p:nvPr/>
          </p:nvGrpSpPr>
          <p:grpSpPr bwMode="auto">
            <a:xfrm>
              <a:off x="26954036" y="7592368"/>
              <a:ext cx="948593" cy="1417457"/>
              <a:chOff x="4502634" y="5211078"/>
              <a:chExt cx="248903" cy="387340"/>
            </a:xfrm>
          </p:grpSpPr>
          <p:sp>
            <p:nvSpPr>
              <p:cNvPr id="119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3" name="组合 175"/>
            <p:cNvGrpSpPr>
              <a:grpSpLocks/>
            </p:cNvGrpSpPr>
            <p:nvPr/>
          </p:nvGrpSpPr>
          <p:grpSpPr bwMode="auto">
            <a:xfrm>
              <a:off x="28122436" y="6474768"/>
              <a:ext cx="948593" cy="1417457"/>
              <a:chOff x="4502634" y="5211078"/>
              <a:chExt cx="248903" cy="387340"/>
            </a:xfrm>
          </p:grpSpPr>
          <p:sp>
            <p:nvSpPr>
              <p:cNvPr id="117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4" name="组合 175"/>
            <p:cNvGrpSpPr>
              <a:grpSpLocks/>
            </p:cNvGrpSpPr>
            <p:nvPr/>
          </p:nvGrpSpPr>
          <p:grpSpPr bwMode="auto">
            <a:xfrm>
              <a:off x="29392436" y="7592368"/>
              <a:ext cx="948593" cy="1417457"/>
              <a:chOff x="4502634" y="5211078"/>
              <a:chExt cx="248903" cy="387340"/>
            </a:xfrm>
          </p:grpSpPr>
          <p:sp>
            <p:nvSpPr>
              <p:cNvPr id="115" name="Freeform 75"/>
              <p:cNvSpPr>
                <a:spLocks noEditPoints="1" noChangeArrowheads="1"/>
              </p:cNvSpPr>
              <p:nvPr/>
            </p:nvSpPr>
            <p:spPr bwMode="auto">
              <a:xfrm>
                <a:off x="4502634" y="5211078"/>
                <a:ext cx="187453" cy="289125"/>
              </a:xfrm>
              <a:custGeom>
                <a:avLst/>
                <a:gdLst>
                  <a:gd name="T0" fmla="*/ 16136 w 251"/>
                  <a:gd name="T1" fmla="*/ 26 h 563"/>
                  <a:gd name="T2" fmla="*/ 16531 w 251"/>
                  <a:gd name="T3" fmla="*/ 161 h 563"/>
                  <a:gd name="T4" fmla="*/ 16397 w 251"/>
                  <a:gd name="T5" fmla="*/ 8142 h 563"/>
                  <a:gd name="T6" fmla="*/ 15940 w 251"/>
                  <a:gd name="T7" fmla="*/ 8227 h 563"/>
                  <a:gd name="T8" fmla="*/ 652 w 251"/>
                  <a:gd name="T9" fmla="*/ 8227 h 563"/>
                  <a:gd name="T10" fmla="*/ 196 w 251"/>
                  <a:gd name="T11" fmla="*/ 8142 h 563"/>
                  <a:gd name="T12" fmla="*/ 0 w 251"/>
                  <a:gd name="T13" fmla="*/ 161 h 563"/>
                  <a:gd name="T14" fmla="*/ 395 w 251"/>
                  <a:gd name="T15" fmla="*/ 26 h 563"/>
                  <a:gd name="T16" fmla="*/ 3369 w 251"/>
                  <a:gd name="T17" fmla="*/ 787 h 563"/>
                  <a:gd name="T18" fmla="*/ 13770 w 251"/>
                  <a:gd name="T19" fmla="*/ 845 h 563"/>
                  <a:gd name="T20" fmla="*/ 14026 w 251"/>
                  <a:gd name="T21" fmla="*/ 965 h 563"/>
                  <a:gd name="T22" fmla="*/ 13920 w 251"/>
                  <a:gd name="T23" fmla="*/ 1582 h 563"/>
                  <a:gd name="T24" fmla="*/ 13423 w 251"/>
                  <a:gd name="T25" fmla="*/ 1651 h 563"/>
                  <a:gd name="T26" fmla="*/ 3022 w 251"/>
                  <a:gd name="T27" fmla="*/ 1651 h 563"/>
                  <a:gd name="T28" fmla="*/ 2627 w 251"/>
                  <a:gd name="T29" fmla="*/ 1565 h 563"/>
                  <a:gd name="T30" fmla="*/ 2567 w 251"/>
                  <a:gd name="T31" fmla="*/ 931 h 563"/>
                  <a:gd name="T32" fmla="*/ 2824 w 251"/>
                  <a:gd name="T33" fmla="*/ 831 h 563"/>
                  <a:gd name="T34" fmla="*/ 13178 w 251"/>
                  <a:gd name="T35" fmla="*/ 1902 h 563"/>
                  <a:gd name="T36" fmla="*/ 13770 w 251"/>
                  <a:gd name="T37" fmla="*/ 1964 h 563"/>
                  <a:gd name="T38" fmla="*/ 14026 w 251"/>
                  <a:gd name="T39" fmla="*/ 2083 h 563"/>
                  <a:gd name="T40" fmla="*/ 13920 w 251"/>
                  <a:gd name="T41" fmla="*/ 2706 h 563"/>
                  <a:gd name="T42" fmla="*/ 13375 w 251"/>
                  <a:gd name="T43" fmla="*/ 2783 h 563"/>
                  <a:gd name="T44" fmla="*/ 3022 w 251"/>
                  <a:gd name="T45" fmla="*/ 2762 h 563"/>
                  <a:gd name="T46" fmla="*/ 2567 w 251"/>
                  <a:gd name="T47" fmla="*/ 2663 h 563"/>
                  <a:gd name="T48" fmla="*/ 2567 w 251"/>
                  <a:gd name="T49" fmla="*/ 2035 h 563"/>
                  <a:gd name="T50" fmla="*/ 2962 w 251"/>
                  <a:gd name="T51" fmla="*/ 1943 h 563"/>
                  <a:gd name="T52" fmla="*/ 13227 w 251"/>
                  <a:gd name="T53" fmla="*/ 3034 h 563"/>
                  <a:gd name="T54" fmla="*/ 13830 w 251"/>
                  <a:gd name="T55" fmla="*/ 3087 h 563"/>
                  <a:gd name="T56" fmla="*/ 14026 w 251"/>
                  <a:gd name="T57" fmla="*/ 3207 h 563"/>
                  <a:gd name="T58" fmla="*/ 13920 w 251"/>
                  <a:gd name="T59" fmla="*/ 3833 h 563"/>
                  <a:gd name="T60" fmla="*/ 13375 w 251"/>
                  <a:gd name="T61" fmla="*/ 3895 h 563"/>
                  <a:gd name="T62" fmla="*/ 2962 w 251"/>
                  <a:gd name="T63" fmla="*/ 3879 h 563"/>
                  <a:gd name="T64" fmla="*/ 2567 w 251"/>
                  <a:gd name="T65" fmla="*/ 3775 h 563"/>
                  <a:gd name="T66" fmla="*/ 2567 w 251"/>
                  <a:gd name="T67" fmla="*/ 3147 h 563"/>
                  <a:gd name="T68" fmla="*/ 2962 w 251"/>
                  <a:gd name="T69" fmla="*/ 3048 h 563"/>
                  <a:gd name="T70" fmla="*/ 13227 w 251"/>
                  <a:gd name="T71" fmla="*/ 4143 h 563"/>
                  <a:gd name="T72" fmla="*/ 13830 w 251"/>
                  <a:gd name="T73" fmla="*/ 4220 h 563"/>
                  <a:gd name="T74" fmla="*/ 14026 w 251"/>
                  <a:gd name="T75" fmla="*/ 4333 h 563"/>
                  <a:gd name="T76" fmla="*/ 13830 w 251"/>
                  <a:gd name="T77" fmla="*/ 4966 h 563"/>
                  <a:gd name="T78" fmla="*/ 13312 w 251"/>
                  <a:gd name="T79" fmla="*/ 5024 h 563"/>
                  <a:gd name="T80" fmla="*/ 2962 w 251"/>
                  <a:gd name="T81" fmla="*/ 4988 h 563"/>
                  <a:gd name="T82" fmla="*/ 2567 w 251"/>
                  <a:gd name="T83" fmla="*/ 4889 h 563"/>
                  <a:gd name="T84" fmla="*/ 2567 w 251"/>
                  <a:gd name="T85" fmla="*/ 4263 h 563"/>
                  <a:gd name="T86" fmla="*/ 3022 w 251"/>
                  <a:gd name="T87" fmla="*/ 4158 h 563"/>
                  <a:gd name="T88" fmla="*/ 8550 w 251"/>
                  <a:gd name="T89" fmla="*/ 7112 h 563"/>
                  <a:gd name="T90" fmla="*/ 9243 w 251"/>
                  <a:gd name="T91" fmla="*/ 7218 h 563"/>
                  <a:gd name="T92" fmla="*/ 9354 w 251"/>
                  <a:gd name="T93" fmla="*/ 7396 h 563"/>
                  <a:gd name="T94" fmla="*/ 9044 w 251"/>
                  <a:gd name="T95" fmla="*/ 7543 h 563"/>
                  <a:gd name="T96" fmla="*/ 8293 w 251"/>
                  <a:gd name="T97" fmla="*/ 7613 h 563"/>
                  <a:gd name="T98" fmla="*/ 7589 w 251"/>
                  <a:gd name="T99" fmla="*/ 7543 h 563"/>
                  <a:gd name="T100" fmla="*/ 7182 w 251"/>
                  <a:gd name="T101" fmla="*/ 7396 h 563"/>
                  <a:gd name="T102" fmla="*/ 7438 w 251"/>
                  <a:gd name="T103" fmla="*/ 7218 h 563"/>
                  <a:gd name="T104" fmla="*/ 8095 w 251"/>
                  <a:gd name="T105" fmla="*/ 7112 h 563"/>
                  <a:gd name="T106" fmla="*/ 13920 w 251"/>
                  <a:gd name="T107" fmla="*/ 6312 h 563"/>
                  <a:gd name="T108" fmla="*/ 13920 w 251"/>
                  <a:gd name="T109" fmla="*/ 6472 h 563"/>
                  <a:gd name="T110" fmla="*/ 2766 w 251"/>
                  <a:gd name="T111" fmla="*/ 6490 h 563"/>
                  <a:gd name="T112" fmla="*/ 2567 w 251"/>
                  <a:gd name="T113" fmla="*/ 6351 h 563"/>
                  <a:gd name="T114" fmla="*/ 2824 w 251"/>
                  <a:gd name="T115" fmla="*/ 6300 h 563"/>
                  <a:gd name="T116" fmla="*/ 13969 w 251"/>
                  <a:gd name="T117" fmla="*/ 6059 h 563"/>
                  <a:gd name="T118" fmla="*/ 13830 w 251"/>
                  <a:gd name="T119" fmla="*/ 6197 h 563"/>
                  <a:gd name="T120" fmla="*/ 2627 w 251"/>
                  <a:gd name="T121" fmla="*/ 6180 h 563"/>
                  <a:gd name="T122" fmla="*/ 2627 w 251"/>
                  <a:gd name="T123" fmla="*/ 6045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563"/>
                  <a:gd name="T188" fmla="*/ 251 w 251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563">
                    <a:moveTo>
                      <a:pt x="14" y="0"/>
                    </a:move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2"/>
                    </a:lnTo>
                    <a:lnTo>
                      <a:pt x="245" y="2"/>
                    </a:lnTo>
                    <a:lnTo>
                      <a:pt x="246" y="4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49" y="8"/>
                    </a:lnTo>
                    <a:lnTo>
                      <a:pt x="249" y="9"/>
                    </a:lnTo>
                    <a:lnTo>
                      <a:pt x="251" y="10"/>
                    </a:lnTo>
                    <a:lnTo>
                      <a:pt x="251" y="11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1" y="549"/>
                    </a:lnTo>
                    <a:lnTo>
                      <a:pt x="251" y="550"/>
                    </a:lnTo>
                    <a:lnTo>
                      <a:pt x="251" y="551"/>
                    </a:lnTo>
                    <a:lnTo>
                      <a:pt x="251" y="552"/>
                    </a:lnTo>
                    <a:lnTo>
                      <a:pt x="249" y="552"/>
                    </a:lnTo>
                    <a:lnTo>
                      <a:pt x="249" y="554"/>
                    </a:lnTo>
                    <a:lnTo>
                      <a:pt x="249" y="555"/>
                    </a:lnTo>
                    <a:lnTo>
                      <a:pt x="249" y="556"/>
                    </a:lnTo>
                    <a:lnTo>
                      <a:pt x="248" y="556"/>
                    </a:lnTo>
                    <a:lnTo>
                      <a:pt x="248" y="557"/>
                    </a:lnTo>
                    <a:lnTo>
                      <a:pt x="247" y="558"/>
                    </a:lnTo>
                    <a:lnTo>
                      <a:pt x="246" y="559"/>
                    </a:lnTo>
                    <a:lnTo>
                      <a:pt x="245" y="560"/>
                    </a:lnTo>
                    <a:lnTo>
                      <a:pt x="244" y="560"/>
                    </a:lnTo>
                    <a:lnTo>
                      <a:pt x="244" y="562"/>
                    </a:lnTo>
                    <a:lnTo>
                      <a:pt x="243" y="562"/>
                    </a:lnTo>
                    <a:lnTo>
                      <a:pt x="242" y="562"/>
                    </a:lnTo>
                    <a:lnTo>
                      <a:pt x="240" y="563"/>
                    </a:lnTo>
                    <a:lnTo>
                      <a:pt x="239" y="563"/>
                    </a:lnTo>
                    <a:lnTo>
                      <a:pt x="238" y="563"/>
                    </a:lnTo>
                    <a:lnTo>
                      <a:pt x="237" y="563"/>
                    </a:lnTo>
                    <a:lnTo>
                      <a:pt x="14" y="563"/>
                    </a:lnTo>
                    <a:lnTo>
                      <a:pt x="13" y="563"/>
                    </a:lnTo>
                    <a:lnTo>
                      <a:pt x="12" y="563"/>
                    </a:lnTo>
                    <a:lnTo>
                      <a:pt x="11" y="563"/>
                    </a:lnTo>
                    <a:lnTo>
                      <a:pt x="11" y="562"/>
                    </a:lnTo>
                    <a:lnTo>
                      <a:pt x="10" y="562"/>
                    </a:lnTo>
                    <a:lnTo>
                      <a:pt x="8" y="562"/>
                    </a:lnTo>
                    <a:lnTo>
                      <a:pt x="7" y="560"/>
                    </a:lnTo>
                    <a:lnTo>
                      <a:pt x="6" y="560"/>
                    </a:lnTo>
                    <a:lnTo>
                      <a:pt x="6" y="559"/>
                    </a:lnTo>
                    <a:lnTo>
                      <a:pt x="5" y="559"/>
                    </a:lnTo>
                    <a:lnTo>
                      <a:pt x="5" y="558"/>
                    </a:lnTo>
                    <a:lnTo>
                      <a:pt x="4" y="558"/>
                    </a:lnTo>
                    <a:lnTo>
                      <a:pt x="4" y="557"/>
                    </a:lnTo>
                    <a:lnTo>
                      <a:pt x="3" y="557"/>
                    </a:lnTo>
                    <a:lnTo>
                      <a:pt x="3" y="556"/>
                    </a:lnTo>
                    <a:lnTo>
                      <a:pt x="2" y="555"/>
                    </a:lnTo>
                    <a:lnTo>
                      <a:pt x="2" y="554"/>
                    </a:lnTo>
                    <a:lnTo>
                      <a:pt x="2" y="552"/>
                    </a:lnTo>
                    <a:lnTo>
                      <a:pt x="0" y="551"/>
                    </a:lnTo>
                    <a:lnTo>
                      <a:pt x="0" y="550"/>
                    </a:lnTo>
                    <a:lnTo>
                      <a:pt x="0" y="549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51" y="54"/>
                    </a:move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4" y="56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8" y="57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0" y="59"/>
                    </a:lnTo>
                    <a:lnTo>
                      <a:pt x="211" y="59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2"/>
                    </a:lnTo>
                    <a:lnTo>
                      <a:pt x="212" y="64"/>
                    </a:lnTo>
                    <a:lnTo>
                      <a:pt x="213" y="65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3" y="102"/>
                    </a:lnTo>
                    <a:lnTo>
                      <a:pt x="213" y="103"/>
                    </a:lnTo>
                    <a:lnTo>
                      <a:pt x="213" y="104"/>
                    </a:lnTo>
                    <a:lnTo>
                      <a:pt x="212" y="104"/>
                    </a:lnTo>
                    <a:lnTo>
                      <a:pt x="212" y="105"/>
                    </a:lnTo>
                    <a:lnTo>
                      <a:pt x="212" y="107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0" y="110"/>
                    </a:lnTo>
                    <a:lnTo>
                      <a:pt x="209" y="111"/>
                    </a:lnTo>
                    <a:lnTo>
                      <a:pt x="208" y="112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4" y="113"/>
                    </a:lnTo>
                    <a:lnTo>
                      <a:pt x="203" y="113"/>
                    </a:lnTo>
                    <a:lnTo>
                      <a:pt x="203" y="114"/>
                    </a:lnTo>
                    <a:lnTo>
                      <a:pt x="202" y="114"/>
                    </a:lnTo>
                    <a:lnTo>
                      <a:pt x="201" y="114"/>
                    </a:lnTo>
                    <a:lnTo>
                      <a:pt x="200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6" y="113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close/>
                    <a:moveTo>
                      <a:pt x="51" y="130"/>
                    </a:moveTo>
                    <a:lnTo>
                      <a:pt x="200" y="130"/>
                    </a:lnTo>
                    <a:lnTo>
                      <a:pt x="201" y="130"/>
                    </a:lnTo>
                    <a:lnTo>
                      <a:pt x="202" y="130"/>
                    </a:lnTo>
                    <a:lnTo>
                      <a:pt x="203" y="131"/>
                    </a:lnTo>
                    <a:lnTo>
                      <a:pt x="204" y="131"/>
                    </a:lnTo>
                    <a:lnTo>
                      <a:pt x="205" y="131"/>
                    </a:lnTo>
                    <a:lnTo>
                      <a:pt x="206" y="133"/>
                    </a:lnTo>
                    <a:lnTo>
                      <a:pt x="208" y="133"/>
                    </a:lnTo>
                    <a:lnTo>
                      <a:pt x="208" y="134"/>
                    </a:lnTo>
                    <a:lnTo>
                      <a:pt x="209" y="134"/>
                    </a:lnTo>
                    <a:lnTo>
                      <a:pt x="210" y="135"/>
                    </a:lnTo>
                    <a:lnTo>
                      <a:pt x="211" y="136"/>
                    </a:lnTo>
                    <a:lnTo>
                      <a:pt x="211" y="137"/>
                    </a:lnTo>
                    <a:lnTo>
                      <a:pt x="212" y="138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3" y="141"/>
                    </a:lnTo>
                    <a:lnTo>
                      <a:pt x="213" y="142"/>
                    </a:lnTo>
                    <a:lnTo>
                      <a:pt x="213" y="143"/>
                    </a:lnTo>
                    <a:lnTo>
                      <a:pt x="213" y="144"/>
                    </a:lnTo>
                    <a:lnTo>
                      <a:pt x="213" y="178"/>
                    </a:lnTo>
                    <a:lnTo>
                      <a:pt x="213" y="179"/>
                    </a:lnTo>
                    <a:lnTo>
                      <a:pt x="213" y="180"/>
                    </a:lnTo>
                    <a:lnTo>
                      <a:pt x="212" y="181"/>
                    </a:lnTo>
                    <a:lnTo>
                      <a:pt x="212" y="182"/>
                    </a:lnTo>
                    <a:lnTo>
                      <a:pt x="212" y="184"/>
                    </a:lnTo>
                    <a:lnTo>
                      <a:pt x="211" y="184"/>
                    </a:lnTo>
                    <a:lnTo>
                      <a:pt x="211" y="185"/>
                    </a:lnTo>
                    <a:lnTo>
                      <a:pt x="211" y="186"/>
                    </a:lnTo>
                    <a:lnTo>
                      <a:pt x="210" y="186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08" y="188"/>
                    </a:lnTo>
                    <a:lnTo>
                      <a:pt x="206" y="188"/>
                    </a:lnTo>
                    <a:lnTo>
                      <a:pt x="206" y="189"/>
                    </a:lnTo>
                    <a:lnTo>
                      <a:pt x="205" y="189"/>
                    </a:lnTo>
                    <a:lnTo>
                      <a:pt x="204" y="189"/>
                    </a:lnTo>
                    <a:lnTo>
                      <a:pt x="204" y="190"/>
                    </a:lnTo>
                    <a:lnTo>
                      <a:pt x="203" y="190"/>
                    </a:lnTo>
                    <a:lnTo>
                      <a:pt x="202" y="190"/>
                    </a:lnTo>
                    <a:lnTo>
                      <a:pt x="201" y="190"/>
                    </a:lnTo>
                    <a:lnTo>
                      <a:pt x="200" y="190"/>
                    </a:lnTo>
                    <a:lnTo>
                      <a:pt x="51" y="190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90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9"/>
                    </a:lnTo>
                    <a:lnTo>
                      <a:pt x="45" y="188"/>
                    </a:lnTo>
                    <a:lnTo>
                      <a:pt x="43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0" y="185"/>
                    </a:lnTo>
                    <a:lnTo>
                      <a:pt x="40" y="184"/>
                    </a:lnTo>
                    <a:lnTo>
                      <a:pt x="39" y="182"/>
                    </a:lnTo>
                    <a:lnTo>
                      <a:pt x="39" y="181"/>
                    </a:lnTo>
                    <a:lnTo>
                      <a:pt x="39" y="180"/>
                    </a:lnTo>
                    <a:lnTo>
                      <a:pt x="38" y="179"/>
                    </a:lnTo>
                    <a:lnTo>
                      <a:pt x="38" y="178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5" y="133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close/>
                    <a:moveTo>
                      <a:pt x="51" y="207"/>
                    </a:moveTo>
                    <a:lnTo>
                      <a:pt x="200" y="207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3" y="207"/>
                    </a:lnTo>
                    <a:lnTo>
                      <a:pt x="204" y="207"/>
                    </a:lnTo>
                    <a:lnTo>
                      <a:pt x="205" y="207"/>
                    </a:lnTo>
                    <a:lnTo>
                      <a:pt x="205" y="208"/>
                    </a:lnTo>
                    <a:lnTo>
                      <a:pt x="206" y="208"/>
                    </a:lnTo>
                    <a:lnTo>
                      <a:pt x="208" y="210"/>
                    </a:lnTo>
                    <a:lnTo>
                      <a:pt x="209" y="210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2"/>
                    </a:lnTo>
                    <a:lnTo>
                      <a:pt x="211" y="212"/>
                    </a:lnTo>
                    <a:lnTo>
                      <a:pt x="211" y="213"/>
                    </a:lnTo>
                    <a:lnTo>
                      <a:pt x="211" y="214"/>
                    </a:lnTo>
                    <a:lnTo>
                      <a:pt x="212" y="214"/>
                    </a:lnTo>
                    <a:lnTo>
                      <a:pt x="212" y="215"/>
                    </a:lnTo>
                    <a:lnTo>
                      <a:pt x="212" y="216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3" y="220"/>
                    </a:lnTo>
                    <a:lnTo>
                      <a:pt x="213" y="254"/>
                    </a:lnTo>
                    <a:lnTo>
                      <a:pt x="213" y="255"/>
                    </a:lnTo>
                    <a:lnTo>
                      <a:pt x="213" y="256"/>
                    </a:lnTo>
                    <a:lnTo>
                      <a:pt x="212" y="257"/>
                    </a:lnTo>
                    <a:lnTo>
                      <a:pt x="212" y="258"/>
                    </a:lnTo>
                    <a:lnTo>
                      <a:pt x="212" y="259"/>
                    </a:lnTo>
                    <a:lnTo>
                      <a:pt x="211" y="260"/>
                    </a:lnTo>
                    <a:lnTo>
                      <a:pt x="211" y="262"/>
                    </a:lnTo>
                    <a:lnTo>
                      <a:pt x="210" y="262"/>
                    </a:lnTo>
                    <a:lnTo>
                      <a:pt x="210" y="263"/>
                    </a:lnTo>
                    <a:lnTo>
                      <a:pt x="209" y="264"/>
                    </a:lnTo>
                    <a:lnTo>
                      <a:pt x="208" y="264"/>
                    </a:lnTo>
                    <a:lnTo>
                      <a:pt x="208" y="265"/>
                    </a:lnTo>
                    <a:lnTo>
                      <a:pt x="206" y="265"/>
                    </a:lnTo>
                    <a:lnTo>
                      <a:pt x="205" y="265"/>
                    </a:lnTo>
                    <a:lnTo>
                      <a:pt x="205" y="266"/>
                    </a:lnTo>
                    <a:lnTo>
                      <a:pt x="204" y="266"/>
                    </a:lnTo>
                    <a:lnTo>
                      <a:pt x="203" y="266"/>
                    </a:lnTo>
                    <a:lnTo>
                      <a:pt x="202" y="266"/>
                    </a:lnTo>
                    <a:lnTo>
                      <a:pt x="201" y="266"/>
                    </a:lnTo>
                    <a:lnTo>
                      <a:pt x="200" y="266"/>
                    </a:lnTo>
                    <a:lnTo>
                      <a:pt x="51" y="266"/>
                    </a:lnTo>
                    <a:lnTo>
                      <a:pt x="50" y="266"/>
                    </a:lnTo>
                    <a:lnTo>
                      <a:pt x="49" y="266"/>
                    </a:lnTo>
                    <a:lnTo>
                      <a:pt x="48" y="266"/>
                    </a:lnTo>
                    <a:lnTo>
                      <a:pt x="47" y="266"/>
                    </a:lnTo>
                    <a:lnTo>
                      <a:pt x="46" y="266"/>
                    </a:lnTo>
                    <a:lnTo>
                      <a:pt x="46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2" y="264"/>
                    </a:lnTo>
                    <a:lnTo>
                      <a:pt x="42" y="263"/>
                    </a:lnTo>
                    <a:lnTo>
                      <a:pt x="41" y="263"/>
                    </a:lnTo>
                    <a:lnTo>
                      <a:pt x="41" y="262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59"/>
                    </a:lnTo>
                    <a:lnTo>
                      <a:pt x="39" y="259"/>
                    </a:lnTo>
                    <a:lnTo>
                      <a:pt x="39" y="258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20"/>
                    </a:lnTo>
                    <a:lnTo>
                      <a:pt x="38" y="219"/>
                    </a:lnTo>
                    <a:lnTo>
                      <a:pt x="39" y="217"/>
                    </a:lnTo>
                    <a:lnTo>
                      <a:pt x="39" y="216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0" y="213"/>
                    </a:lnTo>
                    <a:lnTo>
                      <a:pt x="41" y="212"/>
                    </a:lnTo>
                    <a:lnTo>
                      <a:pt x="41" y="211"/>
                    </a:lnTo>
                    <a:lnTo>
                      <a:pt x="42" y="211"/>
                    </a:lnTo>
                    <a:lnTo>
                      <a:pt x="43" y="210"/>
                    </a:lnTo>
                    <a:lnTo>
                      <a:pt x="45" y="208"/>
                    </a:lnTo>
                    <a:lnTo>
                      <a:pt x="46" y="208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48" y="207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51" y="207"/>
                    </a:lnTo>
                    <a:close/>
                    <a:moveTo>
                      <a:pt x="51" y="283"/>
                    </a:moveTo>
                    <a:lnTo>
                      <a:pt x="200" y="283"/>
                    </a:lnTo>
                    <a:lnTo>
                      <a:pt x="201" y="283"/>
                    </a:lnTo>
                    <a:lnTo>
                      <a:pt x="202" y="283"/>
                    </a:lnTo>
                    <a:lnTo>
                      <a:pt x="203" y="283"/>
                    </a:lnTo>
                    <a:lnTo>
                      <a:pt x="204" y="284"/>
                    </a:lnTo>
                    <a:lnTo>
                      <a:pt x="205" y="284"/>
                    </a:lnTo>
                    <a:lnTo>
                      <a:pt x="206" y="284"/>
                    </a:lnTo>
                    <a:lnTo>
                      <a:pt x="206" y="285"/>
                    </a:lnTo>
                    <a:lnTo>
                      <a:pt x="208" y="285"/>
                    </a:lnTo>
                    <a:lnTo>
                      <a:pt x="209" y="287"/>
                    </a:lnTo>
                    <a:lnTo>
                      <a:pt x="210" y="287"/>
                    </a:lnTo>
                    <a:lnTo>
                      <a:pt x="210" y="288"/>
                    </a:lnTo>
                    <a:lnTo>
                      <a:pt x="211" y="289"/>
                    </a:lnTo>
                    <a:lnTo>
                      <a:pt x="211" y="290"/>
                    </a:lnTo>
                    <a:lnTo>
                      <a:pt x="212" y="290"/>
                    </a:lnTo>
                    <a:lnTo>
                      <a:pt x="212" y="291"/>
                    </a:lnTo>
                    <a:lnTo>
                      <a:pt x="212" y="292"/>
                    </a:lnTo>
                    <a:lnTo>
                      <a:pt x="213" y="293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3" y="331"/>
                    </a:lnTo>
                    <a:lnTo>
                      <a:pt x="213" y="332"/>
                    </a:lnTo>
                    <a:lnTo>
                      <a:pt x="213" y="333"/>
                    </a:lnTo>
                    <a:lnTo>
                      <a:pt x="212" y="333"/>
                    </a:lnTo>
                    <a:lnTo>
                      <a:pt x="212" y="334"/>
                    </a:lnTo>
                    <a:lnTo>
                      <a:pt x="212" y="335"/>
                    </a:lnTo>
                    <a:lnTo>
                      <a:pt x="211" y="336"/>
                    </a:lnTo>
                    <a:lnTo>
                      <a:pt x="211" y="337"/>
                    </a:lnTo>
                    <a:lnTo>
                      <a:pt x="210" y="339"/>
                    </a:lnTo>
                    <a:lnTo>
                      <a:pt x="210" y="340"/>
                    </a:lnTo>
                    <a:lnTo>
                      <a:pt x="209" y="340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5" y="342"/>
                    </a:lnTo>
                    <a:lnTo>
                      <a:pt x="204" y="342"/>
                    </a:lnTo>
                    <a:lnTo>
                      <a:pt x="203" y="342"/>
                    </a:lnTo>
                    <a:lnTo>
                      <a:pt x="203" y="343"/>
                    </a:lnTo>
                    <a:lnTo>
                      <a:pt x="202" y="343"/>
                    </a:lnTo>
                    <a:lnTo>
                      <a:pt x="201" y="343"/>
                    </a:lnTo>
                    <a:lnTo>
                      <a:pt x="200" y="343"/>
                    </a:lnTo>
                    <a:lnTo>
                      <a:pt x="51" y="343"/>
                    </a:lnTo>
                    <a:lnTo>
                      <a:pt x="50" y="343"/>
                    </a:lnTo>
                    <a:lnTo>
                      <a:pt x="49" y="343"/>
                    </a:lnTo>
                    <a:lnTo>
                      <a:pt x="48" y="342"/>
                    </a:lnTo>
                    <a:lnTo>
                      <a:pt x="47" y="342"/>
                    </a:lnTo>
                    <a:lnTo>
                      <a:pt x="46" y="342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2" y="340"/>
                    </a:lnTo>
                    <a:lnTo>
                      <a:pt x="41" y="339"/>
                    </a:lnTo>
                    <a:lnTo>
                      <a:pt x="41" y="337"/>
                    </a:lnTo>
                    <a:lnTo>
                      <a:pt x="40" y="337"/>
                    </a:lnTo>
                    <a:lnTo>
                      <a:pt x="40" y="336"/>
                    </a:lnTo>
                    <a:lnTo>
                      <a:pt x="40" y="335"/>
                    </a:lnTo>
                    <a:lnTo>
                      <a:pt x="39" y="335"/>
                    </a:lnTo>
                    <a:lnTo>
                      <a:pt x="39" y="334"/>
                    </a:lnTo>
                    <a:lnTo>
                      <a:pt x="39" y="333"/>
                    </a:lnTo>
                    <a:lnTo>
                      <a:pt x="39" y="332"/>
                    </a:lnTo>
                    <a:lnTo>
                      <a:pt x="38" y="332"/>
                    </a:lnTo>
                    <a:lnTo>
                      <a:pt x="38" y="331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9" y="294"/>
                    </a:lnTo>
                    <a:lnTo>
                      <a:pt x="39" y="293"/>
                    </a:lnTo>
                    <a:lnTo>
                      <a:pt x="39" y="292"/>
                    </a:lnTo>
                    <a:lnTo>
                      <a:pt x="39" y="291"/>
                    </a:lnTo>
                    <a:lnTo>
                      <a:pt x="40" y="290"/>
                    </a:lnTo>
                    <a:lnTo>
                      <a:pt x="40" y="289"/>
                    </a:lnTo>
                    <a:lnTo>
                      <a:pt x="41" y="289"/>
                    </a:lnTo>
                    <a:lnTo>
                      <a:pt x="41" y="288"/>
                    </a:lnTo>
                    <a:lnTo>
                      <a:pt x="42" y="287"/>
                    </a:lnTo>
                    <a:lnTo>
                      <a:pt x="43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5" y="284"/>
                    </a:lnTo>
                    <a:lnTo>
                      <a:pt x="46" y="284"/>
                    </a:lnTo>
                    <a:lnTo>
                      <a:pt x="47" y="284"/>
                    </a:lnTo>
                    <a:lnTo>
                      <a:pt x="48" y="284"/>
                    </a:lnTo>
                    <a:lnTo>
                      <a:pt x="48" y="283"/>
                    </a:lnTo>
                    <a:lnTo>
                      <a:pt x="49" y="283"/>
                    </a:lnTo>
                    <a:lnTo>
                      <a:pt x="50" y="283"/>
                    </a:lnTo>
                    <a:lnTo>
                      <a:pt x="51" y="283"/>
                    </a:lnTo>
                    <a:close/>
                    <a:moveTo>
                      <a:pt x="126" y="486"/>
                    </a:moveTo>
                    <a:lnTo>
                      <a:pt x="126" y="486"/>
                    </a:lnTo>
                    <a:lnTo>
                      <a:pt x="127" y="486"/>
                    </a:lnTo>
                    <a:lnTo>
                      <a:pt x="128" y="486"/>
                    </a:lnTo>
                    <a:lnTo>
                      <a:pt x="130" y="486"/>
                    </a:lnTo>
                    <a:lnTo>
                      <a:pt x="130" y="487"/>
                    </a:lnTo>
                    <a:lnTo>
                      <a:pt x="131" y="487"/>
                    </a:lnTo>
                    <a:lnTo>
                      <a:pt x="132" y="487"/>
                    </a:lnTo>
                    <a:lnTo>
                      <a:pt x="133" y="488"/>
                    </a:lnTo>
                    <a:lnTo>
                      <a:pt x="134" y="488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6" y="490"/>
                    </a:lnTo>
                    <a:lnTo>
                      <a:pt x="137" y="490"/>
                    </a:lnTo>
                    <a:lnTo>
                      <a:pt x="137" y="491"/>
                    </a:lnTo>
                    <a:lnTo>
                      <a:pt x="139" y="491"/>
                    </a:lnTo>
                    <a:lnTo>
                      <a:pt x="139" y="493"/>
                    </a:lnTo>
                    <a:lnTo>
                      <a:pt x="140" y="493"/>
                    </a:lnTo>
                    <a:lnTo>
                      <a:pt x="140" y="494"/>
                    </a:lnTo>
                    <a:lnTo>
                      <a:pt x="141" y="495"/>
                    </a:lnTo>
                    <a:lnTo>
                      <a:pt x="141" y="496"/>
                    </a:lnTo>
                    <a:lnTo>
                      <a:pt x="142" y="497"/>
                    </a:lnTo>
                    <a:lnTo>
                      <a:pt x="142" y="498"/>
                    </a:lnTo>
                    <a:lnTo>
                      <a:pt x="142" y="499"/>
                    </a:lnTo>
                    <a:lnTo>
                      <a:pt x="142" y="500"/>
                    </a:lnTo>
                    <a:lnTo>
                      <a:pt x="142" y="502"/>
                    </a:lnTo>
                    <a:lnTo>
                      <a:pt x="142" y="503"/>
                    </a:lnTo>
                    <a:lnTo>
                      <a:pt x="142" y="504"/>
                    </a:lnTo>
                    <a:lnTo>
                      <a:pt x="142" y="505"/>
                    </a:lnTo>
                    <a:lnTo>
                      <a:pt x="142" y="506"/>
                    </a:lnTo>
                    <a:lnTo>
                      <a:pt x="142" y="507"/>
                    </a:lnTo>
                    <a:lnTo>
                      <a:pt x="142" y="508"/>
                    </a:lnTo>
                    <a:lnTo>
                      <a:pt x="141" y="509"/>
                    </a:lnTo>
                    <a:lnTo>
                      <a:pt x="141" y="511"/>
                    </a:lnTo>
                    <a:lnTo>
                      <a:pt x="140" y="512"/>
                    </a:lnTo>
                    <a:lnTo>
                      <a:pt x="140" y="513"/>
                    </a:lnTo>
                    <a:lnTo>
                      <a:pt x="139" y="514"/>
                    </a:lnTo>
                    <a:lnTo>
                      <a:pt x="137" y="515"/>
                    </a:lnTo>
                    <a:lnTo>
                      <a:pt x="136" y="516"/>
                    </a:lnTo>
                    <a:lnTo>
                      <a:pt x="135" y="517"/>
                    </a:lnTo>
                    <a:lnTo>
                      <a:pt x="134" y="517"/>
                    </a:lnTo>
                    <a:lnTo>
                      <a:pt x="133" y="519"/>
                    </a:lnTo>
                    <a:lnTo>
                      <a:pt x="132" y="519"/>
                    </a:lnTo>
                    <a:lnTo>
                      <a:pt x="131" y="519"/>
                    </a:lnTo>
                    <a:lnTo>
                      <a:pt x="130" y="520"/>
                    </a:lnTo>
                    <a:lnTo>
                      <a:pt x="128" y="520"/>
                    </a:lnTo>
                    <a:lnTo>
                      <a:pt x="127" y="520"/>
                    </a:lnTo>
                    <a:lnTo>
                      <a:pt x="126" y="520"/>
                    </a:lnTo>
                    <a:lnTo>
                      <a:pt x="125" y="520"/>
                    </a:lnTo>
                    <a:lnTo>
                      <a:pt x="124" y="520"/>
                    </a:lnTo>
                    <a:lnTo>
                      <a:pt x="123" y="520"/>
                    </a:lnTo>
                    <a:lnTo>
                      <a:pt x="122" y="520"/>
                    </a:lnTo>
                    <a:lnTo>
                      <a:pt x="120" y="519"/>
                    </a:lnTo>
                    <a:lnTo>
                      <a:pt x="119" y="519"/>
                    </a:lnTo>
                    <a:lnTo>
                      <a:pt x="118" y="519"/>
                    </a:lnTo>
                    <a:lnTo>
                      <a:pt x="118" y="517"/>
                    </a:lnTo>
                    <a:lnTo>
                      <a:pt x="117" y="517"/>
                    </a:lnTo>
                    <a:lnTo>
                      <a:pt x="116" y="517"/>
                    </a:lnTo>
                    <a:lnTo>
                      <a:pt x="116" y="516"/>
                    </a:lnTo>
                    <a:lnTo>
                      <a:pt x="115" y="516"/>
                    </a:lnTo>
                    <a:lnTo>
                      <a:pt x="115" y="515"/>
                    </a:lnTo>
                    <a:lnTo>
                      <a:pt x="114" y="515"/>
                    </a:lnTo>
                    <a:lnTo>
                      <a:pt x="114" y="514"/>
                    </a:lnTo>
                    <a:lnTo>
                      <a:pt x="113" y="514"/>
                    </a:lnTo>
                    <a:lnTo>
                      <a:pt x="113" y="513"/>
                    </a:lnTo>
                    <a:lnTo>
                      <a:pt x="111" y="513"/>
                    </a:lnTo>
                    <a:lnTo>
                      <a:pt x="111" y="512"/>
                    </a:lnTo>
                    <a:lnTo>
                      <a:pt x="111" y="511"/>
                    </a:lnTo>
                    <a:lnTo>
                      <a:pt x="110" y="511"/>
                    </a:lnTo>
                    <a:lnTo>
                      <a:pt x="110" y="509"/>
                    </a:lnTo>
                    <a:lnTo>
                      <a:pt x="110" y="508"/>
                    </a:lnTo>
                    <a:lnTo>
                      <a:pt x="109" y="508"/>
                    </a:lnTo>
                    <a:lnTo>
                      <a:pt x="109" y="507"/>
                    </a:lnTo>
                    <a:lnTo>
                      <a:pt x="109" y="506"/>
                    </a:lnTo>
                    <a:lnTo>
                      <a:pt x="109" y="505"/>
                    </a:lnTo>
                    <a:lnTo>
                      <a:pt x="109" y="504"/>
                    </a:lnTo>
                    <a:lnTo>
                      <a:pt x="109" y="503"/>
                    </a:lnTo>
                    <a:lnTo>
                      <a:pt x="109" y="502"/>
                    </a:lnTo>
                    <a:lnTo>
                      <a:pt x="109" y="500"/>
                    </a:lnTo>
                    <a:lnTo>
                      <a:pt x="109" y="499"/>
                    </a:lnTo>
                    <a:lnTo>
                      <a:pt x="109" y="498"/>
                    </a:lnTo>
                    <a:lnTo>
                      <a:pt x="110" y="497"/>
                    </a:lnTo>
                    <a:lnTo>
                      <a:pt x="110" y="496"/>
                    </a:lnTo>
                    <a:lnTo>
                      <a:pt x="111" y="495"/>
                    </a:lnTo>
                    <a:lnTo>
                      <a:pt x="111" y="494"/>
                    </a:lnTo>
                    <a:lnTo>
                      <a:pt x="113" y="493"/>
                    </a:lnTo>
                    <a:lnTo>
                      <a:pt x="114" y="491"/>
                    </a:lnTo>
                    <a:lnTo>
                      <a:pt x="115" y="490"/>
                    </a:lnTo>
                    <a:lnTo>
                      <a:pt x="116" y="489"/>
                    </a:lnTo>
                    <a:lnTo>
                      <a:pt x="117" y="488"/>
                    </a:lnTo>
                    <a:lnTo>
                      <a:pt x="118" y="488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2" y="487"/>
                    </a:lnTo>
                    <a:lnTo>
                      <a:pt x="123" y="486"/>
                    </a:lnTo>
                    <a:lnTo>
                      <a:pt x="124" y="486"/>
                    </a:lnTo>
                    <a:lnTo>
                      <a:pt x="125" y="486"/>
                    </a:lnTo>
                    <a:lnTo>
                      <a:pt x="126" y="486"/>
                    </a:lnTo>
                    <a:close/>
                    <a:moveTo>
                      <a:pt x="43" y="430"/>
                    </a:moveTo>
                    <a:lnTo>
                      <a:pt x="208" y="430"/>
                    </a:lnTo>
                    <a:lnTo>
                      <a:pt x="209" y="430"/>
                    </a:lnTo>
                    <a:lnTo>
                      <a:pt x="210" y="430"/>
                    </a:lnTo>
                    <a:lnTo>
                      <a:pt x="210" y="431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2" y="433"/>
                    </a:lnTo>
                    <a:lnTo>
                      <a:pt x="212" y="434"/>
                    </a:lnTo>
                    <a:lnTo>
                      <a:pt x="212" y="435"/>
                    </a:lnTo>
                    <a:lnTo>
                      <a:pt x="212" y="438"/>
                    </a:lnTo>
                    <a:lnTo>
                      <a:pt x="212" y="439"/>
                    </a:lnTo>
                    <a:lnTo>
                      <a:pt x="212" y="440"/>
                    </a:lnTo>
                    <a:lnTo>
                      <a:pt x="211" y="442"/>
                    </a:lnTo>
                    <a:lnTo>
                      <a:pt x="210" y="443"/>
                    </a:lnTo>
                    <a:lnTo>
                      <a:pt x="209" y="443"/>
                    </a:lnTo>
                    <a:lnTo>
                      <a:pt x="208" y="443"/>
                    </a:lnTo>
                    <a:lnTo>
                      <a:pt x="43" y="443"/>
                    </a:lnTo>
                    <a:lnTo>
                      <a:pt x="42" y="443"/>
                    </a:lnTo>
                    <a:lnTo>
                      <a:pt x="41" y="443"/>
                    </a:lnTo>
                    <a:lnTo>
                      <a:pt x="41" y="442"/>
                    </a:lnTo>
                    <a:lnTo>
                      <a:pt x="40" y="442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39" y="438"/>
                    </a:lnTo>
                    <a:lnTo>
                      <a:pt x="39" y="435"/>
                    </a:lnTo>
                    <a:lnTo>
                      <a:pt x="39" y="434"/>
                    </a:lnTo>
                    <a:lnTo>
                      <a:pt x="40" y="433"/>
                    </a:lnTo>
                    <a:lnTo>
                      <a:pt x="40" y="431"/>
                    </a:lnTo>
                    <a:lnTo>
                      <a:pt x="41" y="431"/>
                    </a:lnTo>
                    <a:lnTo>
                      <a:pt x="42" y="430"/>
                    </a:lnTo>
                    <a:lnTo>
                      <a:pt x="43" y="430"/>
                    </a:lnTo>
                    <a:close/>
                    <a:moveTo>
                      <a:pt x="43" y="411"/>
                    </a:moveTo>
                    <a:lnTo>
                      <a:pt x="208" y="411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10" y="412"/>
                    </a:lnTo>
                    <a:lnTo>
                      <a:pt x="211" y="412"/>
                    </a:lnTo>
                    <a:lnTo>
                      <a:pt x="211" y="413"/>
                    </a:lnTo>
                    <a:lnTo>
                      <a:pt x="212" y="413"/>
                    </a:lnTo>
                    <a:lnTo>
                      <a:pt x="212" y="414"/>
                    </a:lnTo>
                    <a:lnTo>
                      <a:pt x="212" y="416"/>
                    </a:lnTo>
                    <a:lnTo>
                      <a:pt x="212" y="420"/>
                    </a:lnTo>
                    <a:lnTo>
                      <a:pt x="212" y="421"/>
                    </a:lnTo>
                    <a:lnTo>
                      <a:pt x="212" y="422"/>
                    </a:lnTo>
                    <a:lnTo>
                      <a:pt x="211" y="422"/>
                    </a:lnTo>
                    <a:lnTo>
                      <a:pt x="211" y="423"/>
                    </a:lnTo>
                    <a:lnTo>
                      <a:pt x="210" y="423"/>
                    </a:lnTo>
                    <a:lnTo>
                      <a:pt x="209" y="423"/>
                    </a:lnTo>
                    <a:lnTo>
                      <a:pt x="208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1" y="423"/>
                    </a:lnTo>
                    <a:lnTo>
                      <a:pt x="40" y="422"/>
                    </a:lnTo>
                    <a:lnTo>
                      <a:pt x="40" y="421"/>
                    </a:lnTo>
                    <a:lnTo>
                      <a:pt x="39" y="421"/>
                    </a:lnTo>
                    <a:lnTo>
                      <a:pt x="39" y="420"/>
                    </a:lnTo>
                    <a:lnTo>
                      <a:pt x="39" y="416"/>
                    </a:lnTo>
                    <a:lnTo>
                      <a:pt x="39" y="414"/>
                    </a:lnTo>
                    <a:lnTo>
                      <a:pt x="40" y="414"/>
                    </a:lnTo>
                    <a:lnTo>
                      <a:pt x="40" y="413"/>
                    </a:lnTo>
                    <a:lnTo>
                      <a:pt x="41" y="412"/>
                    </a:lnTo>
                    <a:lnTo>
                      <a:pt x="42" y="412"/>
                    </a:lnTo>
                    <a:lnTo>
                      <a:pt x="43" y="411"/>
                    </a:lnTo>
                    <a:close/>
                  </a:path>
                </a:pathLst>
              </a:custGeom>
              <a:solidFill>
                <a:srgbClr val="19C3FF"/>
              </a:solidFill>
              <a:ln w="9525">
                <a:solidFill>
                  <a:srgbClr val="0991CF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 defTabSz="406359">
                  <a:defRPr/>
                </a:pPr>
                <a:endParaRPr lang="zh-CN" altLang="en-US" sz="1955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Freeform 52"/>
              <p:cNvSpPr>
                <a:spLocks noEditPoints="1"/>
              </p:cNvSpPr>
              <p:nvPr/>
            </p:nvSpPr>
            <p:spPr bwMode="auto">
              <a:xfrm>
                <a:off x="4604320" y="5437708"/>
                <a:ext cx="147217" cy="160710"/>
              </a:xfrm>
              <a:custGeom>
                <a:avLst/>
                <a:gdLst>
                  <a:gd name="T0" fmla="*/ 107 w 311"/>
                  <a:gd name="T1" fmla="*/ 4 h 387"/>
                  <a:gd name="T2" fmla="*/ 43 w 311"/>
                  <a:gd name="T3" fmla="*/ 20 h 387"/>
                  <a:gd name="T4" fmla="*/ 7 w 311"/>
                  <a:gd name="T5" fmla="*/ 48 h 387"/>
                  <a:gd name="T6" fmla="*/ 0 w 311"/>
                  <a:gd name="T7" fmla="*/ 120 h 387"/>
                  <a:gd name="T8" fmla="*/ 18 w 311"/>
                  <a:gd name="T9" fmla="*/ 153 h 387"/>
                  <a:gd name="T10" fmla="*/ 66 w 311"/>
                  <a:gd name="T11" fmla="*/ 176 h 387"/>
                  <a:gd name="T12" fmla="*/ 138 w 311"/>
                  <a:gd name="T13" fmla="*/ 188 h 387"/>
                  <a:gd name="T14" fmla="*/ 204 w 311"/>
                  <a:gd name="T15" fmla="*/ 184 h 387"/>
                  <a:gd name="T16" fmla="*/ 268 w 311"/>
                  <a:gd name="T17" fmla="*/ 168 h 387"/>
                  <a:gd name="T18" fmla="*/ 304 w 311"/>
                  <a:gd name="T19" fmla="*/ 140 h 387"/>
                  <a:gd name="T20" fmla="*/ 311 w 311"/>
                  <a:gd name="T21" fmla="*/ 68 h 387"/>
                  <a:gd name="T22" fmla="*/ 293 w 311"/>
                  <a:gd name="T23" fmla="*/ 37 h 387"/>
                  <a:gd name="T24" fmla="*/ 245 w 311"/>
                  <a:gd name="T25" fmla="*/ 12 h 387"/>
                  <a:gd name="T26" fmla="*/ 173 w 311"/>
                  <a:gd name="T27" fmla="*/ 1 h 387"/>
                  <a:gd name="T28" fmla="*/ 61 w 311"/>
                  <a:gd name="T29" fmla="*/ 153 h 387"/>
                  <a:gd name="T30" fmla="*/ 54 w 311"/>
                  <a:gd name="T31" fmla="*/ 135 h 387"/>
                  <a:gd name="T32" fmla="*/ 70 w 311"/>
                  <a:gd name="T33" fmla="*/ 128 h 387"/>
                  <a:gd name="T34" fmla="*/ 77 w 311"/>
                  <a:gd name="T35" fmla="*/ 146 h 387"/>
                  <a:gd name="T36" fmla="*/ 155 w 311"/>
                  <a:gd name="T37" fmla="*/ 121 h 387"/>
                  <a:gd name="T38" fmla="*/ 61 w 311"/>
                  <a:gd name="T39" fmla="*/ 106 h 387"/>
                  <a:gd name="T40" fmla="*/ 2 w 311"/>
                  <a:gd name="T41" fmla="*/ 64 h 387"/>
                  <a:gd name="T42" fmla="*/ 65 w 311"/>
                  <a:gd name="T43" fmla="*/ 100 h 387"/>
                  <a:gd name="T44" fmla="*/ 155 w 311"/>
                  <a:gd name="T45" fmla="*/ 114 h 387"/>
                  <a:gd name="T46" fmla="*/ 265 w 311"/>
                  <a:gd name="T47" fmla="*/ 93 h 387"/>
                  <a:gd name="T48" fmla="*/ 304 w 311"/>
                  <a:gd name="T49" fmla="*/ 69 h 387"/>
                  <a:gd name="T50" fmla="*/ 230 w 311"/>
                  <a:gd name="T51" fmla="*/ 112 h 387"/>
                  <a:gd name="T52" fmla="*/ 155 w 311"/>
                  <a:gd name="T53" fmla="*/ 317 h 387"/>
                  <a:gd name="T54" fmla="*/ 52 w 311"/>
                  <a:gd name="T55" fmla="*/ 301 h 387"/>
                  <a:gd name="T56" fmla="*/ 13 w 311"/>
                  <a:gd name="T57" fmla="*/ 276 h 387"/>
                  <a:gd name="T58" fmla="*/ 0 w 311"/>
                  <a:gd name="T59" fmla="*/ 263 h 387"/>
                  <a:gd name="T60" fmla="*/ 4 w 311"/>
                  <a:gd name="T61" fmla="*/ 333 h 387"/>
                  <a:gd name="T62" fmla="*/ 34 w 311"/>
                  <a:gd name="T63" fmla="*/ 363 h 387"/>
                  <a:gd name="T64" fmla="*/ 93 w 311"/>
                  <a:gd name="T65" fmla="*/ 383 h 387"/>
                  <a:gd name="T66" fmla="*/ 155 w 311"/>
                  <a:gd name="T67" fmla="*/ 387 h 387"/>
                  <a:gd name="T68" fmla="*/ 232 w 311"/>
                  <a:gd name="T69" fmla="*/ 379 h 387"/>
                  <a:gd name="T70" fmla="*/ 286 w 311"/>
                  <a:gd name="T71" fmla="*/ 358 h 387"/>
                  <a:gd name="T72" fmla="*/ 310 w 311"/>
                  <a:gd name="T73" fmla="*/ 326 h 387"/>
                  <a:gd name="T74" fmla="*/ 309 w 311"/>
                  <a:gd name="T75" fmla="*/ 258 h 387"/>
                  <a:gd name="T76" fmla="*/ 292 w 311"/>
                  <a:gd name="T77" fmla="*/ 282 h 387"/>
                  <a:gd name="T78" fmla="*/ 238 w 311"/>
                  <a:gd name="T79" fmla="*/ 308 h 387"/>
                  <a:gd name="T80" fmla="*/ 66 w 311"/>
                  <a:gd name="T81" fmla="*/ 357 h 387"/>
                  <a:gd name="T82" fmla="*/ 53 w 311"/>
                  <a:gd name="T83" fmla="*/ 344 h 387"/>
                  <a:gd name="T84" fmla="*/ 66 w 311"/>
                  <a:gd name="T85" fmla="*/ 330 h 387"/>
                  <a:gd name="T86" fmla="*/ 79 w 311"/>
                  <a:gd name="T87" fmla="*/ 344 h 387"/>
                  <a:gd name="T88" fmla="*/ 66 w 311"/>
                  <a:gd name="T89" fmla="*/ 357 h 387"/>
                  <a:gd name="T90" fmla="*/ 99 w 311"/>
                  <a:gd name="T91" fmla="*/ 213 h 387"/>
                  <a:gd name="T92" fmla="*/ 19 w 311"/>
                  <a:gd name="T93" fmla="*/ 182 h 387"/>
                  <a:gd name="T94" fmla="*/ 2 w 311"/>
                  <a:gd name="T95" fmla="*/ 159 h 387"/>
                  <a:gd name="T96" fmla="*/ 1 w 311"/>
                  <a:gd name="T97" fmla="*/ 227 h 387"/>
                  <a:gd name="T98" fmla="*/ 25 w 311"/>
                  <a:gd name="T99" fmla="*/ 258 h 387"/>
                  <a:gd name="T100" fmla="*/ 79 w 311"/>
                  <a:gd name="T101" fmla="*/ 279 h 387"/>
                  <a:gd name="T102" fmla="*/ 155 w 311"/>
                  <a:gd name="T103" fmla="*/ 288 h 387"/>
                  <a:gd name="T104" fmla="*/ 218 w 311"/>
                  <a:gd name="T105" fmla="*/ 283 h 387"/>
                  <a:gd name="T106" fmla="*/ 277 w 311"/>
                  <a:gd name="T107" fmla="*/ 263 h 387"/>
                  <a:gd name="T108" fmla="*/ 307 w 311"/>
                  <a:gd name="T109" fmla="*/ 234 h 387"/>
                  <a:gd name="T110" fmla="*/ 310 w 311"/>
                  <a:gd name="T111" fmla="*/ 163 h 387"/>
                  <a:gd name="T112" fmla="*/ 298 w 311"/>
                  <a:gd name="T113" fmla="*/ 176 h 387"/>
                  <a:gd name="T114" fmla="*/ 237 w 311"/>
                  <a:gd name="T115" fmla="*/ 207 h 387"/>
                  <a:gd name="T116" fmla="*/ 66 w 311"/>
                  <a:gd name="T117" fmla="*/ 255 h 387"/>
                  <a:gd name="T118" fmla="*/ 53 w 311"/>
                  <a:gd name="T119" fmla="*/ 241 h 387"/>
                  <a:gd name="T120" fmla="*/ 66 w 311"/>
                  <a:gd name="T121" fmla="*/ 228 h 387"/>
                  <a:gd name="T122" fmla="*/ 79 w 311"/>
                  <a:gd name="T123" fmla="*/ 241 h 387"/>
                  <a:gd name="T124" fmla="*/ 66 w 311"/>
                  <a:gd name="T125" fmla="*/ 25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1" h="387">
                    <a:moveTo>
                      <a:pt x="155" y="0"/>
                    </a:moveTo>
                    <a:lnTo>
                      <a:pt x="155" y="0"/>
                    </a:lnTo>
                    <a:lnTo>
                      <a:pt x="138" y="1"/>
                    </a:lnTo>
                    <a:lnTo>
                      <a:pt x="122" y="1"/>
                    </a:lnTo>
                    <a:lnTo>
                      <a:pt x="107" y="4"/>
                    </a:lnTo>
                    <a:lnTo>
                      <a:pt x="93" y="6"/>
                    </a:lnTo>
                    <a:lnTo>
                      <a:pt x="79" y="8"/>
                    </a:lnTo>
                    <a:lnTo>
                      <a:pt x="66" y="12"/>
                    </a:lnTo>
                    <a:lnTo>
                      <a:pt x="54" y="15"/>
                    </a:lnTo>
                    <a:lnTo>
                      <a:pt x="43" y="20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8" y="37"/>
                    </a:lnTo>
                    <a:lnTo>
                      <a:pt x="12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4"/>
                    </a:lnTo>
                    <a:lnTo>
                      <a:pt x="7" y="140"/>
                    </a:lnTo>
                    <a:lnTo>
                      <a:pt x="12" y="147"/>
                    </a:lnTo>
                    <a:lnTo>
                      <a:pt x="18" y="153"/>
                    </a:lnTo>
                    <a:lnTo>
                      <a:pt x="25" y="157"/>
                    </a:lnTo>
                    <a:lnTo>
                      <a:pt x="34" y="163"/>
                    </a:lnTo>
                    <a:lnTo>
                      <a:pt x="43" y="168"/>
                    </a:lnTo>
                    <a:lnTo>
                      <a:pt x="54" y="173"/>
                    </a:lnTo>
                    <a:lnTo>
                      <a:pt x="66" y="176"/>
                    </a:lnTo>
                    <a:lnTo>
                      <a:pt x="79" y="180"/>
                    </a:lnTo>
                    <a:lnTo>
                      <a:pt x="93" y="182"/>
                    </a:lnTo>
                    <a:lnTo>
                      <a:pt x="107" y="184"/>
                    </a:lnTo>
                    <a:lnTo>
                      <a:pt x="122" y="187"/>
                    </a:lnTo>
                    <a:lnTo>
                      <a:pt x="138" y="188"/>
                    </a:lnTo>
                    <a:lnTo>
                      <a:pt x="155" y="188"/>
                    </a:lnTo>
                    <a:lnTo>
                      <a:pt x="155" y="188"/>
                    </a:lnTo>
                    <a:lnTo>
                      <a:pt x="173" y="188"/>
                    </a:lnTo>
                    <a:lnTo>
                      <a:pt x="188" y="187"/>
                    </a:lnTo>
                    <a:lnTo>
                      <a:pt x="204" y="184"/>
                    </a:lnTo>
                    <a:lnTo>
                      <a:pt x="218" y="182"/>
                    </a:lnTo>
                    <a:lnTo>
                      <a:pt x="232" y="180"/>
                    </a:lnTo>
                    <a:lnTo>
                      <a:pt x="245" y="176"/>
                    </a:lnTo>
                    <a:lnTo>
                      <a:pt x="257" y="173"/>
                    </a:lnTo>
                    <a:lnTo>
                      <a:pt x="268" y="168"/>
                    </a:lnTo>
                    <a:lnTo>
                      <a:pt x="277" y="163"/>
                    </a:lnTo>
                    <a:lnTo>
                      <a:pt x="286" y="157"/>
                    </a:lnTo>
                    <a:lnTo>
                      <a:pt x="293" y="153"/>
                    </a:lnTo>
                    <a:lnTo>
                      <a:pt x="299" y="147"/>
                    </a:lnTo>
                    <a:lnTo>
                      <a:pt x="304" y="140"/>
                    </a:lnTo>
                    <a:lnTo>
                      <a:pt x="307" y="134"/>
                    </a:lnTo>
                    <a:lnTo>
                      <a:pt x="310" y="127"/>
                    </a:lnTo>
                    <a:lnTo>
                      <a:pt x="311" y="120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0" y="61"/>
                    </a:lnTo>
                    <a:lnTo>
                      <a:pt x="307" y="55"/>
                    </a:lnTo>
                    <a:lnTo>
                      <a:pt x="304" y="48"/>
                    </a:lnTo>
                    <a:lnTo>
                      <a:pt x="299" y="42"/>
                    </a:lnTo>
                    <a:lnTo>
                      <a:pt x="293" y="37"/>
                    </a:lnTo>
                    <a:lnTo>
                      <a:pt x="286" y="31"/>
                    </a:lnTo>
                    <a:lnTo>
                      <a:pt x="277" y="25"/>
                    </a:lnTo>
                    <a:lnTo>
                      <a:pt x="268" y="20"/>
                    </a:lnTo>
                    <a:lnTo>
                      <a:pt x="257" y="15"/>
                    </a:lnTo>
                    <a:lnTo>
                      <a:pt x="245" y="12"/>
                    </a:lnTo>
                    <a:lnTo>
                      <a:pt x="232" y="8"/>
                    </a:lnTo>
                    <a:lnTo>
                      <a:pt x="218" y="6"/>
                    </a:lnTo>
                    <a:lnTo>
                      <a:pt x="204" y="4"/>
                    </a:lnTo>
                    <a:lnTo>
                      <a:pt x="188" y="1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  <a:moveTo>
                      <a:pt x="66" y="154"/>
                    </a:moveTo>
                    <a:lnTo>
                      <a:pt x="66" y="154"/>
                    </a:lnTo>
                    <a:lnTo>
                      <a:pt x="61" y="153"/>
                    </a:lnTo>
                    <a:lnTo>
                      <a:pt x="56" y="149"/>
                    </a:lnTo>
                    <a:lnTo>
                      <a:pt x="54" y="146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35"/>
                    </a:lnTo>
                    <a:lnTo>
                      <a:pt x="56" y="132"/>
                    </a:lnTo>
                    <a:lnTo>
                      <a:pt x="61" y="128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70" y="128"/>
                    </a:lnTo>
                    <a:lnTo>
                      <a:pt x="75" y="132"/>
                    </a:lnTo>
                    <a:lnTo>
                      <a:pt x="77" y="135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7" y="146"/>
                    </a:lnTo>
                    <a:lnTo>
                      <a:pt x="75" y="149"/>
                    </a:lnTo>
                    <a:lnTo>
                      <a:pt x="70" y="153"/>
                    </a:lnTo>
                    <a:lnTo>
                      <a:pt x="66" y="154"/>
                    </a:lnTo>
                    <a:lnTo>
                      <a:pt x="66" y="154"/>
                    </a:lnTo>
                    <a:close/>
                    <a:moveTo>
                      <a:pt x="155" y="121"/>
                    </a:moveTo>
                    <a:lnTo>
                      <a:pt x="155" y="121"/>
                    </a:lnTo>
                    <a:lnTo>
                      <a:pt x="129" y="121"/>
                    </a:lnTo>
                    <a:lnTo>
                      <a:pt x="104" y="118"/>
                    </a:lnTo>
                    <a:lnTo>
                      <a:pt x="81" y="112"/>
                    </a:lnTo>
                    <a:lnTo>
                      <a:pt x="61" y="106"/>
                    </a:lnTo>
                    <a:lnTo>
                      <a:pt x="42" y="96"/>
                    </a:lnTo>
                    <a:lnTo>
                      <a:pt x="26" y="87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15" y="74"/>
                    </a:lnTo>
                    <a:lnTo>
                      <a:pt x="29" y="85"/>
                    </a:lnTo>
                    <a:lnTo>
                      <a:pt x="46" y="93"/>
                    </a:lnTo>
                    <a:lnTo>
                      <a:pt x="65" y="100"/>
                    </a:lnTo>
                    <a:lnTo>
                      <a:pt x="85" y="106"/>
                    </a:lnTo>
                    <a:lnTo>
                      <a:pt x="107" y="110"/>
                    </a:lnTo>
                    <a:lnTo>
                      <a:pt x="130" y="113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81" y="113"/>
                    </a:lnTo>
                    <a:lnTo>
                      <a:pt x="204" y="110"/>
                    </a:lnTo>
                    <a:lnTo>
                      <a:pt x="227" y="106"/>
                    </a:lnTo>
                    <a:lnTo>
                      <a:pt x="246" y="100"/>
                    </a:lnTo>
                    <a:lnTo>
                      <a:pt x="265" y="93"/>
                    </a:lnTo>
                    <a:lnTo>
                      <a:pt x="282" y="85"/>
                    </a:lnTo>
                    <a:lnTo>
                      <a:pt x="296" y="74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4" y="69"/>
                    </a:lnTo>
                    <a:lnTo>
                      <a:pt x="298" y="76"/>
                    </a:lnTo>
                    <a:lnTo>
                      <a:pt x="285" y="87"/>
                    </a:lnTo>
                    <a:lnTo>
                      <a:pt x="269" y="96"/>
                    </a:lnTo>
                    <a:lnTo>
                      <a:pt x="250" y="106"/>
                    </a:lnTo>
                    <a:lnTo>
                      <a:pt x="230" y="112"/>
                    </a:lnTo>
                    <a:lnTo>
                      <a:pt x="207" y="118"/>
                    </a:lnTo>
                    <a:lnTo>
                      <a:pt x="182" y="121"/>
                    </a:lnTo>
                    <a:lnTo>
                      <a:pt x="155" y="121"/>
                    </a:lnTo>
                    <a:lnTo>
                      <a:pt x="155" y="121"/>
                    </a:lnTo>
                    <a:close/>
                    <a:moveTo>
                      <a:pt x="155" y="317"/>
                    </a:moveTo>
                    <a:lnTo>
                      <a:pt x="155" y="317"/>
                    </a:lnTo>
                    <a:lnTo>
                      <a:pt x="126" y="316"/>
                    </a:lnTo>
                    <a:lnTo>
                      <a:pt x="97" y="312"/>
                    </a:lnTo>
                    <a:lnTo>
                      <a:pt x="73" y="308"/>
                    </a:lnTo>
                    <a:lnTo>
                      <a:pt x="52" y="301"/>
                    </a:lnTo>
                    <a:lnTo>
                      <a:pt x="42" y="296"/>
                    </a:lnTo>
                    <a:lnTo>
                      <a:pt x="33" y="291"/>
                    </a:lnTo>
                    <a:lnTo>
                      <a:pt x="26" y="286"/>
                    </a:lnTo>
                    <a:lnTo>
                      <a:pt x="19" y="282"/>
                    </a:lnTo>
                    <a:lnTo>
                      <a:pt x="13" y="276"/>
                    </a:lnTo>
                    <a:lnTo>
                      <a:pt x="8" y="270"/>
                    </a:lnTo>
                    <a:lnTo>
                      <a:pt x="5" y="264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3"/>
                    </a:lnTo>
                    <a:lnTo>
                      <a:pt x="0" y="269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6"/>
                    </a:lnTo>
                    <a:lnTo>
                      <a:pt x="4" y="333"/>
                    </a:lnTo>
                    <a:lnTo>
                      <a:pt x="7" y="340"/>
                    </a:lnTo>
                    <a:lnTo>
                      <a:pt x="12" y="346"/>
                    </a:lnTo>
                    <a:lnTo>
                      <a:pt x="18" y="352"/>
                    </a:lnTo>
                    <a:lnTo>
                      <a:pt x="25" y="358"/>
                    </a:lnTo>
                    <a:lnTo>
                      <a:pt x="34" y="363"/>
                    </a:lnTo>
                    <a:lnTo>
                      <a:pt x="43" y="367"/>
                    </a:lnTo>
                    <a:lnTo>
                      <a:pt x="54" y="372"/>
                    </a:lnTo>
                    <a:lnTo>
                      <a:pt x="66" y="376"/>
                    </a:lnTo>
                    <a:lnTo>
                      <a:pt x="79" y="379"/>
                    </a:lnTo>
                    <a:lnTo>
                      <a:pt x="93" y="383"/>
                    </a:lnTo>
                    <a:lnTo>
                      <a:pt x="107" y="385"/>
                    </a:lnTo>
                    <a:lnTo>
                      <a:pt x="122" y="386"/>
                    </a:lnTo>
                    <a:lnTo>
                      <a:pt x="138" y="387"/>
                    </a:lnTo>
                    <a:lnTo>
                      <a:pt x="155" y="387"/>
                    </a:lnTo>
                    <a:lnTo>
                      <a:pt x="155" y="387"/>
                    </a:lnTo>
                    <a:lnTo>
                      <a:pt x="173" y="387"/>
                    </a:lnTo>
                    <a:lnTo>
                      <a:pt x="188" y="386"/>
                    </a:lnTo>
                    <a:lnTo>
                      <a:pt x="204" y="385"/>
                    </a:lnTo>
                    <a:lnTo>
                      <a:pt x="218" y="383"/>
                    </a:lnTo>
                    <a:lnTo>
                      <a:pt x="232" y="379"/>
                    </a:lnTo>
                    <a:lnTo>
                      <a:pt x="245" y="376"/>
                    </a:lnTo>
                    <a:lnTo>
                      <a:pt x="257" y="372"/>
                    </a:lnTo>
                    <a:lnTo>
                      <a:pt x="268" y="367"/>
                    </a:lnTo>
                    <a:lnTo>
                      <a:pt x="277" y="363"/>
                    </a:lnTo>
                    <a:lnTo>
                      <a:pt x="286" y="358"/>
                    </a:lnTo>
                    <a:lnTo>
                      <a:pt x="293" y="352"/>
                    </a:lnTo>
                    <a:lnTo>
                      <a:pt x="299" y="346"/>
                    </a:lnTo>
                    <a:lnTo>
                      <a:pt x="304" y="340"/>
                    </a:lnTo>
                    <a:lnTo>
                      <a:pt x="307" y="333"/>
                    </a:lnTo>
                    <a:lnTo>
                      <a:pt x="310" y="326"/>
                    </a:lnTo>
                    <a:lnTo>
                      <a:pt x="311" y="319"/>
                    </a:lnTo>
                    <a:lnTo>
                      <a:pt x="311" y="269"/>
                    </a:lnTo>
                    <a:lnTo>
                      <a:pt x="311" y="269"/>
                    </a:lnTo>
                    <a:lnTo>
                      <a:pt x="311" y="263"/>
                    </a:lnTo>
                    <a:lnTo>
                      <a:pt x="309" y="258"/>
                    </a:lnTo>
                    <a:lnTo>
                      <a:pt x="309" y="258"/>
                    </a:lnTo>
                    <a:lnTo>
                      <a:pt x="306" y="264"/>
                    </a:lnTo>
                    <a:lnTo>
                      <a:pt x="303" y="270"/>
                    </a:lnTo>
                    <a:lnTo>
                      <a:pt x="298" y="276"/>
                    </a:lnTo>
                    <a:lnTo>
                      <a:pt x="292" y="282"/>
                    </a:lnTo>
                    <a:lnTo>
                      <a:pt x="285" y="286"/>
                    </a:lnTo>
                    <a:lnTo>
                      <a:pt x="278" y="291"/>
                    </a:lnTo>
                    <a:lnTo>
                      <a:pt x="269" y="296"/>
                    </a:lnTo>
                    <a:lnTo>
                      <a:pt x="259" y="301"/>
                    </a:lnTo>
                    <a:lnTo>
                      <a:pt x="238" y="308"/>
                    </a:lnTo>
                    <a:lnTo>
                      <a:pt x="214" y="312"/>
                    </a:lnTo>
                    <a:lnTo>
                      <a:pt x="185" y="316"/>
                    </a:lnTo>
                    <a:lnTo>
                      <a:pt x="155" y="317"/>
                    </a:lnTo>
                    <a:lnTo>
                      <a:pt x="155" y="317"/>
                    </a:lnTo>
                    <a:close/>
                    <a:moveTo>
                      <a:pt x="66" y="357"/>
                    </a:moveTo>
                    <a:lnTo>
                      <a:pt x="66" y="357"/>
                    </a:lnTo>
                    <a:lnTo>
                      <a:pt x="61" y="356"/>
                    </a:lnTo>
                    <a:lnTo>
                      <a:pt x="56" y="352"/>
                    </a:lnTo>
                    <a:lnTo>
                      <a:pt x="54" y="349"/>
                    </a:lnTo>
                    <a:lnTo>
                      <a:pt x="53" y="344"/>
                    </a:lnTo>
                    <a:lnTo>
                      <a:pt x="53" y="344"/>
                    </a:lnTo>
                    <a:lnTo>
                      <a:pt x="54" y="338"/>
                    </a:lnTo>
                    <a:lnTo>
                      <a:pt x="56" y="335"/>
                    </a:lnTo>
                    <a:lnTo>
                      <a:pt x="61" y="331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70" y="331"/>
                    </a:lnTo>
                    <a:lnTo>
                      <a:pt x="75" y="335"/>
                    </a:lnTo>
                    <a:lnTo>
                      <a:pt x="77" y="338"/>
                    </a:lnTo>
                    <a:lnTo>
                      <a:pt x="79" y="344"/>
                    </a:lnTo>
                    <a:lnTo>
                      <a:pt x="79" y="344"/>
                    </a:lnTo>
                    <a:lnTo>
                      <a:pt x="77" y="349"/>
                    </a:lnTo>
                    <a:lnTo>
                      <a:pt x="75" y="352"/>
                    </a:lnTo>
                    <a:lnTo>
                      <a:pt x="70" y="356"/>
                    </a:lnTo>
                    <a:lnTo>
                      <a:pt x="66" y="357"/>
                    </a:lnTo>
                    <a:lnTo>
                      <a:pt x="66" y="357"/>
                    </a:lnTo>
                    <a:close/>
                    <a:moveTo>
                      <a:pt x="155" y="217"/>
                    </a:moveTo>
                    <a:lnTo>
                      <a:pt x="155" y="217"/>
                    </a:lnTo>
                    <a:lnTo>
                      <a:pt x="126" y="216"/>
                    </a:lnTo>
                    <a:lnTo>
                      <a:pt x="99" y="213"/>
                    </a:lnTo>
                    <a:lnTo>
                      <a:pt x="74" y="207"/>
                    </a:lnTo>
                    <a:lnTo>
                      <a:pt x="52" y="200"/>
                    </a:lnTo>
                    <a:lnTo>
                      <a:pt x="34" y="191"/>
                    </a:lnTo>
                    <a:lnTo>
                      <a:pt x="26" y="187"/>
                    </a:lnTo>
                    <a:lnTo>
                      <a:pt x="19" y="182"/>
                    </a:lnTo>
                    <a:lnTo>
                      <a:pt x="13" y="176"/>
                    </a:lnTo>
                    <a:lnTo>
                      <a:pt x="8" y="170"/>
                    </a:lnTo>
                    <a:lnTo>
                      <a:pt x="5" y="164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0"/>
                    </a:lnTo>
                    <a:lnTo>
                      <a:pt x="12" y="247"/>
                    </a:lnTo>
                    <a:lnTo>
                      <a:pt x="18" y="252"/>
                    </a:lnTo>
                    <a:lnTo>
                      <a:pt x="25" y="258"/>
                    </a:lnTo>
                    <a:lnTo>
                      <a:pt x="34" y="263"/>
                    </a:lnTo>
                    <a:lnTo>
                      <a:pt x="43" y="268"/>
                    </a:lnTo>
                    <a:lnTo>
                      <a:pt x="54" y="272"/>
                    </a:lnTo>
                    <a:lnTo>
                      <a:pt x="66" y="276"/>
                    </a:lnTo>
                    <a:lnTo>
                      <a:pt x="79" y="279"/>
                    </a:lnTo>
                    <a:lnTo>
                      <a:pt x="93" y="283"/>
                    </a:lnTo>
                    <a:lnTo>
                      <a:pt x="107" y="285"/>
                    </a:lnTo>
                    <a:lnTo>
                      <a:pt x="122" y="286"/>
                    </a:lnTo>
                    <a:lnTo>
                      <a:pt x="138" y="288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173" y="288"/>
                    </a:lnTo>
                    <a:lnTo>
                      <a:pt x="188" y="286"/>
                    </a:lnTo>
                    <a:lnTo>
                      <a:pt x="204" y="285"/>
                    </a:lnTo>
                    <a:lnTo>
                      <a:pt x="218" y="283"/>
                    </a:lnTo>
                    <a:lnTo>
                      <a:pt x="232" y="279"/>
                    </a:lnTo>
                    <a:lnTo>
                      <a:pt x="245" y="276"/>
                    </a:lnTo>
                    <a:lnTo>
                      <a:pt x="257" y="272"/>
                    </a:lnTo>
                    <a:lnTo>
                      <a:pt x="268" y="268"/>
                    </a:lnTo>
                    <a:lnTo>
                      <a:pt x="277" y="263"/>
                    </a:lnTo>
                    <a:lnTo>
                      <a:pt x="286" y="258"/>
                    </a:lnTo>
                    <a:lnTo>
                      <a:pt x="293" y="252"/>
                    </a:lnTo>
                    <a:lnTo>
                      <a:pt x="299" y="247"/>
                    </a:lnTo>
                    <a:lnTo>
                      <a:pt x="304" y="240"/>
                    </a:lnTo>
                    <a:lnTo>
                      <a:pt x="307" y="234"/>
                    </a:lnTo>
                    <a:lnTo>
                      <a:pt x="310" y="227"/>
                    </a:lnTo>
                    <a:lnTo>
                      <a:pt x="311" y="220"/>
                    </a:lnTo>
                    <a:lnTo>
                      <a:pt x="311" y="168"/>
                    </a:lnTo>
                    <a:lnTo>
                      <a:pt x="311" y="168"/>
                    </a:lnTo>
                    <a:lnTo>
                      <a:pt x="310" y="163"/>
                    </a:lnTo>
                    <a:lnTo>
                      <a:pt x="309" y="159"/>
                    </a:lnTo>
                    <a:lnTo>
                      <a:pt x="309" y="159"/>
                    </a:lnTo>
                    <a:lnTo>
                      <a:pt x="306" y="164"/>
                    </a:lnTo>
                    <a:lnTo>
                      <a:pt x="303" y="170"/>
                    </a:lnTo>
                    <a:lnTo>
                      <a:pt x="298" y="176"/>
                    </a:lnTo>
                    <a:lnTo>
                      <a:pt x="292" y="182"/>
                    </a:lnTo>
                    <a:lnTo>
                      <a:pt x="285" y="187"/>
                    </a:lnTo>
                    <a:lnTo>
                      <a:pt x="277" y="191"/>
                    </a:lnTo>
                    <a:lnTo>
                      <a:pt x="259" y="200"/>
                    </a:lnTo>
                    <a:lnTo>
                      <a:pt x="237" y="207"/>
                    </a:lnTo>
                    <a:lnTo>
                      <a:pt x="212" y="213"/>
                    </a:lnTo>
                    <a:lnTo>
                      <a:pt x="185" y="216"/>
                    </a:lnTo>
                    <a:lnTo>
                      <a:pt x="155" y="217"/>
                    </a:lnTo>
                    <a:lnTo>
                      <a:pt x="155" y="217"/>
                    </a:lnTo>
                    <a:close/>
                    <a:moveTo>
                      <a:pt x="66" y="255"/>
                    </a:moveTo>
                    <a:lnTo>
                      <a:pt x="66" y="255"/>
                    </a:lnTo>
                    <a:lnTo>
                      <a:pt x="61" y="254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36"/>
                    </a:lnTo>
                    <a:lnTo>
                      <a:pt x="56" y="233"/>
                    </a:lnTo>
                    <a:lnTo>
                      <a:pt x="61" y="229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70" y="229"/>
                    </a:lnTo>
                    <a:lnTo>
                      <a:pt x="75" y="233"/>
                    </a:lnTo>
                    <a:lnTo>
                      <a:pt x="77" y="236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7" y="247"/>
                    </a:lnTo>
                    <a:lnTo>
                      <a:pt x="75" y="250"/>
                    </a:lnTo>
                    <a:lnTo>
                      <a:pt x="70" y="254"/>
                    </a:lnTo>
                    <a:lnTo>
                      <a:pt x="66" y="255"/>
                    </a:lnTo>
                    <a:lnTo>
                      <a:pt x="66" y="255"/>
                    </a:lnTo>
                    <a:close/>
                  </a:path>
                </a:pathLst>
              </a:custGeom>
              <a:solidFill>
                <a:srgbClr val="43FBFF"/>
              </a:solidFill>
              <a:ln>
                <a:solidFill>
                  <a:srgbClr val="0991CF"/>
                </a:solidFill>
              </a:ln>
              <a:effectLst>
                <a:reflection blurRad="6350" stA="52000" endA="300" endPos="35000" dir="5400000" sy="-100000" algn="bl" rotWithShape="0"/>
              </a:effectLst>
              <a:extLst/>
            </p:spPr>
            <p:txBody>
              <a:bodyPr lIns="51202" tIns="0" rIns="51202" bIns="25601"/>
              <a:lstStyle/>
              <a:p>
                <a:pPr algn="ctr" defTabSz="406359">
                  <a:defRPr/>
                </a:pPr>
                <a:endParaRPr lang="zh-CN" altLang="en-US" sz="31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31" name="Picture 14" descr="C:\Users\Administrator\Desktop\黄巍\文件\用图\图片2.pn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185" y="3265514"/>
            <a:ext cx="3275003" cy="66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3" descr="9E9A2E70@7377B1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7677" y="3061516"/>
            <a:ext cx="3218470" cy="1285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组合 84"/>
          <p:cNvGrpSpPr/>
          <p:nvPr/>
        </p:nvGrpSpPr>
        <p:grpSpPr>
          <a:xfrm>
            <a:off x="7995704" y="2133729"/>
            <a:ext cx="969962" cy="717880"/>
            <a:chOff x="7440727" y="2158497"/>
            <a:chExt cx="1231348" cy="720000"/>
          </a:xfrm>
        </p:grpSpPr>
        <p:sp>
          <p:nvSpPr>
            <p:cNvPr id="134" name="TextBox 67"/>
            <p:cNvSpPr txBox="1"/>
            <p:nvPr/>
          </p:nvSpPr>
          <p:spPr>
            <a:xfrm>
              <a:off x="7740731" y="2477969"/>
              <a:ext cx="5330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1083842">
                <a:defRPr/>
              </a:pPr>
              <a:r>
                <a:rPr kumimoji="1" lang="en-US" altLang="zh-CN" sz="1100" b="1" kern="0" dirty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OA</a:t>
              </a:r>
            </a:p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HPC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  <a:sym typeface="Arial Bold"/>
              </a:endParaRPr>
            </a:p>
          </p:txBody>
        </p:sp>
        <p:grpSp>
          <p:nvGrpSpPr>
            <p:cNvPr id="135" name="组合 68"/>
            <p:cNvGrpSpPr>
              <a:grpSpLocks noChangeAspect="1"/>
            </p:cNvGrpSpPr>
            <p:nvPr/>
          </p:nvGrpSpPr>
          <p:grpSpPr>
            <a:xfrm>
              <a:off x="7440727" y="2158497"/>
              <a:ext cx="1231348" cy="720000"/>
              <a:chOff x="6754694" y="1946390"/>
              <a:chExt cx="1938456" cy="1039017"/>
            </a:xfrm>
          </p:grpSpPr>
          <p:sp>
            <p:nvSpPr>
              <p:cNvPr id="136" name="Freeform 8"/>
              <p:cNvSpPr>
                <a:spLocks/>
              </p:cNvSpPr>
              <p:nvPr/>
            </p:nvSpPr>
            <p:spPr bwMode="auto">
              <a:xfrm>
                <a:off x="6770568" y="194639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6754694" y="194945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38" name="组合 83"/>
          <p:cNvGrpSpPr/>
          <p:nvPr/>
        </p:nvGrpSpPr>
        <p:grpSpPr>
          <a:xfrm>
            <a:off x="9158359" y="2133729"/>
            <a:ext cx="969962" cy="717880"/>
            <a:chOff x="8892904" y="2158497"/>
            <a:chExt cx="1231348" cy="720000"/>
          </a:xfrm>
        </p:grpSpPr>
        <p:sp>
          <p:nvSpPr>
            <p:cNvPr id="139" name="TextBox 67"/>
            <p:cNvSpPr txBox="1"/>
            <p:nvPr/>
          </p:nvSpPr>
          <p:spPr>
            <a:xfrm>
              <a:off x="9151020" y="2477969"/>
              <a:ext cx="669509" cy="339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IoT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  <a:sym typeface="Arial Bold"/>
              </a:endParaRPr>
            </a:p>
            <a:p>
              <a:pPr algn="ctr" defTabSz="1083842">
                <a:defRPr/>
              </a:pPr>
              <a:r>
                <a:rPr kumimoji="1" lang="en-US" altLang="zh-CN" sz="1100" b="1" kern="0" dirty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Hadoop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0" name="组合 68"/>
            <p:cNvGrpSpPr>
              <a:grpSpLocks noChangeAspect="1"/>
            </p:cNvGrpSpPr>
            <p:nvPr/>
          </p:nvGrpSpPr>
          <p:grpSpPr>
            <a:xfrm>
              <a:off x="8892904" y="2158497"/>
              <a:ext cx="1231348" cy="720000"/>
              <a:chOff x="6754694" y="1946390"/>
              <a:chExt cx="1938456" cy="1039017"/>
            </a:xfrm>
          </p:grpSpPr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6770568" y="194639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2" name="Freeform 8"/>
              <p:cNvSpPr>
                <a:spLocks/>
              </p:cNvSpPr>
              <p:nvPr/>
            </p:nvSpPr>
            <p:spPr bwMode="auto">
              <a:xfrm>
                <a:off x="6754694" y="194945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43" name="组合 82"/>
          <p:cNvGrpSpPr/>
          <p:nvPr/>
        </p:nvGrpSpPr>
        <p:grpSpPr>
          <a:xfrm>
            <a:off x="10321014" y="2133729"/>
            <a:ext cx="969962" cy="717880"/>
            <a:chOff x="10412552" y="2158497"/>
            <a:chExt cx="1231348" cy="720000"/>
          </a:xfrm>
        </p:grpSpPr>
        <p:sp>
          <p:nvSpPr>
            <p:cNvPr id="144" name="TextBox 67"/>
            <p:cNvSpPr txBox="1"/>
            <p:nvPr/>
          </p:nvSpPr>
          <p:spPr>
            <a:xfrm>
              <a:off x="10500192" y="2496415"/>
              <a:ext cx="1045982" cy="339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RDS (</a:t>
              </a:r>
              <a:r>
                <a:rPr kumimoji="1" lang="en-US" altLang="zh-CN" sz="1100" b="1" kern="0" dirty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OLTP)</a:t>
              </a:r>
            </a:p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ADS (</a:t>
              </a:r>
              <a:r>
                <a:rPr kumimoji="1" lang="en-US" altLang="zh-CN" sz="1100" b="1" kern="0" dirty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OLAP)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5" name="组合 68"/>
            <p:cNvGrpSpPr>
              <a:grpSpLocks noChangeAspect="1"/>
            </p:cNvGrpSpPr>
            <p:nvPr/>
          </p:nvGrpSpPr>
          <p:grpSpPr>
            <a:xfrm>
              <a:off x="10412552" y="2158497"/>
              <a:ext cx="1231348" cy="720000"/>
              <a:chOff x="6754694" y="1946390"/>
              <a:chExt cx="1938456" cy="1039017"/>
            </a:xfrm>
          </p:grpSpPr>
          <p:sp>
            <p:nvSpPr>
              <p:cNvPr id="146" name="Freeform 8"/>
              <p:cNvSpPr>
                <a:spLocks/>
              </p:cNvSpPr>
              <p:nvPr/>
            </p:nvSpPr>
            <p:spPr bwMode="auto">
              <a:xfrm>
                <a:off x="6770568" y="194639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7" name="Freeform 8"/>
              <p:cNvSpPr>
                <a:spLocks/>
              </p:cNvSpPr>
              <p:nvPr/>
            </p:nvSpPr>
            <p:spPr bwMode="auto">
              <a:xfrm>
                <a:off x="6754694" y="194945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48" name="组合 85"/>
          <p:cNvGrpSpPr/>
          <p:nvPr/>
        </p:nvGrpSpPr>
        <p:grpSpPr>
          <a:xfrm>
            <a:off x="6833049" y="2133729"/>
            <a:ext cx="969962" cy="717880"/>
            <a:chOff x="5833731" y="2158497"/>
            <a:chExt cx="1231348" cy="720000"/>
          </a:xfrm>
        </p:grpSpPr>
        <p:grpSp>
          <p:nvGrpSpPr>
            <p:cNvPr id="149" name="组合 68"/>
            <p:cNvGrpSpPr>
              <a:grpSpLocks noChangeAspect="1"/>
            </p:cNvGrpSpPr>
            <p:nvPr/>
          </p:nvGrpSpPr>
          <p:grpSpPr>
            <a:xfrm>
              <a:off x="5833731" y="2158497"/>
              <a:ext cx="1231348" cy="720000"/>
              <a:chOff x="6754694" y="1946390"/>
              <a:chExt cx="1938456" cy="1039017"/>
            </a:xfrm>
          </p:grpSpPr>
          <p:sp>
            <p:nvSpPr>
              <p:cNvPr id="151" name="Freeform 8"/>
              <p:cNvSpPr>
                <a:spLocks/>
              </p:cNvSpPr>
              <p:nvPr/>
            </p:nvSpPr>
            <p:spPr bwMode="auto">
              <a:xfrm>
                <a:off x="6770568" y="194639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2" name="Freeform 8"/>
              <p:cNvSpPr>
                <a:spLocks/>
              </p:cNvSpPr>
              <p:nvPr/>
            </p:nvSpPr>
            <p:spPr bwMode="auto">
              <a:xfrm>
                <a:off x="6754694" y="1949450"/>
                <a:ext cx="1922582" cy="1035957"/>
              </a:xfrm>
              <a:custGeom>
                <a:avLst/>
                <a:gdLst/>
                <a:ahLst/>
                <a:cxnLst>
                  <a:cxn ang="0">
                    <a:pos x="5492" y="1876"/>
                  </a:cxn>
                  <a:cxn ang="0">
                    <a:pos x="5426" y="1682"/>
                  </a:cxn>
                  <a:cxn ang="0">
                    <a:pos x="5326" y="1506"/>
                  </a:cxn>
                  <a:cxn ang="0">
                    <a:pos x="5198" y="1350"/>
                  </a:cxn>
                  <a:cxn ang="0">
                    <a:pos x="5046" y="1220"/>
                  </a:cxn>
                  <a:cxn ang="0">
                    <a:pos x="4874" y="1116"/>
                  </a:cxn>
                  <a:cxn ang="0">
                    <a:pos x="4682" y="1042"/>
                  </a:cxn>
                  <a:cxn ang="0">
                    <a:pos x="4476" y="1004"/>
                  </a:cxn>
                  <a:cxn ang="0">
                    <a:pos x="4302" y="1002"/>
                  </a:cxn>
                  <a:cxn ang="0">
                    <a:pos x="4184" y="898"/>
                  </a:cxn>
                  <a:cxn ang="0">
                    <a:pos x="4060" y="694"/>
                  </a:cxn>
                  <a:cxn ang="0">
                    <a:pos x="3908" y="512"/>
                  </a:cxn>
                  <a:cxn ang="0">
                    <a:pos x="3732" y="352"/>
                  </a:cxn>
                  <a:cxn ang="0">
                    <a:pos x="3534" y="218"/>
                  </a:cxn>
                  <a:cxn ang="0">
                    <a:pos x="3316" y="114"/>
                  </a:cxn>
                  <a:cxn ang="0">
                    <a:pos x="3084" y="42"/>
                  </a:cxn>
                  <a:cxn ang="0">
                    <a:pos x="2838" y="4"/>
                  </a:cxn>
                  <a:cxn ang="0">
                    <a:pos x="2630" y="2"/>
                  </a:cxn>
                  <a:cxn ang="0">
                    <a:pos x="2318" y="46"/>
                  </a:cxn>
                  <a:cxn ang="0">
                    <a:pos x="2026" y="146"/>
                  </a:cxn>
                  <a:cxn ang="0">
                    <a:pos x="1764" y="296"/>
                  </a:cxn>
                  <a:cxn ang="0">
                    <a:pos x="1532" y="490"/>
                  </a:cxn>
                  <a:cxn ang="0">
                    <a:pos x="1340" y="724"/>
                  </a:cxn>
                  <a:cxn ang="0">
                    <a:pos x="1194" y="988"/>
                  </a:cxn>
                  <a:cxn ang="0">
                    <a:pos x="1096" y="1280"/>
                  </a:cxn>
                  <a:cxn ang="0">
                    <a:pos x="1058" y="1514"/>
                  </a:cxn>
                  <a:cxn ang="0">
                    <a:pos x="908" y="1500"/>
                  </a:cxn>
                  <a:cxn ang="0">
                    <a:pos x="770" y="1510"/>
                  </a:cxn>
                  <a:cxn ang="0">
                    <a:pos x="596" y="1556"/>
                  </a:cxn>
                  <a:cxn ang="0">
                    <a:pos x="436" y="1632"/>
                  </a:cxn>
                  <a:cxn ang="0">
                    <a:pos x="296" y="1736"/>
                  </a:cxn>
                  <a:cxn ang="0">
                    <a:pos x="180" y="1864"/>
                  </a:cxn>
                  <a:cxn ang="0">
                    <a:pos x="90" y="2014"/>
                  </a:cxn>
                  <a:cxn ang="0">
                    <a:pos x="28" y="2182"/>
                  </a:cxn>
                  <a:cxn ang="0">
                    <a:pos x="0" y="2362"/>
                  </a:cxn>
                  <a:cxn ang="0">
                    <a:pos x="4" y="2500"/>
                  </a:cxn>
                  <a:cxn ang="0">
                    <a:pos x="40" y="2678"/>
                  </a:cxn>
                  <a:cxn ang="0">
                    <a:pos x="110" y="2840"/>
                  </a:cxn>
                  <a:cxn ang="0">
                    <a:pos x="206" y="2986"/>
                  </a:cxn>
                  <a:cxn ang="0">
                    <a:pos x="330" y="3108"/>
                  </a:cxn>
                  <a:cxn ang="0">
                    <a:pos x="474" y="3206"/>
                  </a:cxn>
                  <a:cxn ang="0">
                    <a:pos x="638" y="3276"/>
                  </a:cxn>
                  <a:cxn ang="0">
                    <a:pos x="814" y="3312"/>
                  </a:cxn>
                  <a:cxn ang="0">
                    <a:pos x="5486" y="3316"/>
                  </a:cxn>
                  <a:cxn ang="0">
                    <a:pos x="5620" y="3302"/>
                  </a:cxn>
                  <a:cxn ang="0">
                    <a:pos x="5746" y="3264"/>
                  </a:cxn>
                  <a:cxn ang="0">
                    <a:pos x="5860" y="3202"/>
                  </a:cxn>
                  <a:cxn ang="0">
                    <a:pos x="5958" y="3120"/>
                  </a:cxn>
                  <a:cxn ang="0">
                    <a:pos x="6040" y="3022"/>
                  </a:cxn>
                  <a:cxn ang="0">
                    <a:pos x="6102" y="2908"/>
                  </a:cxn>
                  <a:cxn ang="0">
                    <a:pos x="6140" y="2782"/>
                  </a:cxn>
                  <a:cxn ang="0">
                    <a:pos x="6154" y="2646"/>
                  </a:cxn>
                  <a:cxn ang="0">
                    <a:pos x="6146" y="2548"/>
                  </a:cxn>
                  <a:cxn ang="0">
                    <a:pos x="6116" y="2422"/>
                  </a:cxn>
                  <a:cxn ang="0">
                    <a:pos x="6062" y="2308"/>
                  </a:cxn>
                  <a:cxn ang="0">
                    <a:pos x="5988" y="2206"/>
                  </a:cxn>
                  <a:cxn ang="0">
                    <a:pos x="5898" y="2120"/>
                  </a:cxn>
                  <a:cxn ang="0">
                    <a:pos x="5792" y="2054"/>
                  </a:cxn>
                  <a:cxn ang="0">
                    <a:pos x="5674" y="2006"/>
                  </a:cxn>
                  <a:cxn ang="0">
                    <a:pos x="5546" y="1982"/>
                  </a:cxn>
                </a:cxnLst>
                <a:rect l="0" t="0" r="r" b="b"/>
                <a:pathLst>
                  <a:path w="6154" h="3316">
                    <a:moveTo>
                      <a:pt x="5512" y="1980"/>
                    </a:moveTo>
                    <a:lnTo>
                      <a:pt x="5512" y="1980"/>
                    </a:lnTo>
                    <a:lnTo>
                      <a:pt x="5504" y="1928"/>
                    </a:lnTo>
                    <a:lnTo>
                      <a:pt x="5492" y="1876"/>
                    </a:lnTo>
                    <a:lnTo>
                      <a:pt x="5478" y="1826"/>
                    </a:lnTo>
                    <a:lnTo>
                      <a:pt x="5462" y="1778"/>
                    </a:lnTo>
                    <a:lnTo>
                      <a:pt x="5446" y="1730"/>
                    </a:lnTo>
                    <a:lnTo>
                      <a:pt x="5426" y="1682"/>
                    </a:lnTo>
                    <a:lnTo>
                      <a:pt x="5404" y="1636"/>
                    </a:lnTo>
                    <a:lnTo>
                      <a:pt x="5380" y="1592"/>
                    </a:lnTo>
                    <a:lnTo>
                      <a:pt x="5354" y="1548"/>
                    </a:lnTo>
                    <a:lnTo>
                      <a:pt x="5326" y="1506"/>
                    </a:lnTo>
                    <a:lnTo>
                      <a:pt x="5296" y="1466"/>
                    </a:lnTo>
                    <a:lnTo>
                      <a:pt x="5266" y="1426"/>
                    </a:lnTo>
                    <a:lnTo>
                      <a:pt x="5234" y="1388"/>
                    </a:lnTo>
                    <a:lnTo>
                      <a:pt x="5198" y="1350"/>
                    </a:lnTo>
                    <a:lnTo>
                      <a:pt x="5162" y="1316"/>
                    </a:lnTo>
                    <a:lnTo>
                      <a:pt x="5126" y="1282"/>
                    </a:lnTo>
                    <a:lnTo>
                      <a:pt x="5086" y="1250"/>
                    </a:lnTo>
                    <a:lnTo>
                      <a:pt x="5046" y="1220"/>
                    </a:lnTo>
                    <a:lnTo>
                      <a:pt x="5006" y="1190"/>
                    </a:lnTo>
                    <a:lnTo>
                      <a:pt x="4962" y="1164"/>
                    </a:lnTo>
                    <a:lnTo>
                      <a:pt x="4918" y="1138"/>
                    </a:lnTo>
                    <a:lnTo>
                      <a:pt x="4874" y="1116"/>
                    </a:lnTo>
                    <a:lnTo>
                      <a:pt x="4826" y="1094"/>
                    </a:lnTo>
                    <a:lnTo>
                      <a:pt x="4780" y="1074"/>
                    </a:lnTo>
                    <a:lnTo>
                      <a:pt x="4732" y="1058"/>
                    </a:lnTo>
                    <a:lnTo>
                      <a:pt x="4682" y="1042"/>
                    </a:lnTo>
                    <a:lnTo>
                      <a:pt x="4632" y="1030"/>
                    </a:lnTo>
                    <a:lnTo>
                      <a:pt x="4580" y="1020"/>
                    </a:lnTo>
                    <a:lnTo>
                      <a:pt x="4528" y="1010"/>
                    </a:lnTo>
                    <a:lnTo>
                      <a:pt x="4476" y="1004"/>
                    </a:lnTo>
                    <a:lnTo>
                      <a:pt x="4422" y="1002"/>
                    </a:lnTo>
                    <a:lnTo>
                      <a:pt x="4368" y="1000"/>
                    </a:lnTo>
                    <a:lnTo>
                      <a:pt x="4368" y="1000"/>
                    </a:lnTo>
                    <a:lnTo>
                      <a:pt x="4302" y="1002"/>
                    </a:lnTo>
                    <a:lnTo>
                      <a:pt x="4236" y="1008"/>
                    </a:lnTo>
                    <a:lnTo>
                      <a:pt x="4236" y="1008"/>
                    </a:lnTo>
                    <a:lnTo>
                      <a:pt x="4212" y="952"/>
                    </a:lnTo>
                    <a:lnTo>
                      <a:pt x="4184" y="898"/>
                    </a:lnTo>
                    <a:lnTo>
                      <a:pt x="4156" y="846"/>
                    </a:lnTo>
                    <a:lnTo>
                      <a:pt x="4126" y="794"/>
                    </a:lnTo>
                    <a:lnTo>
                      <a:pt x="4094" y="744"/>
                    </a:lnTo>
                    <a:lnTo>
                      <a:pt x="4060" y="694"/>
                    </a:lnTo>
                    <a:lnTo>
                      <a:pt x="4024" y="646"/>
                    </a:lnTo>
                    <a:lnTo>
                      <a:pt x="3988" y="600"/>
                    </a:lnTo>
                    <a:lnTo>
                      <a:pt x="3948" y="554"/>
                    </a:lnTo>
                    <a:lnTo>
                      <a:pt x="3908" y="512"/>
                    </a:lnTo>
                    <a:lnTo>
                      <a:pt x="3866" y="470"/>
                    </a:lnTo>
                    <a:lnTo>
                      <a:pt x="3822" y="428"/>
                    </a:lnTo>
                    <a:lnTo>
                      <a:pt x="3778" y="390"/>
                    </a:lnTo>
                    <a:lnTo>
                      <a:pt x="3732" y="352"/>
                    </a:lnTo>
                    <a:lnTo>
                      <a:pt x="3684" y="316"/>
                    </a:lnTo>
                    <a:lnTo>
                      <a:pt x="3636" y="282"/>
                    </a:lnTo>
                    <a:lnTo>
                      <a:pt x="3586" y="248"/>
                    </a:lnTo>
                    <a:lnTo>
                      <a:pt x="3534" y="218"/>
                    </a:lnTo>
                    <a:lnTo>
                      <a:pt x="3482" y="190"/>
                    </a:lnTo>
                    <a:lnTo>
                      <a:pt x="3428" y="162"/>
                    </a:lnTo>
                    <a:lnTo>
                      <a:pt x="3372" y="138"/>
                    </a:lnTo>
                    <a:lnTo>
                      <a:pt x="3316" y="114"/>
                    </a:lnTo>
                    <a:lnTo>
                      <a:pt x="3260" y="92"/>
                    </a:lnTo>
                    <a:lnTo>
                      <a:pt x="3202" y="74"/>
                    </a:lnTo>
                    <a:lnTo>
                      <a:pt x="3144" y="56"/>
                    </a:lnTo>
                    <a:lnTo>
                      <a:pt x="3084" y="42"/>
                    </a:lnTo>
                    <a:lnTo>
                      <a:pt x="3024" y="30"/>
                    </a:lnTo>
                    <a:lnTo>
                      <a:pt x="2962" y="18"/>
                    </a:lnTo>
                    <a:lnTo>
                      <a:pt x="2900" y="10"/>
                    </a:lnTo>
                    <a:lnTo>
                      <a:pt x="2838" y="4"/>
                    </a:lnTo>
                    <a:lnTo>
                      <a:pt x="2774" y="0"/>
                    </a:lnTo>
                    <a:lnTo>
                      <a:pt x="2710" y="0"/>
                    </a:lnTo>
                    <a:lnTo>
                      <a:pt x="2710" y="0"/>
                    </a:lnTo>
                    <a:lnTo>
                      <a:pt x="2630" y="2"/>
                    </a:lnTo>
                    <a:lnTo>
                      <a:pt x="2550" y="8"/>
                    </a:lnTo>
                    <a:lnTo>
                      <a:pt x="2472" y="16"/>
                    </a:lnTo>
                    <a:lnTo>
                      <a:pt x="2394" y="30"/>
                    </a:lnTo>
                    <a:lnTo>
                      <a:pt x="2318" y="46"/>
                    </a:lnTo>
                    <a:lnTo>
                      <a:pt x="2242" y="66"/>
                    </a:lnTo>
                    <a:lnTo>
                      <a:pt x="2168" y="90"/>
                    </a:lnTo>
                    <a:lnTo>
                      <a:pt x="2096" y="116"/>
                    </a:lnTo>
                    <a:lnTo>
                      <a:pt x="2026" y="146"/>
                    </a:lnTo>
                    <a:lnTo>
                      <a:pt x="1958" y="180"/>
                    </a:lnTo>
                    <a:lnTo>
                      <a:pt x="1892" y="216"/>
                    </a:lnTo>
                    <a:lnTo>
                      <a:pt x="1826" y="256"/>
                    </a:lnTo>
                    <a:lnTo>
                      <a:pt x="1764" y="296"/>
                    </a:lnTo>
                    <a:lnTo>
                      <a:pt x="1702" y="342"/>
                    </a:lnTo>
                    <a:lnTo>
                      <a:pt x="1644" y="388"/>
                    </a:lnTo>
                    <a:lnTo>
                      <a:pt x="1586" y="438"/>
                    </a:lnTo>
                    <a:lnTo>
                      <a:pt x="1532" y="490"/>
                    </a:lnTo>
                    <a:lnTo>
                      <a:pt x="1480" y="546"/>
                    </a:lnTo>
                    <a:lnTo>
                      <a:pt x="1432" y="602"/>
                    </a:lnTo>
                    <a:lnTo>
                      <a:pt x="1386" y="662"/>
                    </a:lnTo>
                    <a:lnTo>
                      <a:pt x="1340" y="724"/>
                    </a:lnTo>
                    <a:lnTo>
                      <a:pt x="1300" y="786"/>
                    </a:lnTo>
                    <a:lnTo>
                      <a:pt x="1262" y="852"/>
                    </a:lnTo>
                    <a:lnTo>
                      <a:pt x="1226" y="920"/>
                    </a:lnTo>
                    <a:lnTo>
                      <a:pt x="1194" y="988"/>
                    </a:lnTo>
                    <a:lnTo>
                      <a:pt x="1164" y="1058"/>
                    </a:lnTo>
                    <a:lnTo>
                      <a:pt x="1138" y="1132"/>
                    </a:lnTo>
                    <a:lnTo>
                      <a:pt x="1116" y="1204"/>
                    </a:lnTo>
                    <a:lnTo>
                      <a:pt x="1096" y="1280"/>
                    </a:lnTo>
                    <a:lnTo>
                      <a:pt x="1080" y="1356"/>
                    </a:lnTo>
                    <a:lnTo>
                      <a:pt x="1068" y="1434"/>
                    </a:lnTo>
                    <a:lnTo>
                      <a:pt x="1058" y="1514"/>
                    </a:lnTo>
                    <a:lnTo>
                      <a:pt x="1058" y="1514"/>
                    </a:lnTo>
                    <a:lnTo>
                      <a:pt x="1022" y="1508"/>
                    </a:lnTo>
                    <a:lnTo>
                      <a:pt x="984" y="1504"/>
                    </a:lnTo>
                    <a:lnTo>
                      <a:pt x="946" y="1500"/>
                    </a:lnTo>
                    <a:lnTo>
                      <a:pt x="908" y="1500"/>
                    </a:lnTo>
                    <a:lnTo>
                      <a:pt x="908" y="1500"/>
                    </a:lnTo>
                    <a:lnTo>
                      <a:pt x="860" y="1502"/>
                    </a:lnTo>
                    <a:lnTo>
                      <a:pt x="814" y="1504"/>
                    </a:lnTo>
                    <a:lnTo>
                      <a:pt x="770" y="1510"/>
                    </a:lnTo>
                    <a:lnTo>
                      <a:pt x="724" y="1518"/>
                    </a:lnTo>
                    <a:lnTo>
                      <a:pt x="680" y="1528"/>
                    </a:lnTo>
                    <a:lnTo>
                      <a:pt x="638" y="1540"/>
                    </a:lnTo>
                    <a:lnTo>
                      <a:pt x="596" y="1556"/>
                    </a:lnTo>
                    <a:lnTo>
                      <a:pt x="554" y="1572"/>
                    </a:lnTo>
                    <a:lnTo>
                      <a:pt x="514" y="1590"/>
                    </a:lnTo>
                    <a:lnTo>
                      <a:pt x="474" y="1610"/>
                    </a:lnTo>
                    <a:lnTo>
                      <a:pt x="436" y="1632"/>
                    </a:lnTo>
                    <a:lnTo>
                      <a:pt x="400" y="1656"/>
                    </a:lnTo>
                    <a:lnTo>
                      <a:pt x="364" y="1680"/>
                    </a:lnTo>
                    <a:lnTo>
                      <a:pt x="330" y="1708"/>
                    </a:lnTo>
                    <a:lnTo>
                      <a:pt x="296" y="1736"/>
                    </a:lnTo>
                    <a:lnTo>
                      <a:pt x="266" y="1766"/>
                    </a:lnTo>
                    <a:lnTo>
                      <a:pt x="236" y="1798"/>
                    </a:lnTo>
                    <a:lnTo>
                      <a:pt x="206" y="1830"/>
                    </a:lnTo>
                    <a:lnTo>
                      <a:pt x="180" y="1864"/>
                    </a:lnTo>
                    <a:lnTo>
                      <a:pt x="154" y="1900"/>
                    </a:lnTo>
                    <a:lnTo>
                      <a:pt x="130" y="1938"/>
                    </a:lnTo>
                    <a:lnTo>
                      <a:pt x="110" y="1976"/>
                    </a:lnTo>
                    <a:lnTo>
                      <a:pt x="90" y="2014"/>
                    </a:lnTo>
                    <a:lnTo>
                      <a:pt x="70" y="2054"/>
                    </a:lnTo>
                    <a:lnTo>
                      <a:pt x="54" y="2096"/>
                    </a:lnTo>
                    <a:lnTo>
                      <a:pt x="40" y="2138"/>
                    </a:lnTo>
                    <a:lnTo>
                      <a:pt x="28" y="2182"/>
                    </a:lnTo>
                    <a:lnTo>
                      <a:pt x="18" y="2224"/>
                    </a:lnTo>
                    <a:lnTo>
                      <a:pt x="10" y="2270"/>
                    </a:lnTo>
                    <a:lnTo>
                      <a:pt x="4" y="2316"/>
                    </a:lnTo>
                    <a:lnTo>
                      <a:pt x="0" y="2362"/>
                    </a:lnTo>
                    <a:lnTo>
                      <a:pt x="0" y="2408"/>
                    </a:lnTo>
                    <a:lnTo>
                      <a:pt x="0" y="2408"/>
                    </a:lnTo>
                    <a:lnTo>
                      <a:pt x="0" y="2454"/>
                    </a:lnTo>
                    <a:lnTo>
                      <a:pt x="4" y="2500"/>
                    </a:lnTo>
                    <a:lnTo>
                      <a:pt x="10" y="2546"/>
                    </a:lnTo>
                    <a:lnTo>
                      <a:pt x="18" y="2590"/>
                    </a:lnTo>
                    <a:lnTo>
                      <a:pt x="28" y="2634"/>
                    </a:lnTo>
                    <a:lnTo>
                      <a:pt x="40" y="2678"/>
                    </a:lnTo>
                    <a:lnTo>
                      <a:pt x="54" y="2720"/>
                    </a:lnTo>
                    <a:lnTo>
                      <a:pt x="70" y="2762"/>
                    </a:lnTo>
                    <a:lnTo>
                      <a:pt x="90" y="2802"/>
                    </a:lnTo>
                    <a:lnTo>
                      <a:pt x="110" y="2840"/>
                    </a:lnTo>
                    <a:lnTo>
                      <a:pt x="130" y="2878"/>
                    </a:lnTo>
                    <a:lnTo>
                      <a:pt x="154" y="2916"/>
                    </a:lnTo>
                    <a:lnTo>
                      <a:pt x="180" y="2952"/>
                    </a:lnTo>
                    <a:lnTo>
                      <a:pt x="206" y="2986"/>
                    </a:lnTo>
                    <a:lnTo>
                      <a:pt x="236" y="3018"/>
                    </a:lnTo>
                    <a:lnTo>
                      <a:pt x="266" y="3050"/>
                    </a:lnTo>
                    <a:lnTo>
                      <a:pt x="296" y="3080"/>
                    </a:lnTo>
                    <a:lnTo>
                      <a:pt x="330" y="3108"/>
                    </a:lnTo>
                    <a:lnTo>
                      <a:pt x="364" y="3136"/>
                    </a:lnTo>
                    <a:lnTo>
                      <a:pt x="400" y="3160"/>
                    </a:lnTo>
                    <a:lnTo>
                      <a:pt x="436" y="3184"/>
                    </a:lnTo>
                    <a:lnTo>
                      <a:pt x="474" y="3206"/>
                    </a:lnTo>
                    <a:lnTo>
                      <a:pt x="514" y="3226"/>
                    </a:lnTo>
                    <a:lnTo>
                      <a:pt x="554" y="3244"/>
                    </a:lnTo>
                    <a:lnTo>
                      <a:pt x="596" y="3260"/>
                    </a:lnTo>
                    <a:lnTo>
                      <a:pt x="638" y="3276"/>
                    </a:lnTo>
                    <a:lnTo>
                      <a:pt x="680" y="3288"/>
                    </a:lnTo>
                    <a:lnTo>
                      <a:pt x="724" y="3298"/>
                    </a:lnTo>
                    <a:lnTo>
                      <a:pt x="770" y="3306"/>
                    </a:lnTo>
                    <a:lnTo>
                      <a:pt x="814" y="3312"/>
                    </a:lnTo>
                    <a:lnTo>
                      <a:pt x="860" y="3314"/>
                    </a:lnTo>
                    <a:lnTo>
                      <a:pt x="908" y="3316"/>
                    </a:lnTo>
                    <a:lnTo>
                      <a:pt x="5486" y="3316"/>
                    </a:lnTo>
                    <a:lnTo>
                      <a:pt x="5486" y="3316"/>
                    </a:lnTo>
                    <a:lnTo>
                      <a:pt x="5520" y="3316"/>
                    </a:lnTo>
                    <a:lnTo>
                      <a:pt x="5554" y="3312"/>
                    </a:lnTo>
                    <a:lnTo>
                      <a:pt x="5588" y="3308"/>
                    </a:lnTo>
                    <a:lnTo>
                      <a:pt x="5620" y="3302"/>
                    </a:lnTo>
                    <a:lnTo>
                      <a:pt x="5652" y="3294"/>
                    </a:lnTo>
                    <a:lnTo>
                      <a:pt x="5684" y="3286"/>
                    </a:lnTo>
                    <a:lnTo>
                      <a:pt x="5716" y="3276"/>
                    </a:lnTo>
                    <a:lnTo>
                      <a:pt x="5746" y="3264"/>
                    </a:lnTo>
                    <a:lnTo>
                      <a:pt x="5776" y="3250"/>
                    </a:lnTo>
                    <a:lnTo>
                      <a:pt x="5804" y="3236"/>
                    </a:lnTo>
                    <a:lnTo>
                      <a:pt x="5832" y="3220"/>
                    </a:lnTo>
                    <a:lnTo>
                      <a:pt x="5860" y="3202"/>
                    </a:lnTo>
                    <a:lnTo>
                      <a:pt x="5886" y="3184"/>
                    </a:lnTo>
                    <a:lnTo>
                      <a:pt x="5910" y="3164"/>
                    </a:lnTo>
                    <a:lnTo>
                      <a:pt x="5934" y="3142"/>
                    </a:lnTo>
                    <a:lnTo>
                      <a:pt x="5958" y="3120"/>
                    </a:lnTo>
                    <a:lnTo>
                      <a:pt x="5980" y="3096"/>
                    </a:lnTo>
                    <a:lnTo>
                      <a:pt x="6002" y="3072"/>
                    </a:lnTo>
                    <a:lnTo>
                      <a:pt x="6022" y="3048"/>
                    </a:lnTo>
                    <a:lnTo>
                      <a:pt x="6040" y="3022"/>
                    </a:lnTo>
                    <a:lnTo>
                      <a:pt x="6058" y="2994"/>
                    </a:lnTo>
                    <a:lnTo>
                      <a:pt x="6074" y="2966"/>
                    </a:lnTo>
                    <a:lnTo>
                      <a:pt x="6088" y="2938"/>
                    </a:lnTo>
                    <a:lnTo>
                      <a:pt x="6102" y="2908"/>
                    </a:lnTo>
                    <a:lnTo>
                      <a:pt x="6114" y="2878"/>
                    </a:lnTo>
                    <a:lnTo>
                      <a:pt x="6124" y="2846"/>
                    </a:lnTo>
                    <a:lnTo>
                      <a:pt x="6134" y="2814"/>
                    </a:lnTo>
                    <a:lnTo>
                      <a:pt x="6140" y="2782"/>
                    </a:lnTo>
                    <a:lnTo>
                      <a:pt x="6146" y="2748"/>
                    </a:lnTo>
                    <a:lnTo>
                      <a:pt x="6150" y="2716"/>
                    </a:lnTo>
                    <a:lnTo>
                      <a:pt x="6154" y="2682"/>
                    </a:lnTo>
                    <a:lnTo>
                      <a:pt x="6154" y="2646"/>
                    </a:lnTo>
                    <a:lnTo>
                      <a:pt x="6154" y="2646"/>
                    </a:lnTo>
                    <a:lnTo>
                      <a:pt x="6154" y="2614"/>
                    </a:lnTo>
                    <a:lnTo>
                      <a:pt x="6150" y="2580"/>
                    </a:lnTo>
                    <a:lnTo>
                      <a:pt x="6146" y="2548"/>
                    </a:lnTo>
                    <a:lnTo>
                      <a:pt x="6142" y="2516"/>
                    </a:lnTo>
                    <a:lnTo>
                      <a:pt x="6134" y="2484"/>
                    </a:lnTo>
                    <a:lnTo>
                      <a:pt x="6126" y="2452"/>
                    </a:lnTo>
                    <a:lnTo>
                      <a:pt x="6116" y="2422"/>
                    </a:lnTo>
                    <a:lnTo>
                      <a:pt x="6104" y="2392"/>
                    </a:lnTo>
                    <a:lnTo>
                      <a:pt x="6092" y="2364"/>
                    </a:lnTo>
                    <a:lnTo>
                      <a:pt x="6078" y="2336"/>
                    </a:lnTo>
                    <a:lnTo>
                      <a:pt x="6062" y="2308"/>
                    </a:lnTo>
                    <a:lnTo>
                      <a:pt x="6046" y="2282"/>
                    </a:lnTo>
                    <a:lnTo>
                      <a:pt x="6028" y="2256"/>
                    </a:lnTo>
                    <a:lnTo>
                      <a:pt x="6008" y="2230"/>
                    </a:lnTo>
                    <a:lnTo>
                      <a:pt x="5988" y="2206"/>
                    </a:lnTo>
                    <a:lnTo>
                      <a:pt x="5968" y="2184"/>
                    </a:lnTo>
                    <a:lnTo>
                      <a:pt x="5946" y="2162"/>
                    </a:lnTo>
                    <a:lnTo>
                      <a:pt x="5922" y="2140"/>
                    </a:lnTo>
                    <a:lnTo>
                      <a:pt x="5898" y="2120"/>
                    </a:lnTo>
                    <a:lnTo>
                      <a:pt x="5872" y="2102"/>
                    </a:lnTo>
                    <a:lnTo>
                      <a:pt x="5846" y="2084"/>
                    </a:lnTo>
                    <a:lnTo>
                      <a:pt x="5820" y="2068"/>
                    </a:lnTo>
                    <a:lnTo>
                      <a:pt x="5792" y="2054"/>
                    </a:lnTo>
                    <a:lnTo>
                      <a:pt x="5764" y="2040"/>
                    </a:lnTo>
                    <a:lnTo>
                      <a:pt x="5734" y="2026"/>
                    </a:lnTo>
                    <a:lnTo>
                      <a:pt x="5704" y="2016"/>
                    </a:lnTo>
                    <a:lnTo>
                      <a:pt x="5674" y="2006"/>
                    </a:lnTo>
                    <a:lnTo>
                      <a:pt x="5642" y="1998"/>
                    </a:lnTo>
                    <a:lnTo>
                      <a:pt x="5612" y="1990"/>
                    </a:lnTo>
                    <a:lnTo>
                      <a:pt x="5578" y="1986"/>
                    </a:lnTo>
                    <a:lnTo>
                      <a:pt x="5546" y="1982"/>
                    </a:lnTo>
                    <a:lnTo>
                      <a:pt x="5512" y="1980"/>
                    </a:lnTo>
                    <a:lnTo>
                      <a:pt x="5512" y="1980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/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50" name="TextBox 67"/>
            <p:cNvSpPr txBox="1"/>
            <p:nvPr/>
          </p:nvSpPr>
          <p:spPr>
            <a:xfrm>
              <a:off x="6015014" y="2469002"/>
              <a:ext cx="846553" cy="339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VM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  <a:sym typeface="Arial Bold"/>
              </a:endParaRPr>
            </a:p>
            <a:p>
              <a:pPr algn="ctr" defTabSz="1083842">
                <a:defRPr/>
              </a:pPr>
              <a:r>
                <a:rPr kumimoji="1" lang="en-US" altLang="zh-CN" sz="1100" b="1" kern="0" dirty="0" smtClean="0">
                  <a:solidFill>
                    <a:schemeClr val="bg1"/>
                  </a:solidFill>
                  <a:cs typeface="Arial" pitchFamily="34" charset="0"/>
                  <a:sym typeface="Arial Bold"/>
                </a:rPr>
                <a:t>Data base</a:t>
              </a:r>
              <a:endParaRPr kumimoji="1" lang="en-US" altLang="zh-CN" sz="11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3" name="组合 81"/>
          <p:cNvGrpSpPr/>
          <p:nvPr/>
        </p:nvGrpSpPr>
        <p:grpSpPr>
          <a:xfrm>
            <a:off x="2621919" y="2726358"/>
            <a:ext cx="3539339" cy="1344473"/>
            <a:chOff x="1305925" y="4830253"/>
            <a:chExt cx="3539339" cy="1344473"/>
          </a:xfrm>
        </p:grpSpPr>
        <p:grpSp>
          <p:nvGrpSpPr>
            <p:cNvPr id="154" name="组合 14"/>
            <p:cNvGrpSpPr/>
            <p:nvPr/>
          </p:nvGrpSpPr>
          <p:grpSpPr>
            <a:xfrm>
              <a:off x="1431445" y="4830253"/>
              <a:ext cx="3159849" cy="585239"/>
              <a:chOff x="5445183" y="1674789"/>
              <a:chExt cx="4824089" cy="1031941"/>
            </a:xfrm>
          </p:grpSpPr>
          <p:pic>
            <p:nvPicPr>
              <p:cNvPr id="160" name="FF43FE73-0B94-4F40-BE80-014810E39210" descr="AE877FCA-2BEE-4D00-923E-22956C3C0054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5183" y="1674789"/>
                <a:ext cx="1157388" cy="1031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矩形 160"/>
              <p:cNvSpPr/>
              <p:nvPr/>
            </p:nvSpPr>
            <p:spPr>
              <a:xfrm>
                <a:off x="6529635" y="2002735"/>
                <a:ext cx="3739637" cy="488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Interop Tokyo 2016</a:t>
                </a:r>
                <a:r>
                  <a:rPr lang="en-US" altLang="zh-CN" sz="1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Grand Prix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5" name="直接连接符 154"/>
            <p:cNvCxnSpPr/>
            <p:nvPr/>
          </p:nvCxnSpPr>
          <p:spPr>
            <a:xfrm>
              <a:off x="1305925" y="5480806"/>
              <a:ext cx="349297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1305925" y="6174726"/>
              <a:ext cx="349297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2"/>
            <p:cNvSpPr/>
            <p:nvPr/>
          </p:nvSpPr>
          <p:spPr>
            <a:xfrm>
              <a:off x="1374771" y="5652939"/>
              <a:ext cx="10919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+</a:t>
              </a:r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99</a:t>
              </a:r>
              <a:r>
                <a:rPr lang="ru-RU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,</a:t>
              </a:r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999%</a:t>
              </a:r>
            </a:p>
            <a:p>
              <a:pPr algn="ctr" eaLnBrk="0" hangingPunct="0">
                <a:defRPr/>
              </a:pPr>
              <a:r>
                <a:rPr lang="ru-RU" altLang="zh-CN" sz="10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надежность</a:t>
              </a:r>
              <a:endParaRPr lang="en-US" altLang="zh-CN" sz="1000" b="1" dirty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  <a:sym typeface="Arial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2841129" y="5591384"/>
              <a:ext cx="6222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10M</a:t>
              </a:r>
              <a:r>
                <a:rPr lang="zh-CN" altLang="en-US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↑</a:t>
              </a:r>
              <a:endParaRPr lang="en-US" altLang="zh-CN" sz="1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  <a:sym typeface="Arial"/>
              </a:endParaRPr>
            </a:p>
            <a:p>
              <a:pPr algn="ctr" eaLnBrk="0" hangingPunct="0">
                <a:defRPr/>
              </a:pPr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 </a:t>
              </a:r>
              <a:r>
                <a:rPr lang="en-US" altLang="zh-CN" sz="10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itchFamily="34" charset="0"/>
                  <a:sym typeface="Arial"/>
                </a:rPr>
                <a:t>TPMC</a:t>
              </a:r>
              <a:endParaRPr lang="en-US" altLang="zh-CN" sz="1000" b="1" dirty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  <a:sym typeface="Arial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3750092" y="5591384"/>
              <a:ext cx="1095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b="1" dirty="0" smtClean="0">
                  <a:solidFill>
                    <a:schemeClr val="bg1"/>
                  </a:solidFill>
                  <a:cs typeface="Arial" pitchFamily="34" charset="0"/>
                  <a:sym typeface="Arial"/>
                </a:rPr>
                <a:t>30%</a:t>
              </a:r>
            </a:p>
            <a:p>
              <a:pPr algn="ctr" eaLnBrk="0" hangingPunct="0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cs typeface="Arial" pitchFamily="34" charset="0"/>
                  <a:sym typeface="Arial"/>
                </a:rPr>
                <a:t> </a:t>
              </a:r>
              <a:r>
                <a:rPr lang="ru-RU" altLang="zh-CN" sz="1000" b="1" dirty="0" smtClean="0">
                  <a:solidFill>
                    <a:schemeClr val="bg1"/>
                  </a:solidFill>
                  <a:cs typeface="Arial" pitchFamily="34" charset="0"/>
                  <a:sym typeface="Arial"/>
                </a:rPr>
                <a:t>меньшее </a:t>
              </a:r>
              <a:r>
                <a:rPr lang="en-US" altLang="zh-CN" sz="1000" b="1" dirty="0" smtClean="0">
                  <a:solidFill>
                    <a:schemeClr val="bg1"/>
                  </a:solidFill>
                  <a:cs typeface="Arial" pitchFamily="34" charset="0"/>
                  <a:sym typeface="Arial"/>
                </a:rPr>
                <a:t>TCO</a:t>
              </a:r>
              <a:endParaRPr lang="en-US" altLang="zh-CN" sz="1000" b="1" dirty="0">
                <a:solidFill>
                  <a:schemeClr val="bg1"/>
                </a:solidFill>
                <a:cs typeface="Arial" pitchFamily="34" charset="0"/>
                <a:sym typeface="Arial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1336491" y="2391292"/>
            <a:ext cx="1090363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700" b="1" dirty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2022008" y="273364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solidFill>
                  <a:schemeClr val="bg1"/>
                </a:solidFill>
                <a:ea typeface="微软雅黑" panose="020B0503020204020204" pitchFamily="34" charset="-122"/>
              </a:rPr>
              <a:t>st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64" name="Picture 2" descr="C:\Users\b00163506\Downloads\6-FusionStorage-character-Blue (1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4078" y="3350025"/>
            <a:ext cx="1569746" cy="282554"/>
          </a:xfrm>
          <a:prstGeom prst="rect">
            <a:avLst/>
          </a:prstGeom>
          <a:noFill/>
        </p:spPr>
      </p:pic>
      <p:grpSp>
        <p:nvGrpSpPr>
          <p:cNvPr id="165" name="组合 192"/>
          <p:cNvGrpSpPr/>
          <p:nvPr/>
        </p:nvGrpSpPr>
        <p:grpSpPr>
          <a:xfrm>
            <a:off x="1081315" y="4700011"/>
            <a:ext cx="5017406" cy="1138191"/>
            <a:chOff x="888811" y="4429376"/>
            <a:chExt cx="5017406" cy="11381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6" name="圆角矩形 165"/>
            <p:cNvSpPr/>
            <p:nvPr/>
          </p:nvSpPr>
          <p:spPr bwMode="auto">
            <a:xfrm>
              <a:off x="888811" y="4433567"/>
              <a:ext cx="5017406" cy="1134000"/>
            </a:xfrm>
            <a:prstGeom prst="roundRect">
              <a:avLst>
                <a:gd name="adj" fmla="val 3715"/>
              </a:avLst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>
                <a:solidFill>
                  <a:schemeClr val="bg1"/>
                </a:solidFill>
              </a:endParaRPr>
            </a:p>
          </p:txBody>
        </p:sp>
        <p:sp>
          <p:nvSpPr>
            <p:cNvPr id="167" name="对角圆角矩形 166"/>
            <p:cNvSpPr/>
            <p:nvPr/>
          </p:nvSpPr>
          <p:spPr bwMode="auto">
            <a:xfrm>
              <a:off x="2629029" y="4846768"/>
              <a:ext cx="1575235" cy="625271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 dirty="0">
                <a:solidFill>
                  <a:schemeClr val="bg1"/>
                </a:solidFill>
              </a:endParaRPr>
            </a:p>
          </p:txBody>
        </p:sp>
        <p:sp>
          <p:nvSpPr>
            <p:cNvPr id="168" name="对角圆角矩形 167"/>
            <p:cNvSpPr/>
            <p:nvPr/>
          </p:nvSpPr>
          <p:spPr bwMode="auto">
            <a:xfrm>
              <a:off x="998787" y="4846768"/>
              <a:ext cx="1571190" cy="625271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>
                <a:solidFill>
                  <a:schemeClr val="bg1"/>
                </a:solidFill>
              </a:endParaRPr>
            </a:p>
          </p:txBody>
        </p:sp>
        <p:sp>
          <p:nvSpPr>
            <p:cNvPr id="169" name="对角圆角矩形 168"/>
            <p:cNvSpPr/>
            <p:nvPr/>
          </p:nvSpPr>
          <p:spPr bwMode="auto">
            <a:xfrm>
              <a:off x="4259269" y="4846769"/>
              <a:ext cx="1546338" cy="625270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>
                <a:solidFill>
                  <a:schemeClr val="bg1"/>
                </a:solidFill>
              </a:endParaRPr>
            </a:p>
          </p:txBody>
        </p:sp>
        <p:sp>
          <p:nvSpPr>
            <p:cNvPr id="170" name="Text Box 463"/>
            <p:cNvSpPr txBox="1">
              <a:spLocks noChangeArrowheads="1"/>
            </p:cNvSpPr>
            <p:nvPr/>
          </p:nvSpPr>
          <p:spPr bwMode="auto">
            <a:xfrm>
              <a:off x="964228" y="4864201"/>
              <a:ext cx="1605749" cy="5308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8–32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CPUs</a:t>
              </a:r>
              <a:endParaRPr lang="en-US" altLang="zh-CN" sz="1200" dirty="0" smtClean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  <a:p>
              <a:pPr algn="ctr">
                <a:spcBef>
                  <a:spcPts val="0"/>
                </a:spcBef>
              </a:pP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Vertical Scalable architecture </a:t>
              </a:r>
              <a:endParaRPr lang="en-US" altLang="zh-CN" sz="9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71" name="Text Box 463"/>
            <p:cNvSpPr txBox="1">
              <a:spLocks noChangeArrowheads="1"/>
            </p:cNvSpPr>
            <p:nvPr/>
          </p:nvSpPr>
          <p:spPr bwMode="auto">
            <a:xfrm>
              <a:off x="2597632" y="4864201"/>
              <a:ext cx="1605749" cy="5308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RAS 2.0</a:t>
              </a:r>
            </a:p>
            <a:p>
              <a:pPr algn="ctr">
                <a:spcBef>
                  <a:spcPts val="0"/>
                </a:spcBef>
              </a:pP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Highest level of redundancy at open platform</a:t>
              </a:r>
              <a:endParaRPr lang="en-US" altLang="zh-CN" sz="9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72" name="Text Box 463"/>
            <p:cNvSpPr txBox="1">
              <a:spLocks noChangeArrowheads="1"/>
            </p:cNvSpPr>
            <p:nvPr/>
          </p:nvSpPr>
          <p:spPr bwMode="auto">
            <a:xfrm>
              <a:off x="4185160" y="4844140"/>
              <a:ext cx="1605749" cy="346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Complex plan for migration for mid level PC</a:t>
              </a:r>
              <a:endParaRPr lang="en-US" altLang="zh-CN" sz="9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4311413" y="4457311"/>
              <a:ext cx="141417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Open ecosystem</a:t>
              </a:r>
              <a:endParaRPr lang="en-US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2630399" y="4446885"/>
              <a:ext cx="1545616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Stable and reliable</a:t>
              </a:r>
              <a:endParaRPr lang="en-US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066881" y="4429376"/>
              <a:ext cx="1435009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err="1" smtClean="0">
                  <a:solidFill>
                    <a:schemeClr val="bg1"/>
                  </a:solidFill>
                  <a:ea typeface="微软雅黑" pitchFamily="34" charset="-122"/>
                </a:rPr>
                <a:t>Giper</a:t>
              </a: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 calculation</a:t>
              </a:r>
              <a:endParaRPr lang="ru-RU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76" name="组合 191"/>
          <p:cNvGrpSpPr/>
          <p:nvPr/>
        </p:nvGrpSpPr>
        <p:grpSpPr>
          <a:xfrm>
            <a:off x="6581112" y="4700011"/>
            <a:ext cx="5017406" cy="1138191"/>
            <a:chOff x="6340482" y="5053192"/>
            <a:chExt cx="5017406" cy="11381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7" name="圆角矩形 176"/>
            <p:cNvSpPr/>
            <p:nvPr/>
          </p:nvSpPr>
          <p:spPr bwMode="auto">
            <a:xfrm>
              <a:off x="6340482" y="5057200"/>
              <a:ext cx="5017406" cy="1134183"/>
            </a:xfrm>
            <a:prstGeom prst="roundRect">
              <a:avLst>
                <a:gd name="adj" fmla="val 3715"/>
              </a:avLst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>
                <a:solidFill>
                  <a:schemeClr val="bg1"/>
                </a:solidFill>
              </a:endParaRPr>
            </a:p>
          </p:txBody>
        </p:sp>
        <p:sp>
          <p:nvSpPr>
            <p:cNvPr id="178" name="对角圆角矩形 177"/>
            <p:cNvSpPr/>
            <p:nvPr/>
          </p:nvSpPr>
          <p:spPr bwMode="auto">
            <a:xfrm>
              <a:off x="8080700" y="5470400"/>
              <a:ext cx="1575235" cy="720981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 dirty="0">
                <a:solidFill>
                  <a:schemeClr val="bg1"/>
                </a:solidFill>
              </a:endParaRPr>
            </a:p>
          </p:txBody>
        </p:sp>
        <p:sp>
          <p:nvSpPr>
            <p:cNvPr id="179" name="对角圆角矩形 178"/>
            <p:cNvSpPr/>
            <p:nvPr/>
          </p:nvSpPr>
          <p:spPr bwMode="auto">
            <a:xfrm>
              <a:off x="6450458" y="5470401"/>
              <a:ext cx="1622990" cy="720981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>
                <a:solidFill>
                  <a:schemeClr val="bg1"/>
                </a:solidFill>
              </a:endParaRPr>
            </a:p>
          </p:txBody>
        </p:sp>
        <p:sp>
          <p:nvSpPr>
            <p:cNvPr id="180" name="对角圆角矩形 179"/>
            <p:cNvSpPr/>
            <p:nvPr/>
          </p:nvSpPr>
          <p:spPr bwMode="auto">
            <a:xfrm>
              <a:off x="9710940" y="5470401"/>
              <a:ext cx="1546338" cy="715743"/>
            </a:xfrm>
            <a:prstGeom prst="round2Diag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65072" tIns="82536" rIns="165072" bIns="82536" numCol="1" anchor="t" anchorCtr="0" compatLnSpc="1">
              <a:prstTxWarp prst="textNoShape">
                <a:avLst/>
              </a:prstTxWarp>
            </a:bodyPr>
            <a:lstStyle/>
            <a:p>
              <a:pPr indent="-324925">
                <a:lnSpc>
                  <a:spcPts val="5053"/>
                </a:lnSpc>
                <a:buFont typeface="Arial" pitchFamily="34" charset="0"/>
                <a:buChar char="•"/>
              </a:pPr>
              <a:endParaRPr lang="zh-CN" altLang="en-US" sz="6138" dirty="0">
                <a:solidFill>
                  <a:schemeClr val="bg1"/>
                </a:solidFill>
              </a:endParaRPr>
            </a:p>
          </p:txBody>
        </p:sp>
        <p:sp>
          <p:nvSpPr>
            <p:cNvPr id="181" name="Text Box 463"/>
            <p:cNvSpPr txBox="1">
              <a:spLocks noChangeArrowheads="1"/>
            </p:cNvSpPr>
            <p:nvPr/>
          </p:nvSpPr>
          <p:spPr bwMode="auto">
            <a:xfrm>
              <a:off x="6340482" y="5446542"/>
              <a:ext cx="1940667" cy="2538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Patented technologies</a:t>
              </a:r>
              <a:endParaRPr lang="en-US" altLang="zh-CN" sz="9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82" name="Text Box 463"/>
            <p:cNvSpPr txBox="1">
              <a:spLocks noChangeArrowheads="1"/>
            </p:cNvSpPr>
            <p:nvPr/>
          </p:nvSpPr>
          <p:spPr bwMode="auto">
            <a:xfrm>
              <a:off x="8189449" y="5519048"/>
              <a:ext cx="1605749" cy="3923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Leader of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segmet</a:t>
              </a:r>
              <a:endParaRPr lang="en-US" altLang="zh-CN" sz="1200" dirty="0" smtClean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  <a:p>
              <a:pPr algn="ctr">
                <a:spcBef>
                  <a:spcPts val="0"/>
                </a:spcBef>
              </a:pP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4096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 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points</a:t>
              </a:r>
              <a:endParaRPr lang="en-US" altLang="zh-CN" sz="9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83" name="Text Box 463"/>
            <p:cNvSpPr txBox="1">
              <a:spLocks noChangeArrowheads="1"/>
            </p:cNvSpPr>
            <p:nvPr/>
          </p:nvSpPr>
          <p:spPr bwMode="auto">
            <a:xfrm>
              <a:off x="9795198" y="5597090"/>
              <a:ext cx="1517085" cy="3923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68559" tIns="34280" rIns="68559" bIns="3428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683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36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050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73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4181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1016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197852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4690" algn="l" defTabSz="913672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zh-CN" sz="1050" dirty="0" smtClean="0">
                  <a:solidFill>
                    <a:schemeClr val="bg1"/>
                  </a:solidFill>
                  <a:latin typeface="+mn-lt"/>
                  <a:ea typeface="微软雅黑" pitchFamily="34" charset="-122"/>
                </a:rPr>
                <a:t>HyperVisor/OpenStack/Hadoop</a:t>
              </a:r>
              <a:endParaRPr lang="en-US" altLang="zh-CN" sz="70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753101" y="5073425"/>
              <a:ext cx="144726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Open and compatible</a:t>
              </a:r>
              <a:endParaRPr lang="en-US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8336154" y="5070702"/>
              <a:ext cx="13018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Flexible and effective</a:t>
              </a:r>
              <a:endParaRPr lang="en-US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528832" y="5053192"/>
              <a:ext cx="164300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zh-CN" sz="1200" b="1" dirty="0" smtClean="0">
                  <a:solidFill>
                    <a:schemeClr val="bg1"/>
                  </a:solidFill>
                  <a:ea typeface="微软雅黑" pitchFamily="34" charset="-122"/>
                </a:rPr>
                <a:t>Convergence and sharing</a:t>
              </a:r>
              <a:endParaRPr lang="en-US" altLang="zh-CN" sz="1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187" name="矩形 186"/>
          <p:cNvSpPr/>
          <p:nvPr/>
        </p:nvSpPr>
        <p:spPr bwMode="auto">
          <a:xfrm>
            <a:off x="552450" y="5961644"/>
            <a:ext cx="1112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Huawei: </a:t>
            </a: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leader with</a:t>
            </a:r>
            <a:r>
              <a:rPr kumimoji="1" lang="ru-RU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 10</a:t>
            </a: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+ years</a:t>
            </a:r>
            <a:r>
              <a:rPr kumimoji="1" lang="ru-RU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kumimoji="1" lang="en-US" altLang="zh-CN" sz="2000" b="1" kern="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itchFamily="34" charset="0"/>
              </a:rPr>
              <a:t>experience at IT and innovations </a:t>
            </a:r>
            <a:endParaRPr kumimoji="1" lang="zh-CN" altLang="en-US" sz="2000" b="1" kern="0" dirty="0">
              <a:solidFill>
                <a:schemeClr val="bg1"/>
              </a:solidFill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1011" y="473638"/>
            <a:ext cx="11305011" cy="589400"/>
          </a:xfrm>
          <a:prstGeom prst="rect">
            <a:avLst/>
          </a:prstGeom>
        </p:spPr>
        <p:txBody>
          <a:bodyPr wrap="square" lIns="48010" tIns="48010" rIns="48010" bIns="48010">
            <a:spAutoFit/>
          </a:bodyPr>
          <a:lstStyle>
            <a:defPPr>
              <a:defRPr lang="zh-CN"/>
            </a:defPPr>
            <a:lvl1pPr marL="39688">
              <a:defRPr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defTabSz="973140" eaLnBrk="0" hangingPunct="0">
              <a:spcBef>
                <a:spcPct val="0"/>
              </a:spcBef>
            </a:pPr>
            <a:r>
              <a:rPr lang="ru-RU" altLang="zh-CN" sz="3200" b="0" dirty="0">
                <a:latin typeface="+mn-lt"/>
              </a:rPr>
              <a:t>Укрепление бизнеса и </a:t>
            </a:r>
            <a:r>
              <a:rPr lang="ru-RU" altLang="zh-CN" sz="3200" b="0" dirty="0" smtClean="0">
                <a:latin typeface="+mn-lt"/>
              </a:rPr>
              <a:t>узнаваемости </a:t>
            </a:r>
            <a:r>
              <a:rPr lang="ru-RU" altLang="zh-CN" sz="3200" b="0" dirty="0">
                <a:latin typeface="+mn-lt"/>
              </a:rPr>
              <a:t>бренда</a:t>
            </a:r>
            <a:endParaRPr lang="zh-CN" altLang="en-US" sz="3200" b="0" dirty="0">
              <a:latin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6319610" y="3110363"/>
            <a:ext cx="2326121" cy="2019714"/>
            <a:chOff x="2981327" y="1638300"/>
            <a:chExt cx="2629678" cy="2283286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2981327" y="1638300"/>
              <a:ext cx="2352503" cy="2283286"/>
              <a:chOff x="2855913" y="2882900"/>
              <a:chExt cx="1209676" cy="12271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3100388" y="3359150"/>
                <a:ext cx="25400" cy="238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074988" y="3414713"/>
                <a:ext cx="28575" cy="26988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1 w 9"/>
                  <a:gd name="T5" fmla="*/ 5 h 9"/>
                  <a:gd name="T6" fmla="*/ 4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2"/>
                      <a:pt x="9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429001" y="3952875"/>
                <a:ext cx="26988" cy="26988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7 w 9"/>
                  <a:gd name="T5" fmla="*/ 7 h 9"/>
                  <a:gd name="T6" fmla="*/ 2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6" y="0"/>
                      <a:pt x="8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481388" y="3946525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7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533776" y="3933825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6 h 9"/>
                  <a:gd name="T6" fmla="*/ 2 w 9"/>
                  <a:gd name="T7" fmla="*/ 7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2"/>
                      <a:pt x="9" y="5"/>
                      <a:pt x="8" y="6"/>
                    </a:cubicBezTo>
                    <a:cubicBezTo>
                      <a:pt x="7" y="8"/>
                      <a:pt x="4" y="9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82988" y="3911600"/>
                <a:ext cx="28575" cy="31750"/>
              </a:xfrm>
              <a:custGeom>
                <a:avLst/>
                <a:gdLst>
                  <a:gd name="T0" fmla="*/ 1 w 9"/>
                  <a:gd name="T1" fmla="*/ 3 h 10"/>
                  <a:gd name="T2" fmla="*/ 6 w 9"/>
                  <a:gd name="T3" fmla="*/ 1 h 10"/>
                  <a:gd name="T4" fmla="*/ 8 w 9"/>
                  <a:gd name="T5" fmla="*/ 7 h 10"/>
                  <a:gd name="T6" fmla="*/ 3 w 9"/>
                  <a:gd name="T7" fmla="*/ 9 h 10"/>
                  <a:gd name="T8" fmla="*/ 1 w 9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629026" y="3887788"/>
                <a:ext cx="28575" cy="26988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8 w 9"/>
                  <a:gd name="T5" fmla="*/ 6 h 9"/>
                  <a:gd name="T6" fmla="*/ 3 w 9"/>
                  <a:gd name="T7" fmla="*/ 9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3673476" y="3859213"/>
                <a:ext cx="26988" cy="25400"/>
              </a:xfrm>
              <a:custGeom>
                <a:avLst/>
                <a:gdLst>
                  <a:gd name="T0" fmla="*/ 1 w 9"/>
                  <a:gd name="T1" fmla="*/ 3 h 8"/>
                  <a:gd name="T2" fmla="*/ 6 w 9"/>
                  <a:gd name="T3" fmla="*/ 0 h 8"/>
                  <a:gd name="T4" fmla="*/ 9 w 9"/>
                  <a:gd name="T5" fmla="*/ 5 h 8"/>
                  <a:gd name="T6" fmla="*/ 4 w 9"/>
                  <a:gd name="T7" fmla="*/ 8 h 8"/>
                  <a:gd name="T8" fmla="*/ 1 w 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3"/>
                    </a:moveTo>
                    <a:cubicBezTo>
                      <a:pt x="1" y="1"/>
                      <a:pt x="3" y="0"/>
                      <a:pt x="6" y="0"/>
                    </a:cubicBezTo>
                    <a:cubicBezTo>
                      <a:pt x="8" y="1"/>
                      <a:pt x="9" y="3"/>
                      <a:pt x="9" y="5"/>
                    </a:cubicBezTo>
                    <a:cubicBezTo>
                      <a:pt x="8" y="7"/>
                      <a:pt x="6" y="8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3713163" y="3822700"/>
                <a:ext cx="26988" cy="26988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0 h 9"/>
                  <a:gd name="T4" fmla="*/ 8 w 9"/>
                  <a:gd name="T5" fmla="*/ 5 h 9"/>
                  <a:gd name="T6" fmla="*/ 4 w 9"/>
                  <a:gd name="T7" fmla="*/ 9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3749676" y="3783013"/>
                <a:ext cx="25400" cy="26988"/>
              </a:xfrm>
              <a:custGeom>
                <a:avLst/>
                <a:gdLst>
                  <a:gd name="T0" fmla="*/ 0 w 8"/>
                  <a:gd name="T1" fmla="*/ 5 h 9"/>
                  <a:gd name="T2" fmla="*/ 4 w 8"/>
                  <a:gd name="T3" fmla="*/ 0 h 9"/>
                  <a:gd name="T4" fmla="*/ 8 w 8"/>
                  <a:gd name="T5" fmla="*/ 4 h 9"/>
                  <a:gd name="T6" fmla="*/ 4 w 8"/>
                  <a:gd name="T7" fmla="*/ 9 h 9"/>
                  <a:gd name="T8" fmla="*/ 0 w 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0" y="2"/>
                      <a:pt x="1" y="1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3778251" y="3738563"/>
                <a:ext cx="26988" cy="28575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0 h 9"/>
                  <a:gd name="T4" fmla="*/ 8 w 9"/>
                  <a:gd name="T5" fmla="*/ 4 h 9"/>
                  <a:gd name="T6" fmla="*/ 5 w 9"/>
                  <a:gd name="T7" fmla="*/ 8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3802063" y="3689350"/>
                <a:ext cx="28575" cy="28575"/>
              </a:xfrm>
              <a:custGeom>
                <a:avLst/>
                <a:gdLst>
                  <a:gd name="T0" fmla="*/ 0 w 9"/>
                  <a:gd name="T1" fmla="*/ 6 h 9"/>
                  <a:gd name="T2" fmla="*/ 3 w 9"/>
                  <a:gd name="T3" fmla="*/ 1 h 9"/>
                  <a:gd name="T4" fmla="*/ 8 w 9"/>
                  <a:gd name="T5" fmla="*/ 4 h 9"/>
                  <a:gd name="T6" fmla="*/ 5 w 9"/>
                  <a:gd name="T7" fmla="*/ 9 h 9"/>
                  <a:gd name="T8" fmla="*/ 0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8"/>
                      <a:pt x="0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817938" y="3640138"/>
                <a:ext cx="28575" cy="26988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9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830638" y="3587750"/>
                <a:ext cx="26988" cy="30163"/>
              </a:xfrm>
              <a:custGeom>
                <a:avLst/>
                <a:gdLst>
                  <a:gd name="T0" fmla="*/ 1 w 9"/>
                  <a:gd name="T1" fmla="*/ 7 h 10"/>
                  <a:gd name="T2" fmla="*/ 3 w 9"/>
                  <a:gd name="T3" fmla="*/ 2 h 10"/>
                  <a:gd name="T4" fmla="*/ 8 w 9"/>
                  <a:gd name="T5" fmla="*/ 3 h 10"/>
                  <a:gd name="T6" fmla="*/ 7 w 9"/>
                  <a:gd name="T7" fmla="*/ 9 h 10"/>
                  <a:gd name="T8" fmla="*/ 1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7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836988" y="3535363"/>
                <a:ext cx="26988" cy="30163"/>
              </a:xfrm>
              <a:custGeom>
                <a:avLst/>
                <a:gdLst>
                  <a:gd name="T0" fmla="*/ 1 w 9"/>
                  <a:gd name="T1" fmla="*/ 7 h 10"/>
                  <a:gd name="T2" fmla="*/ 2 w 9"/>
                  <a:gd name="T3" fmla="*/ 2 h 10"/>
                  <a:gd name="T4" fmla="*/ 8 w 9"/>
                  <a:gd name="T5" fmla="*/ 3 h 10"/>
                  <a:gd name="T6" fmla="*/ 7 w 9"/>
                  <a:gd name="T7" fmla="*/ 8 h 10"/>
                  <a:gd name="T8" fmla="*/ 1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7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8" y="3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836988" y="3482975"/>
                <a:ext cx="26988" cy="26988"/>
              </a:xfrm>
              <a:custGeom>
                <a:avLst/>
                <a:gdLst>
                  <a:gd name="T0" fmla="*/ 1 w 9"/>
                  <a:gd name="T1" fmla="*/ 8 h 9"/>
                  <a:gd name="T2" fmla="*/ 1 w 9"/>
                  <a:gd name="T3" fmla="*/ 2 h 9"/>
                  <a:gd name="T4" fmla="*/ 7 w 9"/>
                  <a:gd name="T5" fmla="*/ 2 h 9"/>
                  <a:gd name="T6" fmla="*/ 7 w 9"/>
                  <a:gd name="T7" fmla="*/ 8 h 9"/>
                  <a:gd name="T8" fmla="*/ 1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8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9" y="6"/>
                      <a:pt x="7" y="8"/>
                    </a:cubicBezTo>
                    <a:cubicBezTo>
                      <a:pt x="5" y="9"/>
                      <a:pt x="3" y="9"/>
                      <a:pt x="1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27463" y="3430588"/>
                <a:ext cx="28575" cy="26988"/>
              </a:xfrm>
              <a:custGeom>
                <a:avLst/>
                <a:gdLst>
                  <a:gd name="T0" fmla="*/ 2 w 9"/>
                  <a:gd name="T1" fmla="*/ 8 h 9"/>
                  <a:gd name="T2" fmla="*/ 2 w 9"/>
                  <a:gd name="T3" fmla="*/ 2 h 9"/>
                  <a:gd name="T4" fmla="*/ 7 w 9"/>
                  <a:gd name="T5" fmla="*/ 2 h 9"/>
                  <a:gd name="T6" fmla="*/ 8 w 9"/>
                  <a:gd name="T7" fmla="*/ 7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9" y="3"/>
                      <a:pt x="9" y="6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3814763" y="3379788"/>
                <a:ext cx="28575" cy="28575"/>
              </a:xfrm>
              <a:custGeom>
                <a:avLst/>
                <a:gdLst>
                  <a:gd name="T0" fmla="*/ 2 w 9"/>
                  <a:gd name="T1" fmla="*/ 8 h 9"/>
                  <a:gd name="T2" fmla="*/ 1 w 9"/>
                  <a:gd name="T3" fmla="*/ 2 h 9"/>
                  <a:gd name="T4" fmla="*/ 7 w 9"/>
                  <a:gd name="T5" fmla="*/ 1 h 9"/>
                  <a:gd name="T6" fmla="*/ 8 w 9"/>
                  <a:gd name="T7" fmla="*/ 6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8" y="2"/>
                      <a:pt x="9" y="5"/>
                      <a:pt x="8" y="6"/>
                    </a:cubicBezTo>
                    <a:cubicBezTo>
                      <a:pt x="7" y="8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3794126" y="3330575"/>
                <a:ext cx="30163" cy="28575"/>
              </a:xfrm>
              <a:custGeom>
                <a:avLst/>
                <a:gdLst>
                  <a:gd name="T0" fmla="*/ 3 w 10"/>
                  <a:gd name="T1" fmla="*/ 8 h 9"/>
                  <a:gd name="T2" fmla="*/ 1 w 10"/>
                  <a:gd name="T3" fmla="*/ 3 h 9"/>
                  <a:gd name="T4" fmla="*/ 7 w 10"/>
                  <a:gd name="T5" fmla="*/ 1 h 9"/>
                  <a:gd name="T6" fmla="*/ 9 w 10"/>
                  <a:gd name="T7" fmla="*/ 6 h 9"/>
                  <a:gd name="T8" fmla="*/ 3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3768726" y="3284538"/>
                <a:ext cx="26988" cy="28575"/>
              </a:xfrm>
              <a:custGeom>
                <a:avLst/>
                <a:gdLst>
                  <a:gd name="T0" fmla="*/ 3 w 9"/>
                  <a:gd name="T1" fmla="*/ 8 h 9"/>
                  <a:gd name="T2" fmla="*/ 1 w 9"/>
                  <a:gd name="T3" fmla="*/ 3 h 9"/>
                  <a:gd name="T4" fmla="*/ 6 w 9"/>
                  <a:gd name="T5" fmla="*/ 0 h 9"/>
                  <a:gd name="T6" fmla="*/ 8 w 9"/>
                  <a:gd name="T7" fmla="*/ 6 h 9"/>
                  <a:gd name="T8" fmla="*/ 3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736976" y="3241675"/>
                <a:ext cx="28575" cy="26988"/>
              </a:xfrm>
              <a:custGeom>
                <a:avLst/>
                <a:gdLst>
                  <a:gd name="T0" fmla="*/ 4 w 9"/>
                  <a:gd name="T1" fmla="*/ 8 h 9"/>
                  <a:gd name="T2" fmla="*/ 0 w 9"/>
                  <a:gd name="T3" fmla="*/ 4 h 9"/>
                  <a:gd name="T4" fmla="*/ 5 w 9"/>
                  <a:gd name="T5" fmla="*/ 0 h 9"/>
                  <a:gd name="T6" fmla="*/ 8 w 9"/>
                  <a:gd name="T7" fmla="*/ 5 h 9"/>
                  <a:gd name="T8" fmla="*/ 4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8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3703638" y="3203575"/>
                <a:ext cx="25400" cy="25400"/>
              </a:xfrm>
              <a:custGeom>
                <a:avLst/>
                <a:gdLst>
                  <a:gd name="T0" fmla="*/ 3 w 8"/>
                  <a:gd name="T1" fmla="*/ 8 h 8"/>
                  <a:gd name="T2" fmla="*/ 0 w 8"/>
                  <a:gd name="T3" fmla="*/ 4 h 8"/>
                  <a:gd name="T4" fmla="*/ 4 w 8"/>
                  <a:gd name="T5" fmla="*/ 0 h 8"/>
                  <a:gd name="T6" fmla="*/ 8 w 8"/>
                  <a:gd name="T7" fmla="*/ 4 h 8"/>
                  <a:gd name="T8" fmla="*/ 3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3" y="8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3660776" y="3170238"/>
                <a:ext cx="26988" cy="25400"/>
              </a:xfrm>
              <a:custGeom>
                <a:avLst/>
                <a:gdLst>
                  <a:gd name="T0" fmla="*/ 5 w 9"/>
                  <a:gd name="T1" fmla="*/ 8 h 8"/>
                  <a:gd name="T2" fmla="*/ 1 w 9"/>
                  <a:gd name="T3" fmla="*/ 4 h 8"/>
                  <a:gd name="T4" fmla="*/ 4 w 9"/>
                  <a:gd name="T5" fmla="*/ 0 h 8"/>
                  <a:gd name="T6" fmla="*/ 9 w 9"/>
                  <a:gd name="T7" fmla="*/ 4 h 8"/>
                  <a:gd name="T8" fmla="*/ 5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1" y="6"/>
                      <a:pt x="1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3616326" y="3140075"/>
                <a:ext cx="25400" cy="26988"/>
              </a:xfrm>
              <a:custGeom>
                <a:avLst/>
                <a:gdLst>
                  <a:gd name="T0" fmla="*/ 5 w 8"/>
                  <a:gd name="T1" fmla="*/ 9 h 9"/>
                  <a:gd name="T2" fmla="*/ 0 w 8"/>
                  <a:gd name="T3" fmla="*/ 5 h 9"/>
                  <a:gd name="T4" fmla="*/ 4 w 8"/>
                  <a:gd name="T5" fmla="*/ 1 h 9"/>
                  <a:gd name="T6" fmla="*/ 8 w 8"/>
                  <a:gd name="T7" fmla="*/ 4 h 9"/>
                  <a:gd name="T8" fmla="*/ 5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3567113" y="3117850"/>
                <a:ext cx="28575" cy="26988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5 h 9"/>
                  <a:gd name="T4" fmla="*/ 4 w 9"/>
                  <a:gd name="T5" fmla="*/ 0 h 9"/>
                  <a:gd name="T6" fmla="*/ 9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1" y="7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5"/>
                      <a:pt x="8" y="7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3517901" y="3098800"/>
                <a:ext cx="28575" cy="28575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6 h 9"/>
                  <a:gd name="T4" fmla="*/ 3 w 9"/>
                  <a:gd name="T5" fmla="*/ 1 h 9"/>
                  <a:gd name="T6" fmla="*/ 8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3465513" y="3086100"/>
                <a:ext cx="26988" cy="28575"/>
              </a:xfrm>
              <a:custGeom>
                <a:avLst/>
                <a:gdLst>
                  <a:gd name="T0" fmla="*/ 7 w 9"/>
                  <a:gd name="T1" fmla="*/ 8 h 9"/>
                  <a:gd name="T2" fmla="*/ 1 w 9"/>
                  <a:gd name="T3" fmla="*/ 7 h 9"/>
                  <a:gd name="T4" fmla="*/ 3 w 9"/>
                  <a:gd name="T5" fmla="*/ 1 h 9"/>
                  <a:gd name="T6" fmla="*/ 8 w 9"/>
                  <a:gd name="T7" fmla="*/ 3 h 9"/>
                  <a:gd name="T8" fmla="*/ 7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5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3413126" y="3084513"/>
                <a:ext cx="26988" cy="26988"/>
              </a:xfrm>
              <a:custGeom>
                <a:avLst/>
                <a:gdLst>
                  <a:gd name="T0" fmla="*/ 7 w 9"/>
                  <a:gd name="T1" fmla="*/ 8 h 9"/>
                  <a:gd name="T2" fmla="*/ 1 w 9"/>
                  <a:gd name="T3" fmla="*/ 7 h 9"/>
                  <a:gd name="T4" fmla="*/ 2 w 9"/>
                  <a:gd name="T5" fmla="*/ 1 h 9"/>
                  <a:gd name="T6" fmla="*/ 8 w 9"/>
                  <a:gd name="T7" fmla="*/ 2 h 9"/>
                  <a:gd name="T8" fmla="*/ 7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3360738" y="3086100"/>
                <a:ext cx="26988" cy="25400"/>
              </a:xfrm>
              <a:custGeom>
                <a:avLst/>
                <a:gdLst>
                  <a:gd name="T0" fmla="*/ 7 w 9"/>
                  <a:gd name="T1" fmla="*/ 7 h 8"/>
                  <a:gd name="T2" fmla="*/ 1 w 9"/>
                  <a:gd name="T3" fmla="*/ 7 h 8"/>
                  <a:gd name="T4" fmla="*/ 2 w 9"/>
                  <a:gd name="T5" fmla="*/ 1 h 8"/>
                  <a:gd name="T6" fmla="*/ 7 w 9"/>
                  <a:gd name="T7" fmla="*/ 1 h 8"/>
                  <a:gd name="T8" fmla="*/ 7 w 9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7"/>
                    </a:moveTo>
                    <a:cubicBezTo>
                      <a:pt x="6" y="8"/>
                      <a:pt x="3" y="8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3308351" y="3092450"/>
                <a:ext cx="26988" cy="28575"/>
              </a:xfrm>
              <a:custGeom>
                <a:avLst/>
                <a:gdLst>
                  <a:gd name="T0" fmla="*/ 8 w 9"/>
                  <a:gd name="T1" fmla="*/ 7 h 9"/>
                  <a:gd name="T2" fmla="*/ 2 w 9"/>
                  <a:gd name="T3" fmla="*/ 8 h 9"/>
                  <a:gd name="T4" fmla="*/ 1 w 9"/>
                  <a:gd name="T5" fmla="*/ 2 h 9"/>
                  <a:gd name="T6" fmla="*/ 7 w 9"/>
                  <a:gd name="T7" fmla="*/ 2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9" y="3"/>
                      <a:pt x="9" y="6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3254376" y="3108325"/>
                <a:ext cx="31750" cy="28575"/>
              </a:xfrm>
              <a:custGeom>
                <a:avLst/>
                <a:gdLst>
                  <a:gd name="T0" fmla="*/ 8 w 10"/>
                  <a:gd name="T1" fmla="*/ 7 h 9"/>
                  <a:gd name="T2" fmla="*/ 3 w 10"/>
                  <a:gd name="T3" fmla="*/ 8 h 9"/>
                  <a:gd name="T4" fmla="*/ 1 w 10"/>
                  <a:gd name="T5" fmla="*/ 2 h 9"/>
                  <a:gd name="T6" fmla="*/ 7 w 10"/>
                  <a:gd name="T7" fmla="*/ 1 h 9"/>
                  <a:gd name="T8" fmla="*/ 8 w 10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8" y="7"/>
                    </a:moveTo>
                    <a:cubicBezTo>
                      <a:pt x="7" y="8"/>
                      <a:pt x="5" y="9"/>
                      <a:pt x="3" y="8"/>
                    </a:cubicBezTo>
                    <a:cubicBezTo>
                      <a:pt x="1" y="7"/>
                      <a:pt x="0" y="4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2"/>
                      <a:pt x="10" y="5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3208338" y="3130550"/>
                <a:ext cx="28575" cy="26988"/>
              </a:xfrm>
              <a:custGeom>
                <a:avLst/>
                <a:gdLst>
                  <a:gd name="T0" fmla="*/ 8 w 9"/>
                  <a:gd name="T1" fmla="*/ 6 h 9"/>
                  <a:gd name="T2" fmla="*/ 2 w 9"/>
                  <a:gd name="T3" fmla="*/ 8 h 9"/>
                  <a:gd name="T4" fmla="*/ 0 w 9"/>
                  <a:gd name="T5" fmla="*/ 2 h 9"/>
                  <a:gd name="T6" fmla="*/ 6 w 9"/>
                  <a:gd name="T7" fmla="*/ 1 h 9"/>
                  <a:gd name="T8" fmla="*/ 8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6"/>
                    </a:moveTo>
                    <a:cubicBezTo>
                      <a:pt x="7" y="8"/>
                      <a:pt x="4" y="9"/>
                      <a:pt x="2" y="8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" y="0"/>
                      <a:pt x="4" y="0"/>
                      <a:pt x="6" y="1"/>
                    </a:cubicBezTo>
                    <a:cubicBezTo>
                      <a:pt x="8" y="1"/>
                      <a:pt x="9" y="4"/>
                      <a:pt x="8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3162301" y="3154363"/>
                <a:ext cx="26988" cy="28575"/>
              </a:xfrm>
              <a:custGeom>
                <a:avLst/>
                <a:gdLst>
                  <a:gd name="T0" fmla="*/ 8 w 9"/>
                  <a:gd name="T1" fmla="*/ 6 h 9"/>
                  <a:gd name="T2" fmla="*/ 3 w 9"/>
                  <a:gd name="T3" fmla="*/ 9 h 9"/>
                  <a:gd name="T4" fmla="*/ 0 w 9"/>
                  <a:gd name="T5" fmla="*/ 4 h 9"/>
                  <a:gd name="T6" fmla="*/ 6 w 9"/>
                  <a:gd name="T7" fmla="*/ 1 h 9"/>
                  <a:gd name="T8" fmla="*/ 8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6"/>
                    </a:moveTo>
                    <a:cubicBezTo>
                      <a:pt x="7" y="8"/>
                      <a:pt x="5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6" y="1"/>
                    </a:cubicBezTo>
                    <a:cubicBezTo>
                      <a:pt x="8" y="2"/>
                      <a:pt x="9" y="4"/>
                      <a:pt x="8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3119438" y="3189288"/>
                <a:ext cx="26988" cy="26988"/>
              </a:xfrm>
              <a:custGeom>
                <a:avLst/>
                <a:gdLst>
                  <a:gd name="T0" fmla="*/ 9 w 9"/>
                  <a:gd name="T1" fmla="*/ 5 h 9"/>
                  <a:gd name="T2" fmla="*/ 4 w 9"/>
                  <a:gd name="T3" fmla="*/ 8 h 9"/>
                  <a:gd name="T4" fmla="*/ 1 w 9"/>
                  <a:gd name="T5" fmla="*/ 3 h 9"/>
                  <a:gd name="T6" fmla="*/ 5 w 9"/>
                  <a:gd name="T7" fmla="*/ 0 h 9"/>
                  <a:gd name="T8" fmla="*/ 9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cubicBezTo>
                      <a:pt x="8" y="7"/>
                      <a:pt x="6" y="9"/>
                      <a:pt x="4" y="8"/>
                    </a:cubicBezTo>
                    <a:cubicBezTo>
                      <a:pt x="2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1"/>
                      <a:pt x="9" y="3"/>
                      <a:pt x="9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3081338" y="3225800"/>
                <a:ext cx="25400" cy="25400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3048001" y="3265488"/>
                <a:ext cx="26988" cy="28575"/>
              </a:xfrm>
              <a:custGeom>
                <a:avLst/>
                <a:gdLst>
                  <a:gd name="T0" fmla="*/ 8 w 9"/>
                  <a:gd name="T1" fmla="*/ 4 h 9"/>
                  <a:gd name="T2" fmla="*/ 5 w 9"/>
                  <a:gd name="T3" fmla="*/ 8 h 9"/>
                  <a:gd name="T4" fmla="*/ 0 w 9"/>
                  <a:gd name="T5" fmla="*/ 5 h 9"/>
                  <a:gd name="T6" fmla="*/ 4 w 9"/>
                  <a:gd name="T7" fmla="*/ 0 h 9"/>
                  <a:gd name="T8" fmla="*/ 8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4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3019426" y="3313113"/>
                <a:ext cx="28575" cy="23813"/>
              </a:xfrm>
              <a:custGeom>
                <a:avLst/>
                <a:gdLst>
                  <a:gd name="T0" fmla="*/ 8 w 9"/>
                  <a:gd name="T1" fmla="*/ 3 h 8"/>
                  <a:gd name="T2" fmla="*/ 5 w 9"/>
                  <a:gd name="T3" fmla="*/ 8 h 8"/>
                  <a:gd name="T4" fmla="*/ 0 w 9"/>
                  <a:gd name="T5" fmla="*/ 5 h 8"/>
                  <a:gd name="T6" fmla="*/ 4 w 9"/>
                  <a:gd name="T7" fmla="*/ 0 h 8"/>
                  <a:gd name="T8" fmla="*/ 8 w 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0" y="3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3870326" y="3949700"/>
                <a:ext cx="28575" cy="26988"/>
              </a:xfrm>
              <a:custGeom>
                <a:avLst/>
                <a:gdLst>
                  <a:gd name="T0" fmla="*/ 8 w 9"/>
                  <a:gd name="T1" fmla="*/ 4 h 9"/>
                  <a:gd name="T2" fmla="*/ 5 w 9"/>
                  <a:gd name="T3" fmla="*/ 9 h 9"/>
                  <a:gd name="T4" fmla="*/ 0 w 9"/>
                  <a:gd name="T5" fmla="*/ 6 h 9"/>
                  <a:gd name="T6" fmla="*/ 3 w 9"/>
                  <a:gd name="T7" fmla="*/ 1 h 9"/>
                  <a:gd name="T8" fmla="*/ 8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4"/>
                    </a:move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3911601" y="3900488"/>
                <a:ext cx="26988" cy="26988"/>
              </a:xfrm>
              <a:custGeom>
                <a:avLst/>
                <a:gdLst>
                  <a:gd name="T0" fmla="*/ 9 w 9"/>
                  <a:gd name="T1" fmla="*/ 3 h 9"/>
                  <a:gd name="T2" fmla="*/ 6 w 9"/>
                  <a:gd name="T3" fmla="*/ 8 h 9"/>
                  <a:gd name="T4" fmla="*/ 1 w 9"/>
                  <a:gd name="T5" fmla="*/ 6 h 9"/>
                  <a:gd name="T6" fmla="*/ 3 w 9"/>
                  <a:gd name="T7" fmla="*/ 0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1"/>
                      <a:pt x="3" y="0"/>
                    </a:cubicBezTo>
                    <a:cubicBezTo>
                      <a:pt x="5" y="0"/>
                      <a:pt x="8" y="1"/>
                      <a:pt x="9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3948113" y="3843338"/>
                <a:ext cx="28575" cy="28575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8 h 9"/>
                  <a:gd name="T4" fmla="*/ 1 w 9"/>
                  <a:gd name="T5" fmla="*/ 6 h 9"/>
                  <a:gd name="T6" fmla="*/ 3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9" y="7"/>
                      <a:pt x="7" y="8"/>
                    </a:cubicBezTo>
                    <a:cubicBezTo>
                      <a:pt x="5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3978276" y="3784600"/>
                <a:ext cx="28575" cy="28575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8 h 9"/>
                  <a:gd name="T4" fmla="*/ 2 w 9"/>
                  <a:gd name="T5" fmla="*/ 7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9" y="6"/>
                      <a:pt x="7" y="8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4003676" y="3724275"/>
                <a:ext cx="28575" cy="26988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7 h 9"/>
                  <a:gd name="T4" fmla="*/ 2 w 9"/>
                  <a:gd name="T5" fmla="*/ 7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3"/>
                      <a:pt x="9" y="6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4022726" y="3659188"/>
                <a:ext cx="26988" cy="26988"/>
              </a:xfrm>
              <a:custGeom>
                <a:avLst/>
                <a:gdLst>
                  <a:gd name="T0" fmla="*/ 7 w 9"/>
                  <a:gd name="T1" fmla="*/ 2 h 9"/>
                  <a:gd name="T2" fmla="*/ 8 w 9"/>
                  <a:gd name="T3" fmla="*/ 7 h 9"/>
                  <a:gd name="T4" fmla="*/ 2 w 9"/>
                  <a:gd name="T5" fmla="*/ 7 h 9"/>
                  <a:gd name="T6" fmla="*/ 2 w 9"/>
                  <a:gd name="T7" fmla="*/ 2 h 9"/>
                  <a:gd name="T8" fmla="*/ 7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9" y="3"/>
                      <a:pt x="9" y="6"/>
                      <a:pt x="8" y="7"/>
                    </a:cubicBezTo>
                    <a:cubicBezTo>
                      <a:pt x="6" y="9"/>
                      <a:pt x="4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4035426" y="3594100"/>
                <a:ext cx="26988" cy="26988"/>
              </a:xfrm>
              <a:custGeom>
                <a:avLst/>
                <a:gdLst>
                  <a:gd name="T0" fmla="*/ 7 w 9"/>
                  <a:gd name="T1" fmla="*/ 1 h 9"/>
                  <a:gd name="T2" fmla="*/ 8 w 9"/>
                  <a:gd name="T3" fmla="*/ 7 h 9"/>
                  <a:gd name="T4" fmla="*/ 2 w 9"/>
                  <a:gd name="T5" fmla="*/ 8 h 9"/>
                  <a:gd name="T6" fmla="*/ 1 w 9"/>
                  <a:gd name="T7" fmla="*/ 2 h 9"/>
                  <a:gd name="T8" fmla="*/ 7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1"/>
                    </a:moveTo>
                    <a:cubicBezTo>
                      <a:pt x="9" y="2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4038601" y="3525838"/>
                <a:ext cx="26988" cy="26988"/>
              </a:xfrm>
              <a:custGeom>
                <a:avLst/>
                <a:gdLst>
                  <a:gd name="T0" fmla="*/ 7 w 9"/>
                  <a:gd name="T1" fmla="*/ 1 h 9"/>
                  <a:gd name="T2" fmla="*/ 8 w 9"/>
                  <a:gd name="T3" fmla="*/ 7 h 9"/>
                  <a:gd name="T4" fmla="*/ 3 w 9"/>
                  <a:gd name="T5" fmla="*/ 8 h 9"/>
                  <a:gd name="T6" fmla="*/ 1 w 9"/>
                  <a:gd name="T7" fmla="*/ 3 h 9"/>
                  <a:gd name="T8" fmla="*/ 7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1"/>
                    </a:moveTo>
                    <a:cubicBezTo>
                      <a:pt x="9" y="2"/>
                      <a:pt x="9" y="5"/>
                      <a:pt x="8" y="7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4035426" y="3460750"/>
                <a:ext cx="30163" cy="28575"/>
              </a:xfrm>
              <a:custGeom>
                <a:avLst/>
                <a:gdLst>
                  <a:gd name="T0" fmla="*/ 7 w 10"/>
                  <a:gd name="T1" fmla="*/ 1 h 9"/>
                  <a:gd name="T2" fmla="*/ 9 w 10"/>
                  <a:gd name="T3" fmla="*/ 6 h 9"/>
                  <a:gd name="T4" fmla="*/ 3 w 10"/>
                  <a:gd name="T5" fmla="*/ 8 h 9"/>
                  <a:gd name="T6" fmla="*/ 1 w 10"/>
                  <a:gd name="T7" fmla="*/ 3 h 9"/>
                  <a:gd name="T8" fmla="*/ 7 w 1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7" y="1"/>
                    </a:moveTo>
                    <a:cubicBezTo>
                      <a:pt x="9" y="2"/>
                      <a:pt x="10" y="4"/>
                      <a:pt x="9" y="6"/>
                    </a:cubicBezTo>
                    <a:cubicBezTo>
                      <a:pt x="8" y="8"/>
                      <a:pt x="5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4025901" y="3392488"/>
                <a:ext cx="26988" cy="31750"/>
              </a:xfrm>
              <a:custGeom>
                <a:avLst/>
                <a:gdLst>
                  <a:gd name="T0" fmla="*/ 6 w 9"/>
                  <a:gd name="T1" fmla="*/ 1 h 10"/>
                  <a:gd name="T2" fmla="*/ 9 w 9"/>
                  <a:gd name="T3" fmla="*/ 6 h 10"/>
                  <a:gd name="T4" fmla="*/ 4 w 9"/>
                  <a:gd name="T5" fmla="*/ 9 h 10"/>
                  <a:gd name="T6" fmla="*/ 1 w 9"/>
                  <a:gd name="T7" fmla="*/ 4 h 10"/>
                  <a:gd name="T8" fmla="*/ 6 w 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1"/>
                    </a:moveTo>
                    <a:cubicBezTo>
                      <a:pt x="8" y="2"/>
                      <a:pt x="9" y="4"/>
                      <a:pt x="9" y="6"/>
                    </a:cubicBezTo>
                    <a:cubicBezTo>
                      <a:pt x="8" y="8"/>
                      <a:pt x="6" y="10"/>
                      <a:pt x="4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2" y="2"/>
                      <a:pt x="4" y="0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4010026" y="3330575"/>
                <a:ext cx="28575" cy="28575"/>
              </a:xfrm>
              <a:custGeom>
                <a:avLst/>
                <a:gdLst>
                  <a:gd name="T0" fmla="*/ 5 w 9"/>
                  <a:gd name="T1" fmla="*/ 0 h 9"/>
                  <a:gd name="T2" fmla="*/ 8 w 9"/>
                  <a:gd name="T3" fmla="*/ 5 h 9"/>
                  <a:gd name="T4" fmla="*/ 4 w 9"/>
                  <a:gd name="T5" fmla="*/ 8 h 9"/>
                  <a:gd name="T6" fmla="*/ 1 w 9"/>
                  <a:gd name="T7" fmla="*/ 3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8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3987801" y="3268663"/>
                <a:ext cx="25400" cy="25400"/>
              </a:xfrm>
              <a:custGeom>
                <a:avLst/>
                <a:gdLst>
                  <a:gd name="T0" fmla="*/ 5 w 8"/>
                  <a:gd name="T1" fmla="*/ 0 h 8"/>
                  <a:gd name="T2" fmla="*/ 8 w 8"/>
                  <a:gd name="T3" fmla="*/ 4 h 8"/>
                  <a:gd name="T4" fmla="*/ 4 w 8"/>
                  <a:gd name="T5" fmla="*/ 8 h 8"/>
                  <a:gd name="T6" fmla="*/ 0 w 8"/>
                  <a:gd name="T7" fmla="*/ 3 h 8"/>
                  <a:gd name="T8" fmla="*/ 5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4" y="8"/>
                    </a:cubicBezTo>
                    <a:cubicBezTo>
                      <a:pt x="1" y="8"/>
                      <a:pt x="0" y="6"/>
                      <a:pt x="0" y="3"/>
                    </a:cubicBezTo>
                    <a:cubicBezTo>
                      <a:pt x="0" y="1"/>
                      <a:pt x="2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3960813" y="3206750"/>
                <a:ext cx="23813" cy="28575"/>
              </a:xfrm>
              <a:custGeom>
                <a:avLst/>
                <a:gdLst>
                  <a:gd name="T0" fmla="*/ 4 w 8"/>
                  <a:gd name="T1" fmla="*/ 1 h 9"/>
                  <a:gd name="T2" fmla="*/ 8 w 8"/>
                  <a:gd name="T3" fmla="*/ 5 h 9"/>
                  <a:gd name="T4" fmla="*/ 4 w 8"/>
                  <a:gd name="T5" fmla="*/ 9 h 9"/>
                  <a:gd name="T6" fmla="*/ 0 w 8"/>
                  <a:gd name="T7" fmla="*/ 4 h 9"/>
                  <a:gd name="T8" fmla="*/ 4 w 8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1"/>
                    </a:moveTo>
                    <a:cubicBezTo>
                      <a:pt x="6" y="1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2"/>
                      <a:pt x="1" y="0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3922713" y="3151188"/>
                <a:ext cx="25400" cy="28575"/>
              </a:xfrm>
              <a:custGeom>
                <a:avLst/>
                <a:gdLst>
                  <a:gd name="T0" fmla="*/ 4 w 8"/>
                  <a:gd name="T1" fmla="*/ 0 h 9"/>
                  <a:gd name="T2" fmla="*/ 8 w 8"/>
                  <a:gd name="T3" fmla="*/ 4 h 9"/>
                  <a:gd name="T4" fmla="*/ 4 w 8"/>
                  <a:gd name="T5" fmla="*/ 8 h 9"/>
                  <a:gd name="T6" fmla="*/ 0 w 8"/>
                  <a:gd name="T7" fmla="*/ 5 h 9"/>
                  <a:gd name="T8" fmla="*/ 4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3879851" y="3098800"/>
                <a:ext cx="28575" cy="28575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4 h 9"/>
                  <a:gd name="T4" fmla="*/ 6 w 9"/>
                  <a:gd name="T5" fmla="*/ 8 h 9"/>
                  <a:gd name="T6" fmla="*/ 1 w 9"/>
                  <a:gd name="T7" fmla="*/ 5 h 9"/>
                  <a:gd name="T8" fmla="*/ 4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6" y="0"/>
                      <a:pt x="8" y="1"/>
                      <a:pt x="9" y="4"/>
                    </a:cubicBezTo>
                    <a:cubicBezTo>
                      <a:pt x="9" y="6"/>
                      <a:pt x="8" y="8"/>
                      <a:pt x="6" y="8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3833813" y="3049588"/>
                <a:ext cx="26988" cy="28575"/>
              </a:xfrm>
              <a:custGeom>
                <a:avLst/>
                <a:gdLst>
                  <a:gd name="T0" fmla="*/ 4 w 9"/>
                  <a:gd name="T1" fmla="*/ 1 h 9"/>
                  <a:gd name="T2" fmla="*/ 9 w 9"/>
                  <a:gd name="T3" fmla="*/ 4 h 9"/>
                  <a:gd name="T4" fmla="*/ 6 w 9"/>
                  <a:gd name="T5" fmla="*/ 9 h 9"/>
                  <a:gd name="T6" fmla="*/ 1 w 9"/>
                  <a:gd name="T7" fmla="*/ 6 h 9"/>
                  <a:gd name="T8" fmla="*/ 4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3784601" y="3009900"/>
                <a:ext cx="26988" cy="26988"/>
              </a:xfrm>
              <a:custGeom>
                <a:avLst/>
                <a:gdLst>
                  <a:gd name="T0" fmla="*/ 3 w 9"/>
                  <a:gd name="T1" fmla="*/ 0 h 9"/>
                  <a:gd name="T2" fmla="*/ 8 w 9"/>
                  <a:gd name="T3" fmla="*/ 3 h 9"/>
                  <a:gd name="T4" fmla="*/ 6 w 9"/>
                  <a:gd name="T5" fmla="*/ 8 h 9"/>
                  <a:gd name="T6" fmla="*/ 0 w 9"/>
                  <a:gd name="T7" fmla="*/ 6 h 9"/>
                  <a:gd name="T8" fmla="*/ 3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1" y="8"/>
                      <a:pt x="0" y="6"/>
                    </a:cubicBezTo>
                    <a:cubicBezTo>
                      <a:pt x="0" y="4"/>
                      <a:pt x="1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3729038" y="2971800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6 w 9"/>
                  <a:gd name="T5" fmla="*/ 8 h 9"/>
                  <a:gd name="T6" fmla="*/ 1 w 9"/>
                  <a:gd name="T7" fmla="*/ 6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7" y="0"/>
                      <a:pt x="8" y="2"/>
                    </a:cubicBez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3670301" y="2941638"/>
                <a:ext cx="26988" cy="26988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6" y="0"/>
                      <a:pt x="8" y="2"/>
                    </a:cubicBezTo>
                    <a:cubicBezTo>
                      <a:pt x="9" y="4"/>
                      <a:pt x="8" y="6"/>
                      <a:pt x="7" y="7"/>
                    </a:cubicBezTo>
                    <a:cubicBezTo>
                      <a:pt x="5" y="9"/>
                      <a:pt x="2" y="8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3608388" y="2916238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7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3543301" y="2898775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7 w 9"/>
                  <a:gd name="T5" fmla="*/ 7 h 9"/>
                  <a:gd name="T6" fmla="*/ 2 w 9"/>
                  <a:gd name="T7" fmla="*/ 7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3478213" y="2886075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3409951" y="2882900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6 h 9"/>
                  <a:gd name="T6" fmla="*/ 3 w 9"/>
                  <a:gd name="T7" fmla="*/ 8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2"/>
                      <a:pt x="9" y="4"/>
                      <a:pt x="8" y="6"/>
                    </a:cubicBezTo>
                    <a:cubicBezTo>
                      <a:pt x="7" y="8"/>
                      <a:pt x="5" y="9"/>
                      <a:pt x="3" y="8"/>
                    </a:cubicBezTo>
                    <a:cubicBezTo>
                      <a:pt x="1" y="7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3344863" y="2882900"/>
                <a:ext cx="26988" cy="30163"/>
              </a:xfrm>
              <a:custGeom>
                <a:avLst/>
                <a:gdLst>
                  <a:gd name="T0" fmla="*/ 1 w 9"/>
                  <a:gd name="T1" fmla="*/ 3 h 10"/>
                  <a:gd name="T2" fmla="*/ 6 w 9"/>
                  <a:gd name="T3" fmla="*/ 1 h 10"/>
                  <a:gd name="T4" fmla="*/ 8 w 9"/>
                  <a:gd name="T5" fmla="*/ 7 h 10"/>
                  <a:gd name="T6" fmla="*/ 3 w 9"/>
                  <a:gd name="T7" fmla="*/ 9 h 10"/>
                  <a:gd name="T8" fmla="*/ 1 w 9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3276601" y="2895600"/>
                <a:ext cx="31750" cy="26988"/>
              </a:xfrm>
              <a:custGeom>
                <a:avLst/>
                <a:gdLst>
                  <a:gd name="T0" fmla="*/ 1 w 10"/>
                  <a:gd name="T1" fmla="*/ 3 h 9"/>
                  <a:gd name="T2" fmla="*/ 6 w 10"/>
                  <a:gd name="T3" fmla="*/ 0 h 9"/>
                  <a:gd name="T4" fmla="*/ 9 w 10"/>
                  <a:gd name="T5" fmla="*/ 5 h 9"/>
                  <a:gd name="T6" fmla="*/ 4 w 10"/>
                  <a:gd name="T7" fmla="*/ 8 h 9"/>
                  <a:gd name="T8" fmla="*/ 1 w 10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1"/>
                      <a:pt x="10" y="3"/>
                      <a:pt x="9" y="5"/>
                    </a:cubicBezTo>
                    <a:cubicBezTo>
                      <a:pt x="8" y="8"/>
                      <a:pt x="6" y="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3214688" y="2909888"/>
                <a:ext cx="28575" cy="2857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1 h 9"/>
                  <a:gd name="T4" fmla="*/ 8 w 9"/>
                  <a:gd name="T5" fmla="*/ 5 h 9"/>
                  <a:gd name="T6" fmla="*/ 3 w 9"/>
                  <a:gd name="T7" fmla="*/ 8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8"/>
                      <a:pt x="5" y="9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3152776" y="2935288"/>
                <a:ext cx="25400" cy="25400"/>
              </a:xfrm>
              <a:custGeom>
                <a:avLst/>
                <a:gdLst>
                  <a:gd name="T0" fmla="*/ 0 w 8"/>
                  <a:gd name="T1" fmla="*/ 3 h 8"/>
                  <a:gd name="T2" fmla="*/ 4 w 8"/>
                  <a:gd name="T3" fmla="*/ 0 h 8"/>
                  <a:gd name="T4" fmla="*/ 8 w 8"/>
                  <a:gd name="T5" fmla="*/ 4 h 8"/>
                  <a:gd name="T6" fmla="*/ 3 w 8"/>
                  <a:gd name="T7" fmla="*/ 8 h 8"/>
                  <a:gd name="T8" fmla="*/ 0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3090863" y="2963863"/>
                <a:ext cx="28575" cy="26988"/>
              </a:xfrm>
              <a:custGeom>
                <a:avLst/>
                <a:gdLst>
                  <a:gd name="T0" fmla="*/ 1 w 9"/>
                  <a:gd name="T1" fmla="*/ 4 h 9"/>
                  <a:gd name="T2" fmla="*/ 5 w 9"/>
                  <a:gd name="T3" fmla="*/ 0 h 9"/>
                  <a:gd name="T4" fmla="*/ 9 w 9"/>
                  <a:gd name="T5" fmla="*/ 4 h 9"/>
                  <a:gd name="T6" fmla="*/ 4 w 9"/>
                  <a:gd name="T7" fmla="*/ 8 h 9"/>
                  <a:gd name="T8" fmla="*/ 1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4"/>
                    </a:moveTo>
                    <a:cubicBezTo>
                      <a:pt x="1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8"/>
                    </a:cubicBezTo>
                    <a:cubicBezTo>
                      <a:pt x="2" y="8"/>
                      <a:pt x="0" y="7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3035301" y="3000375"/>
                <a:ext cx="28575" cy="25400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0 h 8"/>
                  <a:gd name="T4" fmla="*/ 8 w 9"/>
                  <a:gd name="T5" fmla="*/ 4 h 8"/>
                  <a:gd name="T6" fmla="*/ 5 w 9"/>
                  <a:gd name="T7" fmla="*/ 8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2" y="8"/>
                      <a:pt x="1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2982913" y="3040063"/>
                <a:ext cx="26988" cy="28575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0 h 9"/>
                  <a:gd name="T4" fmla="*/ 8 w 9"/>
                  <a:gd name="T5" fmla="*/ 3 h 9"/>
                  <a:gd name="T6" fmla="*/ 5 w 9"/>
                  <a:gd name="T7" fmla="*/ 8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933701" y="3086100"/>
                <a:ext cx="26988" cy="28575"/>
              </a:xfrm>
              <a:custGeom>
                <a:avLst/>
                <a:gdLst>
                  <a:gd name="T0" fmla="*/ 1 w 9"/>
                  <a:gd name="T1" fmla="*/ 5 h 9"/>
                  <a:gd name="T2" fmla="*/ 4 w 9"/>
                  <a:gd name="T3" fmla="*/ 0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5"/>
                    </a:move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2892426" y="3136900"/>
                <a:ext cx="28575" cy="26988"/>
              </a:xfrm>
              <a:custGeom>
                <a:avLst/>
                <a:gdLst>
                  <a:gd name="T0" fmla="*/ 0 w 9"/>
                  <a:gd name="T1" fmla="*/ 6 h 9"/>
                  <a:gd name="T2" fmla="*/ 3 w 9"/>
                  <a:gd name="T3" fmla="*/ 1 h 9"/>
                  <a:gd name="T4" fmla="*/ 8 w 9"/>
                  <a:gd name="T5" fmla="*/ 3 h 9"/>
                  <a:gd name="T6" fmla="*/ 6 w 9"/>
                  <a:gd name="T7" fmla="*/ 9 h 9"/>
                  <a:gd name="T8" fmla="*/ 0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8"/>
                      <a:pt x="6" y="9"/>
                    </a:cubicBezTo>
                    <a:cubicBezTo>
                      <a:pt x="4" y="9"/>
                      <a:pt x="1" y="8"/>
                      <a:pt x="0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55913" y="3192463"/>
                <a:ext cx="28575" cy="26988"/>
              </a:xfrm>
              <a:custGeom>
                <a:avLst/>
                <a:gdLst>
                  <a:gd name="T0" fmla="*/ 1 w 9"/>
                  <a:gd name="T1" fmla="*/ 7 h 9"/>
                  <a:gd name="T2" fmla="*/ 2 w 9"/>
                  <a:gd name="T3" fmla="*/ 1 h 9"/>
                  <a:gd name="T4" fmla="*/ 8 w 9"/>
                  <a:gd name="T5" fmla="*/ 3 h 9"/>
                  <a:gd name="T6" fmla="*/ 6 w 9"/>
                  <a:gd name="T7" fmla="*/ 8 h 9"/>
                  <a:gd name="T8" fmla="*/ 1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3302001" y="3849688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4 h 9"/>
                  <a:gd name="T4" fmla="*/ 5 w 9"/>
                  <a:gd name="T5" fmla="*/ 9 h 9"/>
                  <a:gd name="T6" fmla="*/ 0 w 9"/>
                  <a:gd name="T7" fmla="*/ 5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360738" y="3862388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9 h 9"/>
                  <a:gd name="T6" fmla="*/ 0 w 9"/>
                  <a:gd name="T7" fmla="*/ 6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419476" y="3865563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7 w 9"/>
                  <a:gd name="T5" fmla="*/ 8 h 9"/>
                  <a:gd name="T6" fmla="*/ 1 w 9"/>
                  <a:gd name="T7" fmla="*/ 7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3481388" y="3859213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7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3536951" y="3841750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3592513" y="3813175"/>
                <a:ext cx="26988" cy="28575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3638551" y="3776663"/>
                <a:ext cx="28575" cy="26988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9 w 9"/>
                  <a:gd name="T5" fmla="*/ 6 h 9"/>
                  <a:gd name="T6" fmla="*/ 3 w 9"/>
                  <a:gd name="T7" fmla="*/ 9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4"/>
                      <a:pt x="9" y="6"/>
                    </a:cubicBezTo>
                    <a:cubicBezTo>
                      <a:pt x="8" y="8"/>
                      <a:pt x="6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3681413" y="3732213"/>
                <a:ext cx="28575" cy="2857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0 h 9"/>
                  <a:gd name="T4" fmla="*/ 8 w 9"/>
                  <a:gd name="T5" fmla="*/ 5 h 9"/>
                  <a:gd name="T6" fmla="*/ 3 w 9"/>
                  <a:gd name="T7" fmla="*/ 8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4" name="Oval 89"/>
              <p:cNvSpPr>
                <a:spLocks noChangeArrowheads="1"/>
              </p:cNvSpPr>
              <p:nvPr/>
            </p:nvSpPr>
            <p:spPr bwMode="auto">
              <a:xfrm>
                <a:off x="3716338" y="3683000"/>
                <a:ext cx="23813" cy="25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3736976" y="3627438"/>
                <a:ext cx="28575" cy="25400"/>
              </a:xfrm>
              <a:custGeom>
                <a:avLst/>
                <a:gdLst>
                  <a:gd name="T0" fmla="*/ 0 w 9"/>
                  <a:gd name="T1" fmla="*/ 5 h 8"/>
                  <a:gd name="T2" fmla="*/ 4 w 9"/>
                  <a:gd name="T3" fmla="*/ 0 h 8"/>
                  <a:gd name="T4" fmla="*/ 8 w 9"/>
                  <a:gd name="T5" fmla="*/ 3 h 8"/>
                  <a:gd name="T6" fmla="*/ 5 w 9"/>
                  <a:gd name="T7" fmla="*/ 8 h 8"/>
                  <a:gd name="T8" fmla="*/ 0 w 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5"/>
                      <a:pt x="7" y="7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3749676" y="3565525"/>
                <a:ext cx="28575" cy="28575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8 w 9"/>
                  <a:gd name="T5" fmla="*/ 3 h 9"/>
                  <a:gd name="T6" fmla="*/ 6 w 9"/>
                  <a:gd name="T7" fmla="*/ 9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3752851" y="3506788"/>
                <a:ext cx="28575" cy="28575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8 w 9"/>
                  <a:gd name="T5" fmla="*/ 2 h 9"/>
                  <a:gd name="T6" fmla="*/ 7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5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3746501" y="3444875"/>
                <a:ext cx="28575" cy="28575"/>
              </a:xfrm>
              <a:custGeom>
                <a:avLst/>
                <a:gdLst>
                  <a:gd name="T0" fmla="*/ 1 w 9"/>
                  <a:gd name="T1" fmla="*/ 7 h 9"/>
                  <a:gd name="T2" fmla="*/ 1 w 9"/>
                  <a:gd name="T3" fmla="*/ 2 h 9"/>
                  <a:gd name="T4" fmla="*/ 7 w 9"/>
                  <a:gd name="T5" fmla="*/ 2 h 9"/>
                  <a:gd name="T6" fmla="*/ 7 w 9"/>
                  <a:gd name="T7" fmla="*/ 8 h 9"/>
                  <a:gd name="T8" fmla="*/ 1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1"/>
                      <a:pt x="7" y="2"/>
                    </a:cubicBezTo>
                    <a:cubicBezTo>
                      <a:pt x="9" y="4"/>
                      <a:pt x="8" y="7"/>
                      <a:pt x="7" y="8"/>
                    </a:cubicBezTo>
                    <a:cubicBezTo>
                      <a:pt x="5" y="9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3729038" y="3389313"/>
                <a:ext cx="26988" cy="28575"/>
              </a:xfrm>
              <a:custGeom>
                <a:avLst/>
                <a:gdLst>
                  <a:gd name="T0" fmla="*/ 2 w 9"/>
                  <a:gd name="T1" fmla="*/ 7 h 9"/>
                  <a:gd name="T2" fmla="*/ 1 w 9"/>
                  <a:gd name="T3" fmla="*/ 2 h 9"/>
                  <a:gd name="T4" fmla="*/ 7 w 9"/>
                  <a:gd name="T5" fmla="*/ 1 h 9"/>
                  <a:gd name="T6" fmla="*/ 7 w 9"/>
                  <a:gd name="T7" fmla="*/ 7 h 9"/>
                  <a:gd name="T8" fmla="*/ 2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7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ubicBezTo>
                      <a:pt x="6" y="8"/>
                      <a:pt x="3" y="9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3700463" y="3333750"/>
                <a:ext cx="28575" cy="28575"/>
              </a:xfrm>
              <a:custGeom>
                <a:avLst/>
                <a:gdLst>
                  <a:gd name="T0" fmla="*/ 2 w 9"/>
                  <a:gd name="T1" fmla="*/ 8 h 9"/>
                  <a:gd name="T2" fmla="*/ 1 w 9"/>
                  <a:gd name="T3" fmla="*/ 3 h 9"/>
                  <a:gd name="T4" fmla="*/ 6 w 9"/>
                  <a:gd name="T5" fmla="*/ 1 h 9"/>
                  <a:gd name="T6" fmla="*/ 8 w 9"/>
                  <a:gd name="T7" fmla="*/ 7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3663951" y="3287713"/>
                <a:ext cx="26988" cy="28575"/>
              </a:xfrm>
              <a:custGeom>
                <a:avLst/>
                <a:gdLst>
                  <a:gd name="T0" fmla="*/ 3 w 9"/>
                  <a:gd name="T1" fmla="*/ 8 h 9"/>
                  <a:gd name="T2" fmla="*/ 1 w 9"/>
                  <a:gd name="T3" fmla="*/ 3 h 9"/>
                  <a:gd name="T4" fmla="*/ 6 w 9"/>
                  <a:gd name="T5" fmla="*/ 0 h 9"/>
                  <a:gd name="T6" fmla="*/ 8 w 9"/>
                  <a:gd name="T7" fmla="*/ 6 h 9"/>
                  <a:gd name="T8" fmla="*/ 3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3619501" y="3248025"/>
                <a:ext cx="28575" cy="23813"/>
              </a:xfrm>
              <a:custGeom>
                <a:avLst/>
                <a:gdLst>
                  <a:gd name="T0" fmla="*/ 3 w 9"/>
                  <a:gd name="T1" fmla="*/ 8 h 8"/>
                  <a:gd name="T2" fmla="*/ 0 w 9"/>
                  <a:gd name="T3" fmla="*/ 3 h 8"/>
                  <a:gd name="T4" fmla="*/ 5 w 9"/>
                  <a:gd name="T5" fmla="*/ 0 h 8"/>
                  <a:gd name="T6" fmla="*/ 8 w 9"/>
                  <a:gd name="T7" fmla="*/ 5 h 8"/>
                  <a:gd name="T8" fmla="*/ 3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3" y="8"/>
                    </a:moveTo>
                    <a:cubicBezTo>
                      <a:pt x="1" y="8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0"/>
                      <a:pt x="9" y="2"/>
                      <a:pt x="8" y="5"/>
                    </a:cubicBezTo>
                    <a:cubicBezTo>
                      <a:pt x="8" y="7"/>
                      <a:pt x="6" y="8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3" name="Oval 98"/>
              <p:cNvSpPr>
                <a:spLocks noChangeArrowheads="1"/>
              </p:cNvSpPr>
              <p:nvPr/>
            </p:nvSpPr>
            <p:spPr bwMode="auto">
              <a:xfrm>
                <a:off x="3570288" y="3213100"/>
                <a:ext cx="25400" cy="25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3511551" y="3189288"/>
                <a:ext cx="28575" cy="26988"/>
              </a:xfrm>
              <a:custGeom>
                <a:avLst/>
                <a:gdLst>
                  <a:gd name="T0" fmla="*/ 5 w 9"/>
                  <a:gd name="T1" fmla="*/ 9 h 9"/>
                  <a:gd name="T2" fmla="*/ 1 w 9"/>
                  <a:gd name="T3" fmla="*/ 5 h 9"/>
                  <a:gd name="T4" fmla="*/ 4 w 9"/>
                  <a:gd name="T5" fmla="*/ 1 h 9"/>
                  <a:gd name="T6" fmla="*/ 9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3" y="9"/>
                      <a:pt x="1" y="8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3452813" y="3176588"/>
                <a:ext cx="28575" cy="26988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6 h 9"/>
                  <a:gd name="T4" fmla="*/ 3 w 9"/>
                  <a:gd name="T5" fmla="*/ 1 h 9"/>
                  <a:gd name="T6" fmla="*/ 8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9" y="5"/>
                      <a:pt x="8" y="8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3390901" y="3173413"/>
                <a:ext cx="31750" cy="26988"/>
              </a:xfrm>
              <a:custGeom>
                <a:avLst/>
                <a:gdLst>
                  <a:gd name="T0" fmla="*/ 7 w 10"/>
                  <a:gd name="T1" fmla="*/ 8 h 9"/>
                  <a:gd name="T2" fmla="*/ 2 w 10"/>
                  <a:gd name="T3" fmla="*/ 7 h 9"/>
                  <a:gd name="T4" fmla="*/ 3 w 10"/>
                  <a:gd name="T5" fmla="*/ 1 h 9"/>
                  <a:gd name="T6" fmla="*/ 9 w 10"/>
                  <a:gd name="T7" fmla="*/ 3 h 9"/>
                  <a:gd name="T8" fmla="*/ 7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7" y="8"/>
                    </a:move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10" y="4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3332163" y="3179763"/>
                <a:ext cx="28575" cy="30163"/>
              </a:xfrm>
              <a:custGeom>
                <a:avLst/>
                <a:gdLst>
                  <a:gd name="T0" fmla="*/ 7 w 9"/>
                  <a:gd name="T1" fmla="*/ 8 h 10"/>
                  <a:gd name="T2" fmla="*/ 2 w 9"/>
                  <a:gd name="T3" fmla="*/ 8 h 10"/>
                  <a:gd name="T4" fmla="*/ 2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9" y="4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3273426" y="3198813"/>
                <a:ext cx="28575" cy="26988"/>
              </a:xfrm>
              <a:custGeom>
                <a:avLst/>
                <a:gdLst>
                  <a:gd name="T0" fmla="*/ 8 w 9"/>
                  <a:gd name="T1" fmla="*/ 7 h 9"/>
                  <a:gd name="T2" fmla="*/ 2 w 9"/>
                  <a:gd name="T3" fmla="*/ 8 h 9"/>
                  <a:gd name="T4" fmla="*/ 2 w 9"/>
                  <a:gd name="T5" fmla="*/ 2 h 9"/>
                  <a:gd name="T6" fmla="*/ 8 w 9"/>
                  <a:gd name="T7" fmla="*/ 2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7" y="9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3"/>
                      <a:pt x="9" y="6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3221038" y="3225800"/>
                <a:ext cx="28575" cy="28575"/>
              </a:xfrm>
              <a:custGeom>
                <a:avLst/>
                <a:gdLst>
                  <a:gd name="T0" fmla="*/ 8 w 9"/>
                  <a:gd name="T1" fmla="*/ 7 h 9"/>
                  <a:gd name="T2" fmla="*/ 3 w 9"/>
                  <a:gd name="T3" fmla="*/ 8 h 9"/>
                  <a:gd name="T4" fmla="*/ 1 w 9"/>
                  <a:gd name="T5" fmla="*/ 3 h 9"/>
                  <a:gd name="T6" fmla="*/ 7 w 9"/>
                  <a:gd name="T7" fmla="*/ 1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7" y="9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9" y="5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3171826" y="3262313"/>
                <a:ext cx="30163" cy="28575"/>
              </a:xfrm>
              <a:custGeom>
                <a:avLst/>
                <a:gdLst>
                  <a:gd name="T0" fmla="*/ 9 w 10"/>
                  <a:gd name="T1" fmla="*/ 6 h 9"/>
                  <a:gd name="T2" fmla="*/ 4 w 10"/>
                  <a:gd name="T3" fmla="*/ 8 h 9"/>
                  <a:gd name="T4" fmla="*/ 1 w 10"/>
                  <a:gd name="T5" fmla="*/ 3 h 9"/>
                  <a:gd name="T6" fmla="*/ 6 w 10"/>
                  <a:gd name="T7" fmla="*/ 1 h 9"/>
                  <a:gd name="T8" fmla="*/ 9 w 1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9" y="6"/>
                    </a:moveTo>
                    <a:cubicBezTo>
                      <a:pt x="8" y="8"/>
                      <a:pt x="6" y="9"/>
                      <a:pt x="4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10" y="4"/>
                      <a:pt x="9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11" name="Freeform 106"/>
              <p:cNvSpPr>
                <a:spLocks/>
              </p:cNvSpPr>
              <p:nvPr/>
            </p:nvSpPr>
            <p:spPr bwMode="auto">
              <a:xfrm>
                <a:off x="3130551" y="3309938"/>
                <a:ext cx="28575" cy="23813"/>
              </a:xfrm>
              <a:custGeom>
                <a:avLst/>
                <a:gdLst>
                  <a:gd name="T0" fmla="*/ 9 w 9"/>
                  <a:gd name="T1" fmla="*/ 5 h 8"/>
                  <a:gd name="T2" fmla="*/ 4 w 9"/>
                  <a:gd name="T3" fmla="*/ 8 h 8"/>
                  <a:gd name="T4" fmla="*/ 1 w 9"/>
                  <a:gd name="T5" fmla="*/ 3 h 8"/>
                  <a:gd name="T6" fmla="*/ 5 w 9"/>
                  <a:gd name="T7" fmla="*/ 0 h 8"/>
                  <a:gd name="T8" fmla="*/ 9 w 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0"/>
                      <a:pt x="9" y="2"/>
                      <a:pt x="9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2898776" y="2957513"/>
                <a:ext cx="1092200" cy="1152525"/>
              </a:xfrm>
              <a:custGeom>
                <a:avLst/>
                <a:gdLst>
                  <a:gd name="T0" fmla="*/ 166 w 353"/>
                  <a:gd name="T1" fmla="*/ 0 h 373"/>
                  <a:gd name="T2" fmla="*/ 0 w 353"/>
                  <a:gd name="T3" fmla="*/ 101 h 373"/>
                  <a:gd name="T4" fmla="*/ 20 w 353"/>
                  <a:gd name="T5" fmla="*/ 111 h 373"/>
                  <a:gd name="T6" fmla="*/ 166 w 353"/>
                  <a:gd name="T7" fmla="*/ 22 h 373"/>
                  <a:gd name="T8" fmla="*/ 330 w 353"/>
                  <a:gd name="T9" fmla="*/ 186 h 373"/>
                  <a:gd name="T10" fmla="*/ 166 w 353"/>
                  <a:gd name="T11" fmla="*/ 350 h 373"/>
                  <a:gd name="T12" fmla="*/ 50 w 353"/>
                  <a:gd name="T13" fmla="*/ 302 h 373"/>
                  <a:gd name="T14" fmla="*/ 79 w 353"/>
                  <a:gd name="T15" fmla="*/ 307 h 373"/>
                  <a:gd name="T16" fmla="*/ 63 w 353"/>
                  <a:gd name="T17" fmla="*/ 283 h 373"/>
                  <a:gd name="T18" fmla="*/ 16 w 353"/>
                  <a:gd name="T19" fmla="*/ 274 h 373"/>
                  <a:gd name="T20" fmla="*/ 7 w 353"/>
                  <a:gd name="T21" fmla="*/ 321 h 373"/>
                  <a:gd name="T22" fmla="*/ 23 w 353"/>
                  <a:gd name="T23" fmla="*/ 345 h 373"/>
                  <a:gd name="T24" fmla="*/ 28 w 353"/>
                  <a:gd name="T25" fmla="*/ 312 h 373"/>
                  <a:gd name="T26" fmla="*/ 166 w 353"/>
                  <a:gd name="T27" fmla="*/ 373 h 373"/>
                  <a:gd name="T28" fmla="*/ 353 w 353"/>
                  <a:gd name="T29" fmla="*/ 186 h 373"/>
                  <a:gd name="T30" fmla="*/ 166 w 353"/>
                  <a:gd name="T3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3" h="373">
                    <a:moveTo>
                      <a:pt x="166" y="0"/>
                    </a:moveTo>
                    <a:cubicBezTo>
                      <a:pt x="96" y="0"/>
                      <a:pt x="32" y="38"/>
                      <a:pt x="0" y="101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49" y="56"/>
                      <a:pt x="104" y="22"/>
                      <a:pt x="166" y="22"/>
                    </a:cubicBezTo>
                    <a:cubicBezTo>
                      <a:pt x="256" y="22"/>
                      <a:pt x="330" y="96"/>
                      <a:pt x="330" y="186"/>
                    </a:cubicBezTo>
                    <a:cubicBezTo>
                      <a:pt x="330" y="277"/>
                      <a:pt x="256" y="350"/>
                      <a:pt x="166" y="350"/>
                    </a:cubicBezTo>
                    <a:cubicBezTo>
                      <a:pt x="122" y="350"/>
                      <a:pt x="80" y="333"/>
                      <a:pt x="50" y="302"/>
                    </a:cubicBezTo>
                    <a:cubicBezTo>
                      <a:pt x="79" y="307"/>
                      <a:pt x="79" y="307"/>
                      <a:pt x="79" y="307"/>
                    </a:cubicBezTo>
                    <a:cubicBezTo>
                      <a:pt x="63" y="283"/>
                      <a:pt x="63" y="283"/>
                      <a:pt x="63" y="283"/>
                    </a:cubicBezTo>
                    <a:cubicBezTo>
                      <a:pt x="16" y="274"/>
                      <a:pt x="16" y="274"/>
                      <a:pt x="16" y="274"/>
                    </a:cubicBezTo>
                    <a:cubicBezTo>
                      <a:pt x="7" y="321"/>
                      <a:pt x="7" y="321"/>
                      <a:pt x="7" y="321"/>
                    </a:cubicBezTo>
                    <a:cubicBezTo>
                      <a:pt x="23" y="345"/>
                      <a:pt x="23" y="345"/>
                      <a:pt x="23" y="345"/>
                    </a:cubicBezTo>
                    <a:cubicBezTo>
                      <a:pt x="28" y="312"/>
                      <a:pt x="28" y="312"/>
                      <a:pt x="28" y="312"/>
                    </a:cubicBezTo>
                    <a:cubicBezTo>
                      <a:pt x="64" y="351"/>
                      <a:pt x="114" y="373"/>
                      <a:pt x="166" y="373"/>
                    </a:cubicBezTo>
                    <a:cubicBezTo>
                      <a:pt x="269" y="373"/>
                      <a:pt x="353" y="289"/>
                      <a:pt x="353" y="186"/>
                    </a:cubicBezTo>
                    <a:cubicBezTo>
                      <a:pt x="353" y="83"/>
                      <a:pt x="269" y="0"/>
                      <a:pt x="16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</p:grpSp>
        <p:sp>
          <p:nvSpPr>
            <p:cNvPr id="113" name="TextBox 32"/>
            <p:cNvSpPr txBox="1"/>
            <p:nvPr/>
          </p:nvSpPr>
          <p:spPr>
            <a:xfrm>
              <a:off x="3461367" y="2297200"/>
              <a:ext cx="2149638" cy="11482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prstClr val="white"/>
                  </a:solidFill>
                  <a:cs typeface="Arial" pitchFamily="34" charset="0"/>
                </a:rPr>
                <a:t>72</a:t>
              </a:r>
              <a:endParaRPr lang="zh-CN" altLang="en-US" sz="6600" dirty="0" err="1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8501594" y="3750006"/>
            <a:ext cx="498649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9711" eaLnBrk="0" hangingPunct="0">
              <a:lnSpc>
                <a:spcPct val="120000"/>
              </a:lnSpc>
            </a:pPr>
            <a:r>
              <a:rPr lang="en-US" altLang="zh-CN" dirty="0" err="1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Interbrand</a:t>
            </a:r>
            <a:r>
              <a:rPr lang="en-US" altLang="zh-CN" dirty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 Top </a:t>
            </a: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100</a:t>
            </a:r>
          </a:p>
          <a:p>
            <a:pPr defTabSz="729711" eaLnBrk="0" hangingPunct="0">
              <a:lnSpc>
                <a:spcPct val="120000"/>
              </a:lnSpc>
            </a:pP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Global brands</a:t>
            </a:r>
            <a:endParaRPr lang="en-US" altLang="zh-CN" dirty="0">
              <a:solidFill>
                <a:srgbClr val="FFFFFF"/>
              </a:solidFill>
              <a:cs typeface="Arial" pitchFamily="34" charset="0"/>
              <a:sym typeface="Calibri" pitchFamily="34" charset="0"/>
            </a:endParaRPr>
          </a:p>
        </p:txBody>
      </p:sp>
      <p:sp>
        <p:nvSpPr>
          <p:cNvPr id="114" name="矩形 113"/>
          <p:cNvSpPr/>
          <p:nvPr>
            <p:custDataLst>
              <p:tags r:id="rId2"/>
            </p:custDataLst>
          </p:nvPr>
        </p:nvSpPr>
        <p:spPr>
          <a:xfrm>
            <a:off x="776392" y="5298564"/>
            <a:ext cx="10832512" cy="328709"/>
          </a:xfrm>
          <a:prstGeom prst="rect">
            <a:avLst/>
          </a:prstGeom>
        </p:spPr>
        <p:txBody>
          <a:bodyPr wrap="square" lIns="29923" tIns="29923" rIns="29923" bIns="29923">
            <a:spAutoFit/>
          </a:bodyPr>
          <a:lstStyle/>
          <a:p>
            <a:pPr algn="r" defTabSz="1013618">
              <a:lnSpc>
                <a:spcPct val="120000"/>
              </a:lnSpc>
              <a:spcBef>
                <a:spcPts val="499"/>
              </a:spcBef>
            </a:pPr>
            <a:r>
              <a:rPr lang="en-US" altLang="zh-CN" sz="1600" dirty="0" smtClean="0">
                <a:solidFill>
                  <a:schemeClr val="accent6"/>
                </a:solidFill>
              </a:rPr>
              <a:t>– </a:t>
            </a:r>
            <a:r>
              <a:rPr lang="en-US" altLang="zh-CN" sz="1600" dirty="0" smtClean="0">
                <a:solidFill>
                  <a:srgbClr val="FF9900"/>
                </a:solidFill>
              </a:rPr>
              <a:t>IPSOS 2016 brand survey</a:t>
            </a:r>
            <a:endParaRPr lang="zh-CN" altLang="en-US" sz="1600" dirty="0" smtClean="0">
              <a:solidFill>
                <a:srgbClr val="FF9900"/>
              </a:solidFill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680810" y="3110363"/>
            <a:ext cx="2326121" cy="2019714"/>
            <a:chOff x="2981327" y="1638300"/>
            <a:chExt cx="2629678" cy="2283286"/>
          </a:xfrm>
        </p:grpSpPr>
        <p:grpSp>
          <p:nvGrpSpPr>
            <p:cNvPr id="218" name="组合 217"/>
            <p:cNvGrpSpPr/>
            <p:nvPr/>
          </p:nvGrpSpPr>
          <p:grpSpPr>
            <a:xfrm flipH="1">
              <a:off x="2981327" y="1638300"/>
              <a:ext cx="2352503" cy="2283286"/>
              <a:chOff x="2855913" y="2882900"/>
              <a:chExt cx="1209676" cy="12271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20" name="Oval 11"/>
              <p:cNvSpPr>
                <a:spLocks noChangeArrowheads="1"/>
              </p:cNvSpPr>
              <p:nvPr/>
            </p:nvSpPr>
            <p:spPr bwMode="auto">
              <a:xfrm>
                <a:off x="3100388" y="3359150"/>
                <a:ext cx="25400" cy="238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1" name="Freeform 12"/>
              <p:cNvSpPr>
                <a:spLocks/>
              </p:cNvSpPr>
              <p:nvPr/>
            </p:nvSpPr>
            <p:spPr bwMode="auto">
              <a:xfrm>
                <a:off x="3074988" y="3414713"/>
                <a:ext cx="28575" cy="26988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1 w 9"/>
                  <a:gd name="T5" fmla="*/ 5 h 9"/>
                  <a:gd name="T6" fmla="*/ 4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2"/>
                      <a:pt x="9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2" name="Freeform 13"/>
              <p:cNvSpPr>
                <a:spLocks/>
              </p:cNvSpPr>
              <p:nvPr/>
            </p:nvSpPr>
            <p:spPr bwMode="auto">
              <a:xfrm>
                <a:off x="3429001" y="3952875"/>
                <a:ext cx="26988" cy="26988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7 w 9"/>
                  <a:gd name="T5" fmla="*/ 7 h 9"/>
                  <a:gd name="T6" fmla="*/ 2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6" y="0"/>
                      <a:pt x="8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3" name="Freeform 14"/>
              <p:cNvSpPr>
                <a:spLocks/>
              </p:cNvSpPr>
              <p:nvPr/>
            </p:nvSpPr>
            <p:spPr bwMode="auto">
              <a:xfrm>
                <a:off x="3481388" y="3946525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7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4" name="Freeform 15"/>
              <p:cNvSpPr>
                <a:spLocks/>
              </p:cNvSpPr>
              <p:nvPr/>
            </p:nvSpPr>
            <p:spPr bwMode="auto">
              <a:xfrm>
                <a:off x="3533776" y="3933825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6 h 9"/>
                  <a:gd name="T6" fmla="*/ 2 w 9"/>
                  <a:gd name="T7" fmla="*/ 7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2"/>
                      <a:pt x="9" y="5"/>
                      <a:pt x="8" y="6"/>
                    </a:cubicBezTo>
                    <a:cubicBezTo>
                      <a:pt x="7" y="8"/>
                      <a:pt x="4" y="9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5" name="Freeform 16"/>
              <p:cNvSpPr>
                <a:spLocks/>
              </p:cNvSpPr>
              <p:nvPr/>
            </p:nvSpPr>
            <p:spPr bwMode="auto">
              <a:xfrm>
                <a:off x="3582988" y="3911600"/>
                <a:ext cx="28575" cy="31750"/>
              </a:xfrm>
              <a:custGeom>
                <a:avLst/>
                <a:gdLst>
                  <a:gd name="T0" fmla="*/ 1 w 9"/>
                  <a:gd name="T1" fmla="*/ 3 h 10"/>
                  <a:gd name="T2" fmla="*/ 6 w 9"/>
                  <a:gd name="T3" fmla="*/ 1 h 10"/>
                  <a:gd name="T4" fmla="*/ 8 w 9"/>
                  <a:gd name="T5" fmla="*/ 7 h 10"/>
                  <a:gd name="T6" fmla="*/ 3 w 9"/>
                  <a:gd name="T7" fmla="*/ 9 h 10"/>
                  <a:gd name="T8" fmla="*/ 1 w 9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6" name="Freeform 17"/>
              <p:cNvSpPr>
                <a:spLocks/>
              </p:cNvSpPr>
              <p:nvPr/>
            </p:nvSpPr>
            <p:spPr bwMode="auto">
              <a:xfrm>
                <a:off x="3629026" y="3887788"/>
                <a:ext cx="28575" cy="26988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8 w 9"/>
                  <a:gd name="T5" fmla="*/ 6 h 9"/>
                  <a:gd name="T6" fmla="*/ 3 w 9"/>
                  <a:gd name="T7" fmla="*/ 9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7" name="Freeform 18"/>
              <p:cNvSpPr>
                <a:spLocks/>
              </p:cNvSpPr>
              <p:nvPr/>
            </p:nvSpPr>
            <p:spPr bwMode="auto">
              <a:xfrm>
                <a:off x="3673476" y="3859213"/>
                <a:ext cx="26988" cy="25400"/>
              </a:xfrm>
              <a:custGeom>
                <a:avLst/>
                <a:gdLst>
                  <a:gd name="T0" fmla="*/ 1 w 9"/>
                  <a:gd name="T1" fmla="*/ 3 h 8"/>
                  <a:gd name="T2" fmla="*/ 6 w 9"/>
                  <a:gd name="T3" fmla="*/ 0 h 8"/>
                  <a:gd name="T4" fmla="*/ 9 w 9"/>
                  <a:gd name="T5" fmla="*/ 5 h 8"/>
                  <a:gd name="T6" fmla="*/ 4 w 9"/>
                  <a:gd name="T7" fmla="*/ 8 h 8"/>
                  <a:gd name="T8" fmla="*/ 1 w 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3"/>
                    </a:moveTo>
                    <a:cubicBezTo>
                      <a:pt x="1" y="1"/>
                      <a:pt x="3" y="0"/>
                      <a:pt x="6" y="0"/>
                    </a:cubicBezTo>
                    <a:cubicBezTo>
                      <a:pt x="8" y="1"/>
                      <a:pt x="9" y="3"/>
                      <a:pt x="9" y="5"/>
                    </a:cubicBezTo>
                    <a:cubicBezTo>
                      <a:pt x="8" y="7"/>
                      <a:pt x="6" y="8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8" name="Freeform 19"/>
              <p:cNvSpPr>
                <a:spLocks/>
              </p:cNvSpPr>
              <p:nvPr/>
            </p:nvSpPr>
            <p:spPr bwMode="auto">
              <a:xfrm>
                <a:off x="3713163" y="3822700"/>
                <a:ext cx="26988" cy="26988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0 h 9"/>
                  <a:gd name="T4" fmla="*/ 8 w 9"/>
                  <a:gd name="T5" fmla="*/ 5 h 9"/>
                  <a:gd name="T6" fmla="*/ 4 w 9"/>
                  <a:gd name="T7" fmla="*/ 9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29" name="Freeform 20"/>
              <p:cNvSpPr>
                <a:spLocks/>
              </p:cNvSpPr>
              <p:nvPr/>
            </p:nvSpPr>
            <p:spPr bwMode="auto">
              <a:xfrm>
                <a:off x="3749676" y="3783013"/>
                <a:ext cx="25400" cy="26988"/>
              </a:xfrm>
              <a:custGeom>
                <a:avLst/>
                <a:gdLst>
                  <a:gd name="T0" fmla="*/ 0 w 8"/>
                  <a:gd name="T1" fmla="*/ 5 h 9"/>
                  <a:gd name="T2" fmla="*/ 4 w 8"/>
                  <a:gd name="T3" fmla="*/ 0 h 9"/>
                  <a:gd name="T4" fmla="*/ 8 w 8"/>
                  <a:gd name="T5" fmla="*/ 4 h 9"/>
                  <a:gd name="T6" fmla="*/ 4 w 8"/>
                  <a:gd name="T7" fmla="*/ 9 h 9"/>
                  <a:gd name="T8" fmla="*/ 0 w 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0" y="2"/>
                      <a:pt x="1" y="1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0" name="Freeform 21"/>
              <p:cNvSpPr>
                <a:spLocks/>
              </p:cNvSpPr>
              <p:nvPr/>
            </p:nvSpPr>
            <p:spPr bwMode="auto">
              <a:xfrm>
                <a:off x="3778251" y="3738563"/>
                <a:ext cx="26988" cy="28575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0 h 9"/>
                  <a:gd name="T4" fmla="*/ 8 w 9"/>
                  <a:gd name="T5" fmla="*/ 4 h 9"/>
                  <a:gd name="T6" fmla="*/ 5 w 9"/>
                  <a:gd name="T7" fmla="*/ 8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1" name="Freeform 22"/>
              <p:cNvSpPr>
                <a:spLocks/>
              </p:cNvSpPr>
              <p:nvPr/>
            </p:nvSpPr>
            <p:spPr bwMode="auto">
              <a:xfrm>
                <a:off x="3802063" y="3689350"/>
                <a:ext cx="28575" cy="28575"/>
              </a:xfrm>
              <a:custGeom>
                <a:avLst/>
                <a:gdLst>
                  <a:gd name="T0" fmla="*/ 0 w 9"/>
                  <a:gd name="T1" fmla="*/ 6 h 9"/>
                  <a:gd name="T2" fmla="*/ 3 w 9"/>
                  <a:gd name="T3" fmla="*/ 1 h 9"/>
                  <a:gd name="T4" fmla="*/ 8 w 9"/>
                  <a:gd name="T5" fmla="*/ 4 h 9"/>
                  <a:gd name="T6" fmla="*/ 5 w 9"/>
                  <a:gd name="T7" fmla="*/ 9 h 9"/>
                  <a:gd name="T8" fmla="*/ 0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8"/>
                      <a:pt x="0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2" name="Freeform 23"/>
              <p:cNvSpPr>
                <a:spLocks/>
              </p:cNvSpPr>
              <p:nvPr/>
            </p:nvSpPr>
            <p:spPr bwMode="auto">
              <a:xfrm>
                <a:off x="3817938" y="3640138"/>
                <a:ext cx="28575" cy="26988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9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3" name="Freeform 24"/>
              <p:cNvSpPr>
                <a:spLocks/>
              </p:cNvSpPr>
              <p:nvPr/>
            </p:nvSpPr>
            <p:spPr bwMode="auto">
              <a:xfrm>
                <a:off x="3830638" y="3587750"/>
                <a:ext cx="26988" cy="30163"/>
              </a:xfrm>
              <a:custGeom>
                <a:avLst/>
                <a:gdLst>
                  <a:gd name="T0" fmla="*/ 1 w 9"/>
                  <a:gd name="T1" fmla="*/ 7 h 10"/>
                  <a:gd name="T2" fmla="*/ 3 w 9"/>
                  <a:gd name="T3" fmla="*/ 2 h 10"/>
                  <a:gd name="T4" fmla="*/ 8 w 9"/>
                  <a:gd name="T5" fmla="*/ 3 h 10"/>
                  <a:gd name="T6" fmla="*/ 7 w 9"/>
                  <a:gd name="T7" fmla="*/ 9 h 10"/>
                  <a:gd name="T8" fmla="*/ 1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7"/>
                    </a:moveTo>
                    <a:cubicBezTo>
                      <a:pt x="0" y="5"/>
                      <a:pt x="1" y="3"/>
                      <a:pt x="3" y="2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8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4" name="Freeform 25"/>
              <p:cNvSpPr>
                <a:spLocks/>
              </p:cNvSpPr>
              <p:nvPr/>
            </p:nvSpPr>
            <p:spPr bwMode="auto">
              <a:xfrm>
                <a:off x="3836988" y="3535363"/>
                <a:ext cx="26988" cy="30163"/>
              </a:xfrm>
              <a:custGeom>
                <a:avLst/>
                <a:gdLst>
                  <a:gd name="T0" fmla="*/ 1 w 9"/>
                  <a:gd name="T1" fmla="*/ 7 h 10"/>
                  <a:gd name="T2" fmla="*/ 2 w 9"/>
                  <a:gd name="T3" fmla="*/ 2 h 10"/>
                  <a:gd name="T4" fmla="*/ 8 w 9"/>
                  <a:gd name="T5" fmla="*/ 3 h 10"/>
                  <a:gd name="T6" fmla="*/ 7 w 9"/>
                  <a:gd name="T7" fmla="*/ 8 h 10"/>
                  <a:gd name="T8" fmla="*/ 1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7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8" y="3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5" y="10"/>
                      <a:pt x="3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5" name="Freeform 26"/>
              <p:cNvSpPr>
                <a:spLocks/>
              </p:cNvSpPr>
              <p:nvPr/>
            </p:nvSpPr>
            <p:spPr bwMode="auto">
              <a:xfrm>
                <a:off x="3836988" y="3482975"/>
                <a:ext cx="26988" cy="26988"/>
              </a:xfrm>
              <a:custGeom>
                <a:avLst/>
                <a:gdLst>
                  <a:gd name="T0" fmla="*/ 1 w 9"/>
                  <a:gd name="T1" fmla="*/ 8 h 9"/>
                  <a:gd name="T2" fmla="*/ 1 w 9"/>
                  <a:gd name="T3" fmla="*/ 2 h 9"/>
                  <a:gd name="T4" fmla="*/ 7 w 9"/>
                  <a:gd name="T5" fmla="*/ 2 h 9"/>
                  <a:gd name="T6" fmla="*/ 7 w 9"/>
                  <a:gd name="T7" fmla="*/ 8 h 9"/>
                  <a:gd name="T8" fmla="*/ 1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8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9" y="6"/>
                      <a:pt x="7" y="8"/>
                    </a:cubicBezTo>
                    <a:cubicBezTo>
                      <a:pt x="5" y="9"/>
                      <a:pt x="3" y="9"/>
                      <a:pt x="1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6" name="Freeform 27"/>
              <p:cNvSpPr>
                <a:spLocks/>
              </p:cNvSpPr>
              <p:nvPr/>
            </p:nvSpPr>
            <p:spPr bwMode="auto">
              <a:xfrm>
                <a:off x="3827463" y="3430588"/>
                <a:ext cx="28575" cy="26988"/>
              </a:xfrm>
              <a:custGeom>
                <a:avLst/>
                <a:gdLst>
                  <a:gd name="T0" fmla="*/ 2 w 9"/>
                  <a:gd name="T1" fmla="*/ 8 h 9"/>
                  <a:gd name="T2" fmla="*/ 2 w 9"/>
                  <a:gd name="T3" fmla="*/ 2 h 9"/>
                  <a:gd name="T4" fmla="*/ 7 w 9"/>
                  <a:gd name="T5" fmla="*/ 2 h 9"/>
                  <a:gd name="T6" fmla="*/ 8 w 9"/>
                  <a:gd name="T7" fmla="*/ 7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9" y="3"/>
                      <a:pt x="9" y="6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7" name="Freeform 28"/>
              <p:cNvSpPr>
                <a:spLocks/>
              </p:cNvSpPr>
              <p:nvPr/>
            </p:nvSpPr>
            <p:spPr bwMode="auto">
              <a:xfrm>
                <a:off x="3814763" y="3379788"/>
                <a:ext cx="28575" cy="28575"/>
              </a:xfrm>
              <a:custGeom>
                <a:avLst/>
                <a:gdLst>
                  <a:gd name="T0" fmla="*/ 2 w 9"/>
                  <a:gd name="T1" fmla="*/ 8 h 9"/>
                  <a:gd name="T2" fmla="*/ 1 w 9"/>
                  <a:gd name="T3" fmla="*/ 2 h 9"/>
                  <a:gd name="T4" fmla="*/ 7 w 9"/>
                  <a:gd name="T5" fmla="*/ 1 h 9"/>
                  <a:gd name="T6" fmla="*/ 8 w 9"/>
                  <a:gd name="T7" fmla="*/ 6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8" y="2"/>
                      <a:pt x="9" y="5"/>
                      <a:pt x="8" y="6"/>
                    </a:cubicBezTo>
                    <a:cubicBezTo>
                      <a:pt x="7" y="8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8" name="Freeform 29"/>
              <p:cNvSpPr>
                <a:spLocks/>
              </p:cNvSpPr>
              <p:nvPr/>
            </p:nvSpPr>
            <p:spPr bwMode="auto">
              <a:xfrm>
                <a:off x="3794126" y="3330575"/>
                <a:ext cx="30163" cy="28575"/>
              </a:xfrm>
              <a:custGeom>
                <a:avLst/>
                <a:gdLst>
                  <a:gd name="T0" fmla="*/ 3 w 10"/>
                  <a:gd name="T1" fmla="*/ 8 h 9"/>
                  <a:gd name="T2" fmla="*/ 1 w 10"/>
                  <a:gd name="T3" fmla="*/ 3 h 9"/>
                  <a:gd name="T4" fmla="*/ 7 w 10"/>
                  <a:gd name="T5" fmla="*/ 1 h 9"/>
                  <a:gd name="T6" fmla="*/ 9 w 10"/>
                  <a:gd name="T7" fmla="*/ 6 h 9"/>
                  <a:gd name="T8" fmla="*/ 3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39" name="Freeform 30"/>
              <p:cNvSpPr>
                <a:spLocks/>
              </p:cNvSpPr>
              <p:nvPr/>
            </p:nvSpPr>
            <p:spPr bwMode="auto">
              <a:xfrm>
                <a:off x="3768726" y="3284538"/>
                <a:ext cx="26988" cy="28575"/>
              </a:xfrm>
              <a:custGeom>
                <a:avLst/>
                <a:gdLst>
                  <a:gd name="T0" fmla="*/ 3 w 9"/>
                  <a:gd name="T1" fmla="*/ 8 h 9"/>
                  <a:gd name="T2" fmla="*/ 1 w 9"/>
                  <a:gd name="T3" fmla="*/ 3 h 9"/>
                  <a:gd name="T4" fmla="*/ 6 w 9"/>
                  <a:gd name="T5" fmla="*/ 0 h 9"/>
                  <a:gd name="T6" fmla="*/ 8 w 9"/>
                  <a:gd name="T7" fmla="*/ 6 h 9"/>
                  <a:gd name="T8" fmla="*/ 3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0" name="Freeform 31"/>
              <p:cNvSpPr>
                <a:spLocks/>
              </p:cNvSpPr>
              <p:nvPr/>
            </p:nvSpPr>
            <p:spPr bwMode="auto">
              <a:xfrm>
                <a:off x="3736976" y="3241675"/>
                <a:ext cx="28575" cy="26988"/>
              </a:xfrm>
              <a:custGeom>
                <a:avLst/>
                <a:gdLst>
                  <a:gd name="T0" fmla="*/ 4 w 9"/>
                  <a:gd name="T1" fmla="*/ 8 h 9"/>
                  <a:gd name="T2" fmla="*/ 0 w 9"/>
                  <a:gd name="T3" fmla="*/ 4 h 9"/>
                  <a:gd name="T4" fmla="*/ 5 w 9"/>
                  <a:gd name="T5" fmla="*/ 0 h 9"/>
                  <a:gd name="T6" fmla="*/ 8 w 9"/>
                  <a:gd name="T7" fmla="*/ 5 h 9"/>
                  <a:gd name="T8" fmla="*/ 4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8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1" name="Freeform 32"/>
              <p:cNvSpPr>
                <a:spLocks/>
              </p:cNvSpPr>
              <p:nvPr/>
            </p:nvSpPr>
            <p:spPr bwMode="auto">
              <a:xfrm>
                <a:off x="3703638" y="3203575"/>
                <a:ext cx="25400" cy="25400"/>
              </a:xfrm>
              <a:custGeom>
                <a:avLst/>
                <a:gdLst>
                  <a:gd name="T0" fmla="*/ 3 w 8"/>
                  <a:gd name="T1" fmla="*/ 8 h 8"/>
                  <a:gd name="T2" fmla="*/ 0 w 8"/>
                  <a:gd name="T3" fmla="*/ 4 h 8"/>
                  <a:gd name="T4" fmla="*/ 4 w 8"/>
                  <a:gd name="T5" fmla="*/ 0 h 8"/>
                  <a:gd name="T6" fmla="*/ 8 w 8"/>
                  <a:gd name="T7" fmla="*/ 4 h 8"/>
                  <a:gd name="T8" fmla="*/ 3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3" y="8"/>
                    </a:move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2" name="Freeform 33"/>
              <p:cNvSpPr>
                <a:spLocks/>
              </p:cNvSpPr>
              <p:nvPr/>
            </p:nvSpPr>
            <p:spPr bwMode="auto">
              <a:xfrm>
                <a:off x="3660776" y="3170238"/>
                <a:ext cx="26988" cy="25400"/>
              </a:xfrm>
              <a:custGeom>
                <a:avLst/>
                <a:gdLst>
                  <a:gd name="T0" fmla="*/ 5 w 9"/>
                  <a:gd name="T1" fmla="*/ 8 h 8"/>
                  <a:gd name="T2" fmla="*/ 1 w 9"/>
                  <a:gd name="T3" fmla="*/ 4 h 8"/>
                  <a:gd name="T4" fmla="*/ 4 w 9"/>
                  <a:gd name="T5" fmla="*/ 0 h 8"/>
                  <a:gd name="T6" fmla="*/ 9 w 9"/>
                  <a:gd name="T7" fmla="*/ 4 h 8"/>
                  <a:gd name="T8" fmla="*/ 5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2" y="8"/>
                      <a:pt x="1" y="6"/>
                      <a:pt x="1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6"/>
                      <a:pt x="7" y="8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3" name="Freeform 34"/>
              <p:cNvSpPr>
                <a:spLocks/>
              </p:cNvSpPr>
              <p:nvPr/>
            </p:nvSpPr>
            <p:spPr bwMode="auto">
              <a:xfrm>
                <a:off x="3616326" y="3140075"/>
                <a:ext cx="25400" cy="26988"/>
              </a:xfrm>
              <a:custGeom>
                <a:avLst/>
                <a:gdLst>
                  <a:gd name="T0" fmla="*/ 5 w 8"/>
                  <a:gd name="T1" fmla="*/ 9 h 9"/>
                  <a:gd name="T2" fmla="*/ 0 w 8"/>
                  <a:gd name="T3" fmla="*/ 5 h 9"/>
                  <a:gd name="T4" fmla="*/ 4 w 8"/>
                  <a:gd name="T5" fmla="*/ 1 h 9"/>
                  <a:gd name="T6" fmla="*/ 8 w 8"/>
                  <a:gd name="T7" fmla="*/ 4 h 9"/>
                  <a:gd name="T8" fmla="*/ 5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4" name="Freeform 35"/>
              <p:cNvSpPr>
                <a:spLocks/>
              </p:cNvSpPr>
              <p:nvPr/>
            </p:nvSpPr>
            <p:spPr bwMode="auto">
              <a:xfrm>
                <a:off x="3567113" y="3117850"/>
                <a:ext cx="28575" cy="26988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5 h 9"/>
                  <a:gd name="T4" fmla="*/ 4 w 9"/>
                  <a:gd name="T5" fmla="*/ 0 h 9"/>
                  <a:gd name="T6" fmla="*/ 9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1" y="7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5"/>
                      <a:pt x="8" y="7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5" name="Freeform 36"/>
              <p:cNvSpPr>
                <a:spLocks/>
              </p:cNvSpPr>
              <p:nvPr/>
            </p:nvSpPr>
            <p:spPr bwMode="auto">
              <a:xfrm>
                <a:off x="3517901" y="3098800"/>
                <a:ext cx="28575" cy="28575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6 h 9"/>
                  <a:gd name="T4" fmla="*/ 3 w 9"/>
                  <a:gd name="T5" fmla="*/ 1 h 9"/>
                  <a:gd name="T6" fmla="*/ 8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6" name="Freeform 37"/>
              <p:cNvSpPr>
                <a:spLocks/>
              </p:cNvSpPr>
              <p:nvPr/>
            </p:nvSpPr>
            <p:spPr bwMode="auto">
              <a:xfrm>
                <a:off x="3465513" y="3086100"/>
                <a:ext cx="26988" cy="28575"/>
              </a:xfrm>
              <a:custGeom>
                <a:avLst/>
                <a:gdLst>
                  <a:gd name="T0" fmla="*/ 7 w 9"/>
                  <a:gd name="T1" fmla="*/ 8 h 9"/>
                  <a:gd name="T2" fmla="*/ 1 w 9"/>
                  <a:gd name="T3" fmla="*/ 7 h 9"/>
                  <a:gd name="T4" fmla="*/ 3 w 9"/>
                  <a:gd name="T5" fmla="*/ 1 h 9"/>
                  <a:gd name="T6" fmla="*/ 8 w 9"/>
                  <a:gd name="T7" fmla="*/ 3 h 9"/>
                  <a:gd name="T8" fmla="*/ 7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5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7" name="Freeform 38"/>
              <p:cNvSpPr>
                <a:spLocks/>
              </p:cNvSpPr>
              <p:nvPr/>
            </p:nvSpPr>
            <p:spPr bwMode="auto">
              <a:xfrm>
                <a:off x="3413126" y="3084513"/>
                <a:ext cx="26988" cy="26988"/>
              </a:xfrm>
              <a:custGeom>
                <a:avLst/>
                <a:gdLst>
                  <a:gd name="T0" fmla="*/ 7 w 9"/>
                  <a:gd name="T1" fmla="*/ 8 h 9"/>
                  <a:gd name="T2" fmla="*/ 1 w 9"/>
                  <a:gd name="T3" fmla="*/ 7 h 9"/>
                  <a:gd name="T4" fmla="*/ 2 w 9"/>
                  <a:gd name="T5" fmla="*/ 1 h 9"/>
                  <a:gd name="T6" fmla="*/ 8 w 9"/>
                  <a:gd name="T7" fmla="*/ 2 h 9"/>
                  <a:gd name="T8" fmla="*/ 7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9" y="4"/>
                      <a:pt x="9" y="6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8" name="Freeform 39"/>
              <p:cNvSpPr>
                <a:spLocks/>
              </p:cNvSpPr>
              <p:nvPr/>
            </p:nvSpPr>
            <p:spPr bwMode="auto">
              <a:xfrm>
                <a:off x="3360738" y="3086100"/>
                <a:ext cx="26988" cy="25400"/>
              </a:xfrm>
              <a:custGeom>
                <a:avLst/>
                <a:gdLst>
                  <a:gd name="T0" fmla="*/ 7 w 9"/>
                  <a:gd name="T1" fmla="*/ 7 h 8"/>
                  <a:gd name="T2" fmla="*/ 1 w 9"/>
                  <a:gd name="T3" fmla="*/ 7 h 8"/>
                  <a:gd name="T4" fmla="*/ 2 w 9"/>
                  <a:gd name="T5" fmla="*/ 1 h 8"/>
                  <a:gd name="T6" fmla="*/ 7 w 9"/>
                  <a:gd name="T7" fmla="*/ 1 h 8"/>
                  <a:gd name="T8" fmla="*/ 7 w 9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7"/>
                    </a:moveTo>
                    <a:cubicBezTo>
                      <a:pt x="6" y="8"/>
                      <a:pt x="3" y="8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49" name="Freeform 40"/>
              <p:cNvSpPr>
                <a:spLocks/>
              </p:cNvSpPr>
              <p:nvPr/>
            </p:nvSpPr>
            <p:spPr bwMode="auto">
              <a:xfrm>
                <a:off x="3308351" y="3092450"/>
                <a:ext cx="26988" cy="28575"/>
              </a:xfrm>
              <a:custGeom>
                <a:avLst/>
                <a:gdLst>
                  <a:gd name="T0" fmla="*/ 8 w 9"/>
                  <a:gd name="T1" fmla="*/ 7 h 9"/>
                  <a:gd name="T2" fmla="*/ 2 w 9"/>
                  <a:gd name="T3" fmla="*/ 8 h 9"/>
                  <a:gd name="T4" fmla="*/ 1 w 9"/>
                  <a:gd name="T5" fmla="*/ 2 h 9"/>
                  <a:gd name="T6" fmla="*/ 7 w 9"/>
                  <a:gd name="T7" fmla="*/ 2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9" y="3"/>
                      <a:pt x="9" y="6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0" name="Freeform 41"/>
              <p:cNvSpPr>
                <a:spLocks/>
              </p:cNvSpPr>
              <p:nvPr/>
            </p:nvSpPr>
            <p:spPr bwMode="auto">
              <a:xfrm>
                <a:off x="3254376" y="3108325"/>
                <a:ext cx="31750" cy="28575"/>
              </a:xfrm>
              <a:custGeom>
                <a:avLst/>
                <a:gdLst>
                  <a:gd name="T0" fmla="*/ 8 w 10"/>
                  <a:gd name="T1" fmla="*/ 7 h 9"/>
                  <a:gd name="T2" fmla="*/ 3 w 10"/>
                  <a:gd name="T3" fmla="*/ 8 h 9"/>
                  <a:gd name="T4" fmla="*/ 1 w 10"/>
                  <a:gd name="T5" fmla="*/ 2 h 9"/>
                  <a:gd name="T6" fmla="*/ 7 w 10"/>
                  <a:gd name="T7" fmla="*/ 1 h 9"/>
                  <a:gd name="T8" fmla="*/ 8 w 10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8" y="7"/>
                    </a:moveTo>
                    <a:cubicBezTo>
                      <a:pt x="7" y="8"/>
                      <a:pt x="5" y="9"/>
                      <a:pt x="3" y="8"/>
                    </a:cubicBezTo>
                    <a:cubicBezTo>
                      <a:pt x="1" y="7"/>
                      <a:pt x="0" y="4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2"/>
                      <a:pt x="10" y="5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1" name="Freeform 42"/>
              <p:cNvSpPr>
                <a:spLocks/>
              </p:cNvSpPr>
              <p:nvPr/>
            </p:nvSpPr>
            <p:spPr bwMode="auto">
              <a:xfrm>
                <a:off x="3208338" y="3130550"/>
                <a:ext cx="28575" cy="26988"/>
              </a:xfrm>
              <a:custGeom>
                <a:avLst/>
                <a:gdLst>
                  <a:gd name="T0" fmla="*/ 8 w 9"/>
                  <a:gd name="T1" fmla="*/ 6 h 9"/>
                  <a:gd name="T2" fmla="*/ 2 w 9"/>
                  <a:gd name="T3" fmla="*/ 8 h 9"/>
                  <a:gd name="T4" fmla="*/ 0 w 9"/>
                  <a:gd name="T5" fmla="*/ 2 h 9"/>
                  <a:gd name="T6" fmla="*/ 6 w 9"/>
                  <a:gd name="T7" fmla="*/ 1 h 9"/>
                  <a:gd name="T8" fmla="*/ 8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6"/>
                    </a:moveTo>
                    <a:cubicBezTo>
                      <a:pt x="7" y="8"/>
                      <a:pt x="4" y="9"/>
                      <a:pt x="2" y="8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" y="0"/>
                      <a:pt x="4" y="0"/>
                      <a:pt x="6" y="1"/>
                    </a:cubicBezTo>
                    <a:cubicBezTo>
                      <a:pt x="8" y="1"/>
                      <a:pt x="9" y="4"/>
                      <a:pt x="8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2" name="Freeform 43"/>
              <p:cNvSpPr>
                <a:spLocks/>
              </p:cNvSpPr>
              <p:nvPr/>
            </p:nvSpPr>
            <p:spPr bwMode="auto">
              <a:xfrm>
                <a:off x="3162301" y="3154363"/>
                <a:ext cx="26988" cy="28575"/>
              </a:xfrm>
              <a:custGeom>
                <a:avLst/>
                <a:gdLst>
                  <a:gd name="T0" fmla="*/ 8 w 9"/>
                  <a:gd name="T1" fmla="*/ 6 h 9"/>
                  <a:gd name="T2" fmla="*/ 3 w 9"/>
                  <a:gd name="T3" fmla="*/ 9 h 9"/>
                  <a:gd name="T4" fmla="*/ 0 w 9"/>
                  <a:gd name="T5" fmla="*/ 4 h 9"/>
                  <a:gd name="T6" fmla="*/ 6 w 9"/>
                  <a:gd name="T7" fmla="*/ 1 h 9"/>
                  <a:gd name="T8" fmla="*/ 8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6"/>
                    </a:moveTo>
                    <a:cubicBezTo>
                      <a:pt x="7" y="8"/>
                      <a:pt x="5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6" y="1"/>
                    </a:cubicBezTo>
                    <a:cubicBezTo>
                      <a:pt x="8" y="2"/>
                      <a:pt x="9" y="4"/>
                      <a:pt x="8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3" name="Freeform 44"/>
              <p:cNvSpPr>
                <a:spLocks/>
              </p:cNvSpPr>
              <p:nvPr/>
            </p:nvSpPr>
            <p:spPr bwMode="auto">
              <a:xfrm>
                <a:off x="3119438" y="3189288"/>
                <a:ext cx="26988" cy="26988"/>
              </a:xfrm>
              <a:custGeom>
                <a:avLst/>
                <a:gdLst>
                  <a:gd name="T0" fmla="*/ 9 w 9"/>
                  <a:gd name="T1" fmla="*/ 5 h 9"/>
                  <a:gd name="T2" fmla="*/ 4 w 9"/>
                  <a:gd name="T3" fmla="*/ 8 h 9"/>
                  <a:gd name="T4" fmla="*/ 1 w 9"/>
                  <a:gd name="T5" fmla="*/ 3 h 9"/>
                  <a:gd name="T6" fmla="*/ 5 w 9"/>
                  <a:gd name="T7" fmla="*/ 0 h 9"/>
                  <a:gd name="T8" fmla="*/ 9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cubicBezTo>
                      <a:pt x="8" y="7"/>
                      <a:pt x="6" y="9"/>
                      <a:pt x="4" y="8"/>
                    </a:cubicBezTo>
                    <a:cubicBezTo>
                      <a:pt x="2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1"/>
                      <a:pt x="9" y="3"/>
                      <a:pt x="9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4" name="Freeform 45"/>
              <p:cNvSpPr>
                <a:spLocks/>
              </p:cNvSpPr>
              <p:nvPr/>
            </p:nvSpPr>
            <p:spPr bwMode="auto">
              <a:xfrm>
                <a:off x="3081338" y="3225800"/>
                <a:ext cx="25400" cy="25400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5" name="Freeform 46"/>
              <p:cNvSpPr>
                <a:spLocks/>
              </p:cNvSpPr>
              <p:nvPr/>
            </p:nvSpPr>
            <p:spPr bwMode="auto">
              <a:xfrm>
                <a:off x="3048001" y="3265488"/>
                <a:ext cx="26988" cy="28575"/>
              </a:xfrm>
              <a:custGeom>
                <a:avLst/>
                <a:gdLst>
                  <a:gd name="T0" fmla="*/ 8 w 9"/>
                  <a:gd name="T1" fmla="*/ 4 h 9"/>
                  <a:gd name="T2" fmla="*/ 5 w 9"/>
                  <a:gd name="T3" fmla="*/ 8 h 9"/>
                  <a:gd name="T4" fmla="*/ 0 w 9"/>
                  <a:gd name="T5" fmla="*/ 5 h 9"/>
                  <a:gd name="T6" fmla="*/ 4 w 9"/>
                  <a:gd name="T7" fmla="*/ 0 h 9"/>
                  <a:gd name="T8" fmla="*/ 8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4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6" name="Freeform 47"/>
              <p:cNvSpPr>
                <a:spLocks/>
              </p:cNvSpPr>
              <p:nvPr/>
            </p:nvSpPr>
            <p:spPr bwMode="auto">
              <a:xfrm>
                <a:off x="3019426" y="3313113"/>
                <a:ext cx="28575" cy="23813"/>
              </a:xfrm>
              <a:custGeom>
                <a:avLst/>
                <a:gdLst>
                  <a:gd name="T0" fmla="*/ 8 w 9"/>
                  <a:gd name="T1" fmla="*/ 3 h 8"/>
                  <a:gd name="T2" fmla="*/ 5 w 9"/>
                  <a:gd name="T3" fmla="*/ 8 h 8"/>
                  <a:gd name="T4" fmla="*/ 0 w 9"/>
                  <a:gd name="T5" fmla="*/ 5 h 8"/>
                  <a:gd name="T6" fmla="*/ 4 w 9"/>
                  <a:gd name="T7" fmla="*/ 0 h 8"/>
                  <a:gd name="T8" fmla="*/ 8 w 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9" y="6"/>
                      <a:pt x="7" y="8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0" y="3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7" name="Freeform 48"/>
              <p:cNvSpPr>
                <a:spLocks/>
              </p:cNvSpPr>
              <p:nvPr/>
            </p:nvSpPr>
            <p:spPr bwMode="auto">
              <a:xfrm>
                <a:off x="3870326" y="3949700"/>
                <a:ext cx="28575" cy="26988"/>
              </a:xfrm>
              <a:custGeom>
                <a:avLst/>
                <a:gdLst>
                  <a:gd name="T0" fmla="*/ 8 w 9"/>
                  <a:gd name="T1" fmla="*/ 4 h 9"/>
                  <a:gd name="T2" fmla="*/ 5 w 9"/>
                  <a:gd name="T3" fmla="*/ 9 h 9"/>
                  <a:gd name="T4" fmla="*/ 0 w 9"/>
                  <a:gd name="T5" fmla="*/ 6 h 9"/>
                  <a:gd name="T6" fmla="*/ 3 w 9"/>
                  <a:gd name="T7" fmla="*/ 1 h 9"/>
                  <a:gd name="T8" fmla="*/ 8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4"/>
                    </a:move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8" name="Freeform 49"/>
              <p:cNvSpPr>
                <a:spLocks/>
              </p:cNvSpPr>
              <p:nvPr/>
            </p:nvSpPr>
            <p:spPr bwMode="auto">
              <a:xfrm>
                <a:off x="3911601" y="3900488"/>
                <a:ext cx="26988" cy="26988"/>
              </a:xfrm>
              <a:custGeom>
                <a:avLst/>
                <a:gdLst>
                  <a:gd name="T0" fmla="*/ 9 w 9"/>
                  <a:gd name="T1" fmla="*/ 3 h 9"/>
                  <a:gd name="T2" fmla="*/ 6 w 9"/>
                  <a:gd name="T3" fmla="*/ 8 h 9"/>
                  <a:gd name="T4" fmla="*/ 1 w 9"/>
                  <a:gd name="T5" fmla="*/ 6 h 9"/>
                  <a:gd name="T6" fmla="*/ 3 w 9"/>
                  <a:gd name="T7" fmla="*/ 0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1"/>
                      <a:pt x="3" y="0"/>
                    </a:cubicBezTo>
                    <a:cubicBezTo>
                      <a:pt x="5" y="0"/>
                      <a:pt x="8" y="1"/>
                      <a:pt x="9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59" name="Freeform 50"/>
              <p:cNvSpPr>
                <a:spLocks/>
              </p:cNvSpPr>
              <p:nvPr/>
            </p:nvSpPr>
            <p:spPr bwMode="auto">
              <a:xfrm>
                <a:off x="3948113" y="3843338"/>
                <a:ext cx="28575" cy="28575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8 h 9"/>
                  <a:gd name="T4" fmla="*/ 1 w 9"/>
                  <a:gd name="T5" fmla="*/ 6 h 9"/>
                  <a:gd name="T6" fmla="*/ 3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9" y="7"/>
                      <a:pt x="7" y="8"/>
                    </a:cubicBezTo>
                    <a:cubicBezTo>
                      <a:pt x="5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0" name="Freeform 51"/>
              <p:cNvSpPr>
                <a:spLocks/>
              </p:cNvSpPr>
              <p:nvPr/>
            </p:nvSpPr>
            <p:spPr bwMode="auto">
              <a:xfrm>
                <a:off x="3978276" y="3784600"/>
                <a:ext cx="28575" cy="28575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8 h 9"/>
                  <a:gd name="T4" fmla="*/ 2 w 9"/>
                  <a:gd name="T5" fmla="*/ 7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9" y="6"/>
                      <a:pt x="7" y="8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1" name="Freeform 52"/>
              <p:cNvSpPr>
                <a:spLocks/>
              </p:cNvSpPr>
              <p:nvPr/>
            </p:nvSpPr>
            <p:spPr bwMode="auto">
              <a:xfrm>
                <a:off x="4003676" y="3724275"/>
                <a:ext cx="28575" cy="26988"/>
              </a:xfrm>
              <a:custGeom>
                <a:avLst/>
                <a:gdLst>
                  <a:gd name="T0" fmla="*/ 8 w 9"/>
                  <a:gd name="T1" fmla="*/ 2 h 9"/>
                  <a:gd name="T2" fmla="*/ 7 w 9"/>
                  <a:gd name="T3" fmla="*/ 7 h 9"/>
                  <a:gd name="T4" fmla="*/ 2 w 9"/>
                  <a:gd name="T5" fmla="*/ 7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3"/>
                      <a:pt x="9" y="6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2" name="Freeform 53"/>
              <p:cNvSpPr>
                <a:spLocks/>
              </p:cNvSpPr>
              <p:nvPr/>
            </p:nvSpPr>
            <p:spPr bwMode="auto">
              <a:xfrm>
                <a:off x="4022726" y="3659188"/>
                <a:ext cx="26988" cy="26988"/>
              </a:xfrm>
              <a:custGeom>
                <a:avLst/>
                <a:gdLst>
                  <a:gd name="T0" fmla="*/ 7 w 9"/>
                  <a:gd name="T1" fmla="*/ 2 h 9"/>
                  <a:gd name="T2" fmla="*/ 8 w 9"/>
                  <a:gd name="T3" fmla="*/ 7 h 9"/>
                  <a:gd name="T4" fmla="*/ 2 w 9"/>
                  <a:gd name="T5" fmla="*/ 7 h 9"/>
                  <a:gd name="T6" fmla="*/ 2 w 9"/>
                  <a:gd name="T7" fmla="*/ 2 h 9"/>
                  <a:gd name="T8" fmla="*/ 7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cubicBezTo>
                      <a:pt x="9" y="3"/>
                      <a:pt x="9" y="6"/>
                      <a:pt x="8" y="7"/>
                    </a:cubicBezTo>
                    <a:cubicBezTo>
                      <a:pt x="6" y="9"/>
                      <a:pt x="4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3" name="Freeform 54"/>
              <p:cNvSpPr>
                <a:spLocks/>
              </p:cNvSpPr>
              <p:nvPr/>
            </p:nvSpPr>
            <p:spPr bwMode="auto">
              <a:xfrm>
                <a:off x="4035426" y="3594100"/>
                <a:ext cx="26988" cy="26988"/>
              </a:xfrm>
              <a:custGeom>
                <a:avLst/>
                <a:gdLst>
                  <a:gd name="T0" fmla="*/ 7 w 9"/>
                  <a:gd name="T1" fmla="*/ 1 h 9"/>
                  <a:gd name="T2" fmla="*/ 8 w 9"/>
                  <a:gd name="T3" fmla="*/ 7 h 9"/>
                  <a:gd name="T4" fmla="*/ 2 w 9"/>
                  <a:gd name="T5" fmla="*/ 8 h 9"/>
                  <a:gd name="T6" fmla="*/ 1 w 9"/>
                  <a:gd name="T7" fmla="*/ 2 h 9"/>
                  <a:gd name="T8" fmla="*/ 7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1"/>
                    </a:moveTo>
                    <a:cubicBezTo>
                      <a:pt x="9" y="2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4" name="Freeform 55"/>
              <p:cNvSpPr>
                <a:spLocks/>
              </p:cNvSpPr>
              <p:nvPr/>
            </p:nvSpPr>
            <p:spPr bwMode="auto">
              <a:xfrm>
                <a:off x="4038601" y="3525838"/>
                <a:ext cx="26988" cy="26988"/>
              </a:xfrm>
              <a:custGeom>
                <a:avLst/>
                <a:gdLst>
                  <a:gd name="T0" fmla="*/ 7 w 9"/>
                  <a:gd name="T1" fmla="*/ 1 h 9"/>
                  <a:gd name="T2" fmla="*/ 8 w 9"/>
                  <a:gd name="T3" fmla="*/ 7 h 9"/>
                  <a:gd name="T4" fmla="*/ 3 w 9"/>
                  <a:gd name="T5" fmla="*/ 8 h 9"/>
                  <a:gd name="T6" fmla="*/ 1 w 9"/>
                  <a:gd name="T7" fmla="*/ 3 h 9"/>
                  <a:gd name="T8" fmla="*/ 7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7" y="1"/>
                    </a:moveTo>
                    <a:cubicBezTo>
                      <a:pt x="9" y="2"/>
                      <a:pt x="9" y="5"/>
                      <a:pt x="8" y="7"/>
                    </a:cubicBezTo>
                    <a:cubicBezTo>
                      <a:pt x="7" y="9"/>
                      <a:pt x="5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5" name="Freeform 56"/>
              <p:cNvSpPr>
                <a:spLocks/>
              </p:cNvSpPr>
              <p:nvPr/>
            </p:nvSpPr>
            <p:spPr bwMode="auto">
              <a:xfrm>
                <a:off x="4035426" y="3460750"/>
                <a:ext cx="30163" cy="28575"/>
              </a:xfrm>
              <a:custGeom>
                <a:avLst/>
                <a:gdLst>
                  <a:gd name="T0" fmla="*/ 7 w 10"/>
                  <a:gd name="T1" fmla="*/ 1 h 9"/>
                  <a:gd name="T2" fmla="*/ 9 w 10"/>
                  <a:gd name="T3" fmla="*/ 6 h 9"/>
                  <a:gd name="T4" fmla="*/ 3 w 10"/>
                  <a:gd name="T5" fmla="*/ 8 h 9"/>
                  <a:gd name="T6" fmla="*/ 1 w 10"/>
                  <a:gd name="T7" fmla="*/ 3 h 9"/>
                  <a:gd name="T8" fmla="*/ 7 w 1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7" y="1"/>
                    </a:moveTo>
                    <a:cubicBezTo>
                      <a:pt x="9" y="2"/>
                      <a:pt x="10" y="4"/>
                      <a:pt x="9" y="6"/>
                    </a:cubicBezTo>
                    <a:cubicBezTo>
                      <a:pt x="8" y="8"/>
                      <a:pt x="5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6" name="Freeform 57"/>
              <p:cNvSpPr>
                <a:spLocks/>
              </p:cNvSpPr>
              <p:nvPr/>
            </p:nvSpPr>
            <p:spPr bwMode="auto">
              <a:xfrm>
                <a:off x="4025901" y="3392488"/>
                <a:ext cx="26988" cy="31750"/>
              </a:xfrm>
              <a:custGeom>
                <a:avLst/>
                <a:gdLst>
                  <a:gd name="T0" fmla="*/ 6 w 9"/>
                  <a:gd name="T1" fmla="*/ 1 h 10"/>
                  <a:gd name="T2" fmla="*/ 9 w 9"/>
                  <a:gd name="T3" fmla="*/ 6 h 10"/>
                  <a:gd name="T4" fmla="*/ 4 w 9"/>
                  <a:gd name="T5" fmla="*/ 9 h 10"/>
                  <a:gd name="T6" fmla="*/ 1 w 9"/>
                  <a:gd name="T7" fmla="*/ 4 h 10"/>
                  <a:gd name="T8" fmla="*/ 6 w 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1"/>
                    </a:moveTo>
                    <a:cubicBezTo>
                      <a:pt x="8" y="2"/>
                      <a:pt x="9" y="4"/>
                      <a:pt x="9" y="6"/>
                    </a:cubicBezTo>
                    <a:cubicBezTo>
                      <a:pt x="8" y="8"/>
                      <a:pt x="6" y="10"/>
                      <a:pt x="4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2" y="2"/>
                      <a:pt x="4" y="0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7" name="Freeform 58"/>
              <p:cNvSpPr>
                <a:spLocks/>
              </p:cNvSpPr>
              <p:nvPr/>
            </p:nvSpPr>
            <p:spPr bwMode="auto">
              <a:xfrm>
                <a:off x="4010026" y="3330575"/>
                <a:ext cx="28575" cy="28575"/>
              </a:xfrm>
              <a:custGeom>
                <a:avLst/>
                <a:gdLst>
                  <a:gd name="T0" fmla="*/ 5 w 9"/>
                  <a:gd name="T1" fmla="*/ 0 h 9"/>
                  <a:gd name="T2" fmla="*/ 8 w 9"/>
                  <a:gd name="T3" fmla="*/ 5 h 9"/>
                  <a:gd name="T4" fmla="*/ 4 w 9"/>
                  <a:gd name="T5" fmla="*/ 8 h 9"/>
                  <a:gd name="T6" fmla="*/ 1 w 9"/>
                  <a:gd name="T7" fmla="*/ 3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8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4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8" name="Freeform 59"/>
              <p:cNvSpPr>
                <a:spLocks/>
              </p:cNvSpPr>
              <p:nvPr/>
            </p:nvSpPr>
            <p:spPr bwMode="auto">
              <a:xfrm>
                <a:off x="3987801" y="3268663"/>
                <a:ext cx="25400" cy="25400"/>
              </a:xfrm>
              <a:custGeom>
                <a:avLst/>
                <a:gdLst>
                  <a:gd name="T0" fmla="*/ 5 w 8"/>
                  <a:gd name="T1" fmla="*/ 0 h 8"/>
                  <a:gd name="T2" fmla="*/ 8 w 8"/>
                  <a:gd name="T3" fmla="*/ 4 h 8"/>
                  <a:gd name="T4" fmla="*/ 4 w 8"/>
                  <a:gd name="T5" fmla="*/ 8 h 8"/>
                  <a:gd name="T6" fmla="*/ 0 w 8"/>
                  <a:gd name="T7" fmla="*/ 3 h 8"/>
                  <a:gd name="T8" fmla="*/ 5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4" y="8"/>
                    </a:cubicBezTo>
                    <a:cubicBezTo>
                      <a:pt x="1" y="8"/>
                      <a:pt x="0" y="6"/>
                      <a:pt x="0" y="3"/>
                    </a:cubicBezTo>
                    <a:cubicBezTo>
                      <a:pt x="0" y="1"/>
                      <a:pt x="2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69" name="Freeform 60"/>
              <p:cNvSpPr>
                <a:spLocks/>
              </p:cNvSpPr>
              <p:nvPr/>
            </p:nvSpPr>
            <p:spPr bwMode="auto">
              <a:xfrm>
                <a:off x="3960813" y="3206750"/>
                <a:ext cx="23813" cy="28575"/>
              </a:xfrm>
              <a:custGeom>
                <a:avLst/>
                <a:gdLst>
                  <a:gd name="T0" fmla="*/ 4 w 8"/>
                  <a:gd name="T1" fmla="*/ 1 h 9"/>
                  <a:gd name="T2" fmla="*/ 8 w 8"/>
                  <a:gd name="T3" fmla="*/ 5 h 9"/>
                  <a:gd name="T4" fmla="*/ 4 w 8"/>
                  <a:gd name="T5" fmla="*/ 9 h 9"/>
                  <a:gd name="T6" fmla="*/ 0 w 8"/>
                  <a:gd name="T7" fmla="*/ 4 h 9"/>
                  <a:gd name="T8" fmla="*/ 4 w 8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1"/>
                    </a:moveTo>
                    <a:cubicBezTo>
                      <a:pt x="6" y="1"/>
                      <a:pt x="8" y="2"/>
                      <a:pt x="8" y="5"/>
                    </a:cubicBezTo>
                    <a:cubicBezTo>
                      <a:pt x="8" y="7"/>
                      <a:pt x="6" y="9"/>
                      <a:pt x="4" y="9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2"/>
                      <a:pt x="1" y="0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0" name="Freeform 61"/>
              <p:cNvSpPr>
                <a:spLocks/>
              </p:cNvSpPr>
              <p:nvPr/>
            </p:nvSpPr>
            <p:spPr bwMode="auto">
              <a:xfrm>
                <a:off x="3922713" y="3151188"/>
                <a:ext cx="25400" cy="28575"/>
              </a:xfrm>
              <a:custGeom>
                <a:avLst/>
                <a:gdLst>
                  <a:gd name="T0" fmla="*/ 4 w 8"/>
                  <a:gd name="T1" fmla="*/ 0 h 9"/>
                  <a:gd name="T2" fmla="*/ 8 w 8"/>
                  <a:gd name="T3" fmla="*/ 4 h 9"/>
                  <a:gd name="T4" fmla="*/ 4 w 8"/>
                  <a:gd name="T5" fmla="*/ 8 h 9"/>
                  <a:gd name="T6" fmla="*/ 0 w 8"/>
                  <a:gd name="T7" fmla="*/ 5 h 9"/>
                  <a:gd name="T8" fmla="*/ 4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7" y="8"/>
                      <a:pt x="4" y="8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1" name="Freeform 62"/>
              <p:cNvSpPr>
                <a:spLocks/>
              </p:cNvSpPr>
              <p:nvPr/>
            </p:nvSpPr>
            <p:spPr bwMode="auto">
              <a:xfrm>
                <a:off x="3879851" y="3098800"/>
                <a:ext cx="28575" cy="28575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4 h 9"/>
                  <a:gd name="T4" fmla="*/ 6 w 9"/>
                  <a:gd name="T5" fmla="*/ 8 h 9"/>
                  <a:gd name="T6" fmla="*/ 1 w 9"/>
                  <a:gd name="T7" fmla="*/ 5 h 9"/>
                  <a:gd name="T8" fmla="*/ 4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6" y="0"/>
                      <a:pt x="8" y="1"/>
                      <a:pt x="9" y="4"/>
                    </a:cubicBezTo>
                    <a:cubicBezTo>
                      <a:pt x="9" y="6"/>
                      <a:pt x="8" y="8"/>
                      <a:pt x="6" y="8"/>
                    </a:cubicBezTo>
                    <a:cubicBezTo>
                      <a:pt x="3" y="9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2" name="Freeform 63"/>
              <p:cNvSpPr>
                <a:spLocks/>
              </p:cNvSpPr>
              <p:nvPr/>
            </p:nvSpPr>
            <p:spPr bwMode="auto">
              <a:xfrm>
                <a:off x="3833813" y="3049588"/>
                <a:ext cx="26988" cy="28575"/>
              </a:xfrm>
              <a:custGeom>
                <a:avLst/>
                <a:gdLst>
                  <a:gd name="T0" fmla="*/ 4 w 9"/>
                  <a:gd name="T1" fmla="*/ 1 h 9"/>
                  <a:gd name="T2" fmla="*/ 9 w 9"/>
                  <a:gd name="T3" fmla="*/ 4 h 9"/>
                  <a:gd name="T4" fmla="*/ 6 w 9"/>
                  <a:gd name="T5" fmla="*/ 9 h 9"/>
                  <a:gd name="T6" fmla="*/ 1 w 9"/>
                  <a:gd name="T7" fmla="*/ 6 h 9"/>
                  <a:gd name="T8" fmla="*/ 4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3" name="Freeform 64"/>
              <p:cNvSpPr>
                <a:spLocks/>
              </p:cNvSpPr>
              <p:nvPr/>
            </p:nvSpPr>
            <p:spPr bwMode="auto">
              <a:xfrm>
                <a:off x="3784601" y="3009900"/>
                <a:ext cx="26988" cy="26988"/>
              </a:xfrm>
              <a:custGeom>
                <a:avLst/>
                <a:gdLst>
                  <a:gd name="T0" fmla="*/ 3 w 9"/>
                  <a:gd name="T1" fmla="*/ 0 h 9"/>
                  <a:gd name="T2" fmla="*/ 8 w 9"/>
                  <a:gd name="T3" fmla="*/ 3 h 9"/>
                  <a:gd name="T4" fmla="*/ 6 w 9"/>
                  <a:gd name="T5" fmla="*/ 8 h 9"/>
                  <a:gd name="T6" fmla="*/ 0 w 9"/>
                  <a:gd name="T7" fmla="*/ 6 h 9"/>
                  <a:gd name="T8" fmla="*/ 3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1" y="8"/>
                      <a:pt x="0" y="6"/>
                    </a:cubicBezTo>
                    <a:cubicBezTo>
                      <a:pt x="0" y="4"/>
                      <a:pt x="1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4" name="Freeform 65"/>
              <p:cNvSpPr>
                <a:spLocks/>
              </p:cNvSpPr>
              <p:nvPr/>
            </p:nvSpPr>
            <p:spPr bwMode="auto">
              <a:xfrm>
                <a:off x="3729038" y="2971800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6 w 9"/>
                  <a:gd name="T5" fmla="*/ 8 h 9"/>
                  <a:gd name="T6" fmla="*/ 1 w 9"/>
                  <a:gd name="T7" fmla="*/ 6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7" y="0"/>
                      <a:pt x="8" y="2"/>
                    </a:cubicBez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5" name="Freeform 66"/>
              <p:cNvSpPr>
                <a:spLocks/>
              </p:cNvSpPr>
              <p:nvPr/>
            </p:nvSpPr>
            <p:spPr bwMode="auto">
              <a:xfrm>
                <a:off x="3670301" y="2941638"/>
                <a:ext cx="26988" cy="26988"/>
              </a:xfrm>
              <a:custGeom>
                <a:avLst/>
                <a:gdLst>
                  <a:gd name="T0" fmla="*/ 2 w 9"/>
                  <a:gd name="T1" fmla="*/ 1 h 9"/>
                  <a:gd name="T2" fmla="*/ 8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4" y="0"/>
                      <a:pt x="6" y="0"/>
                      <a:pt x="8" y="2"/>
                    </a:cubicBezTo>
                    <a:cubicBezTo>
                      <a:pt x="9" y="4"/>
                      <a:pt x="8" y="6"/>
                      <a:pt x="7" y="7"/>
                    </a:cubicBezTo>
                    <a:cubicBezTo>
                      <a:pt x="5" y="9"/>
                      <a:pt x="2" y="8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6" name="Freeform 67"/>
              <p:cNvSpPr>
                <a:spLocks/>
              </p:cNvSpPr>
              <p:nvPr/>
            </p:nvSpPr>
            <p:spPr bwMode="auto">
              <a:xfrm>
                <a:off x="3608388" y="2916238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7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7" name="Freeform 68"/>
              <p:cNvSpPr>
                <a:spLocks/>
              </p:cNvSpPr>
              <p:nvPr/>
            </p:nvSpPr>
            <p:spPr bwMode="auto">
              <a:xfrm>
                <a:off x="3543301" y="2898775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7 w 9"/>
                  <a:gd name="T5" fmla="*/ 7 h 9"/>
                  <a:gd name="T6" fmla="*/ 2 w 9"/>
                  <a:gd name="T7" fmla="*/ 7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ubicBezTo>
                      <a:pt x="6" y="9"/>
                      <a:pt x="3" y="9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8" name="Freeform 69"/>
              <p:cNvSpPr>
                <a:spLocks/>
              </p:cNvSpPr>
              <p:nvPr/>
            </p:nvSpPr>
            <p:spPr bwMode="auto">
              <a:xfrm>
                <a:off x="3478213" y="2886075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79" name="Freeform 70"/>
              <p:cNvSpPr>
                <a:spLocks/>
              </p:cNvSpPr>
              <p:nvPr/>
            </p:nvSpPr>
            <p:spPr bwMode="auto">
              <a:xfrm>
                <a:off x="3409951" y="2882900"/>
                <a:ext cx="26988" cy="26988"/>
              </a:xfrm>
              <a:custGeom>
                <a:avLst/>
                <a:gdLst>
                  <a:gd name="T0" fmla="*/ 1 w 9"/>
                  <a:gd name="T1" fmla="*/ 2 h 9"/>
                  <a:gd name="T2" fmla="*/ 7 w 9"/>
                  <a:gd name="T3" fmla="*/ 1 h 9"/>
                  <a:gd name="T4" fmla="*/ 8 w 9"/>
                  <a:gd name="T5" fmla="*/ 6 h 9"/>
                  <a:gd name="T6" fmla="*/ 3 w 9"/>
                  <a:gd name="T7" fmla="*/ 8 h 9"/>
                  <a:gd name="T8" fmla="*/ 1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2"/>
                      <a:pt x="9" y="4"/>
                      <a:pt x="8" y="6"/>
                    </a:cubicBezTo>
                    <a:cubicBezTo>
                      <a:pt x="7" y="8"/>
                      <a:pt x="5" y="9"/>
                      <a:pt x="3" y="8"/>
                    </a:cubicBezTo>
                    <a:cubicBezTo>
                      <a:pt x="1" y="7"/>
                      <a:pt x="0" y="4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0" name="Freeform 71"/>
              <p:cNvSpPr>
                <a:spLocks/>
              </p:cNvSpPr>
              <p:nvPr/>
            </p:nvSpPr>
            <p:spPr bwMode="auto">
              <a:xfrm>
                <a:off x="3344863" y="2882900"/>
                <a:ext cx="26988" cy="30163"/>
              </a:xfrm>
              <a:custGeom>
                <a:avLst/>
                <a:gdLst>
                  <a:gd name="T0" fmla="*/ 1 w 9"/>
                  <a:gd name="T1" fmla="*/ 3 h 10"/>
                  <a:gd name="T2" fmla="*/ 6 w 9"/>
                  <a:gd name="T3" fmla="*/ 1 h 10"/>
                  <a:gd name="T4" fmla="*/ 8 w 9"/>
                  <a:gd name="T5" fmla="*/ 7 h 10"/>
                  <a:gd name="T6" fmla="*/ 3 w 9"/>
                  <a:gd name="T7" fmla="*/ 9 h 10"/>
                  <a:gd name="T8" fmla="*/ 1 w 9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1" name="Freeform 72"/>
              <p:cNvSpPr>
                <a:spLocks/>
              </p:cNvSpPr>
              <p:nvPr/>
            </p:nvSpPr>
            <p:spPr bwMode="auto">
              <a:xfrm>
                <a:off x="3276601" y="2895600"/>
                <a:ext cx="31750" cy="26988"/>
              </a:xfrm>
              <a:custGeom>
                <a:avLst/>
                <a:gdLst>
                  <a:gd name="T0" fmla="*/ 1 w 10"/>
                  <a:gd name="T1" fmla="*/ 3 h 9"/>
                  <a:gd name="T2" fmla="*/ 6 w 10"/>
                  <a:gd name="T3" fmla="*/ 0 h 9"/>
                  <a:gd name="T4" fmla="*/ 9 w 10"/>
                  <a:gd name="T5" fmla="*/ 5 h 9"/>
                  <a:gd name="T6" fmla="*/ 4 w 10"/>
                  <a:gd name="T7" fmla="*/ 8 h 9"/>
                  <a:gd name="T8" fmla="*/ 1 w 10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1"/>
                      <a:pt x="10" y="3"/>
                      <a:pt x="9" y="5"/>
                    </a:cubicBezTo>
                    <a:cubicBezTo>
                      <a:pt x="8" y="8"/>
                      <a:pt x="6" y="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2" name="Freeform 73"/>
              <p:cNvSpPr>
                <a:spLocks/>
              </p:cNvSpPr>
              <p:nvPr/>
            </p:nvSpPr>
            <p:spPr bwMode="auto">
              <a:xfrm>
                <a:off x="3214688" y="2909888"/>
                <a:ext cx="28575" cy="2857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1 h 9"/>
                  <a:gd name="T4" fmla="*/ 8 w 9"/>
                  <a:gd name="T5" fmla="*/ 5 h 9"/>
                  <a:gd name="T6" fmla="*/ 3 w 9"/>
                  <a:gd name="T7" fmla="*/ 8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8"/>
                      <a:pt x="5" y="9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3" name="Freeform 74"/>
              <p:cNvSpPr>
                <a:spLocks/>
              </p:cNvSpPr>
              <p:nvPr/>
            </p:nvSpPr>
            <p:spPr bwMode="auto">
              <a:xfrm>
                <a:off x="3152776" y="2935288"/>
                <a:ext cx="25400" cy="25400"/>
              </a:xfrm>
              <a:custGeom>
                <a:avLst/>
                <a:gdLst>
                  <a:gd name="T0" fmla="*/ 0 w 8"/>
                  <a:gd name="T1" fmla="*/ 3 h 8"/>
                  <a:gd name="T2" fmla="*/ 4 w 8"/>
                  <a:gd name="T3" fmla="*/ 0 h 8"/>
                  <a:gd name="T4" fmla="*/ 8 w 8"/>
                  <a:gd name="T5" fmla="*/ 4 h 8"/>
                  <a:gd name="T6" fmla="*/ 3 w 8"/>
                  <a:gd name="T7" fmla="*/ 8 h 8"/>
                  <a:gd name="T8" fmla="*/ 0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4" name="Freeform 75"/>
              <p:cNvSpPr>
                <a:spLocks/>
              </p:cNvSpPr>
              <p:nvPr/>
            </p:nvSpPr>
            <p:spPr bwMode="auto">
              <a:xfrm>
                <a:off x="3090863" y="2963863"/>
                <a:ext cx="28575" cy="26988"/>
              </a:xfrm>
              <a:custGeom>
                <a:avLst/>
                <a:gdLst>
                  <a:gd name="T0" fmla="*/ 1 w 9"/>
                  <a:gd name="T1" fmla="*/ 4 h 9"/>
                  <a:gd name="T2" fmla="*/ 5 w 9"/>
                  <a:gd name="T3" fmla="*/ 0 h 9"/>
                  <a:gd name="T4" fmla="*/ 9 w 9"/>
                  <a:gd name="T5" fmla="*/ 4 h 9"/>
                  <a:gd name="T6" fmla="*/ 4 w 9"/>
                  <a:gd name="T7" fmla="*/ 8 h 9"/>
                  <a:gd name="T8" fmla="*/ 1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4"/>
                    </a:moveTo>
                    <a:cubicBezTo>
                      <a:pt x="1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8"/>
                    </a:cubicBezTo>
                    <a:cubicBezTo>
                      <a:pt x="2" y="8"/>
                      <a:pt x="0" y="7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5" name="Freeform 76"/>
              <p:cNvSpPr>
                <a:spLocks/>
              </p:cNvSpPr>
              <p:nvPr/>
            </p:nvSpPr>
            <p:spPr bwMode="auto">
              <a:xfrm>
                <a:off x="3035301" y="3000375"/>
                <a:ext cx="28575" cy="25400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0 h 8"/>
                  <a:gd name="T4" fmla="*/ 8 w 9"/>
                  <a:gd name="T5" fmla="*/ 4 h 8"/>
                  <a:gd name="T6" fmla="*/ 5 w 9"/>
                  <a:gd name="T7" fmla="*/ 8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2" y="8"/>
                      <a:pt x="1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6" name="Freeform 77"/>
              <p:cNvSpPr>
                <a:spLocks/>
              </p:cNvSpPr>
              <p:nvPr/>
            </p:nvSpPr>
            <p:spPr bwMode="auto">
              <a:xfrm>
                <a:off x="2982913" y="3040063"/>
                <a:ext cx="26988" cy="28575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0 h 9"/>
                  <a:gd name="T4" fmla="*/ 8 w 9"/>
                  <a:gd name="T5" fmla="*/ 3 h 9"/>
                  <a:gd name="T6" fmla="*/ 5 w 9"/>
                  <a:gd name="T7" fmla="*/ 8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6"/>
                      <a:pt x="7" y="8"/>
                      <a:pt x="5" y="8"/>
                    </a:cubicBezTo>
                    <a:cubicBezTo>
                      <a:pt x="3" y="9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7" name="Freeform 78"/>
              <p:cNvSpPr>
                <a:spLocks/>
              </p:cNvSpPr>
              <p:nvPr/>
            </p:nvSpPr>
            <p:spPr bwMode="auto">
              <a:xfrm>
                <a:off x="2933701" y="3086100"/>
                <a:ext cx="26988" cy="28575"/>
              </a:xfrm>
              <a:custGeom>
                <a:avLst/>
                <a:gdLst>
                  <a:gd name="T0" fmla="*/ 1 w 9"/>
                  <a:gd name="T1" fmla="*/ 5 h 9"/>
                  <a:gd name="T2" fmla="*/ 4 w 9"/>
                  <a:gd name="T3" fmla="*/ 0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5"/>
                    </a:move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8" name="Freeform 79"/>
              <p:cNvSpPr>
                <a:spLocks/>
              </p:cNvSpPr>
              <p:nvPr/>
            </p:nvSpPr>
            <p:spPr bwMode="auto">
              <a:xfrm>
                <a:off x="2892426" y="3136900"/>
                <a:ext cx="28575" cy="26988"/>
              </a:xfrm>
              <a:custGeom>
                <a:avLst/>
                <a:gdLst>
                  <a:gd name="T0" fmla="*/ 0 w 9"/>
                  <a:gd name="T1" fmla="*/ 6 h 9"/>
                  <a:gd name="T2" fmla="*/ 3 w 9"/>
                  <a:gd name="T3" fmla="*/ 1 h 9"/>
                  <a:gd name="T4" fmla="*/ 8 w 9"/>
                  <a:gd name="T5" fmla="*/ 3 h 9"/>
                  <a:gd name="T6" fmla="*/ 6 w 9"/>
                  <a:gd name="T7" fmla="*/ 9 h 9"/>
                  <a:gd name="T8" fmla="*/ 0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8"/>
                      <a:pt x="6" y="9"/>
                    </a:cubicBezTo>
                    <a:cubicBezTo>
                      <a:pt x="4" y="9"/>
                      <a:pt x="1" y="8"/>
                      <a:pt x="0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89" name="Freeform 80"/>
              <p:cNvSpPr>
                <a:spLocks/>
              </p:cNvSpPr>
              <p:nvPr/>
            </p:nvSpPr>
            <p:spPr bwMode="auto">
              <a:xfrm>
                <a:off x="2855913" y="3192463"/>
                <a:ext cx="28575" cy="26988"/>
              </a:xfrm>
              <a:custGeom>
                <a:avLst/>
                <a:gdLst>
                  <a:gd name="T0" fmla="*/ 1 w 9"/>
                  <a:gd name="T1" fmla="*/ 7 h 9"/>
                  <a:gd name="T2" fmla="*/ 2 w 9"/>
                  <a:gd name="T3" fmla="*/ 1 h 9"/>
                  <a:gd name="T4" fmla="*/ 8 w 9"/>
                  <a:gd name="T5" fmla="*/ 3 h 9"/>
                  <a:gd name="T6" fmla="*/ 6 w 9"/>
                  <a:gd name="T7" fmla="*/ 8 h 9"/>
                  <a:gd name="T8" fmla="*/ 1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4" y="9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0" name="Freeform 81"/>
              <p:cNvSpPr>
                <a:spLocks/>
              </p:cNvSpPr>
              <p:nvPr/>
            </p:nvSpPr>
            <p:spPr bwMode="auto">
              <a:xfrm>
                <a:off x="3302001" y="3849688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4 h 9"/>
                  <a:gd name="T4" fmla="*/ 5 w 9"/>
                  <a:gd name="T5" fmla="*/ 9 h 9"/>
                  <a:gd name="T6" fmla="*/ 0 w 9"/>
                  <a:gd name="T7" fmla="*/ 5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9" y="6"/>
                      <a:pt x="7" y="8"/>
                      <a:pt x="5" y="9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1" name="Freeform 82"/>
              <p:cNvSpPr>
                <a:spLocks/>
              </p:cNvSpPr>
              <p:nvPr/>
            </p:nvSpPr>
            <p:spPr bwMode="auto">
              <a:xfrm>
                <a:off x="3360738" y="3862388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9 h 9"/>
                  <a:gd name="T6" fmla="*/ 0 w 9"/>
                  <a:gd name="T7" fmla="*/ 6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2" name="Freeform 83"/>
              <p:cNvSpPr>
                <a:spLocks/>
              </p:cNvSpPr>
              <p:nvPr/>
            </p:nvSpPr>
            <p:spPr bwMode="auto">
              <a:xfrm>
                <a:off x="3419476" y="3865563"/>
                <a:ext cx="26988" cy="28575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7 w 9"/>
                  <a:gd name="T5" fmla="*/ 8 h 9"/>
                  <a:gd name="T6" fmla="*/ 1 w 9"/>
                  <a:gd name="T7" fmla="*/ 7 h 9"/>
                  <a:gd name="T8" fmla="*/ 3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3" name="Freeform 84"/>
              <p:cNvSpPr>
                <a:spLocks/>
              </p:cNvSpPr>
              <p:nvPr/>
            </p:nvSpPr>
            <p:spPr bwMode="auto">
              <a:xfrm>
                <a:off x="3481388" y="3859213"/>
                <a:ext cx="26988" cy="28575"/>
              </a:xfrm>
              <a:custGeom>
                <a:avLst/>
                <a:gdLst>
                  <a:gd name="T0" fmla="*/ 2 w 9"/>
                  <a:gd name="T1" fmla="*/ 1 h 9"/>
                  <a:gd name="T2" fmla="*/ 7 w 9"/>
                  <a:gd name="T3" fmla="*/ 2 h 9"/>
                  <a:gd name="T4" fmla="*/ 7 w 9"/>
                  <a:gd name="T5" fmla="*/ 7 h 9"/>
                  <a:gd name="T6" fmla="*/ 1 w 9"/>
                  <a:gd name="T7" fmla="*/ 7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9" y="3"/>
                      <a:pt x="9" y="6"/>
                      <a:pt x="7" y="7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4" name="Freeform 85"/>
              <p:cNvSpPr>
                <a:spLocks/>
              </p:cNvSpPr>
              <p:nvPr/>
            </p:nvSpPr>
            <p:spPr bwMode="auto">
              <a:xfrm>
                <a:off x="3536951" y="3841750"/>
                <a:ext cx="26988" cy="26988"/>
              </a:xfrm>
              <a:custGeom>
                <a:avLst/>
                <a:gdLst>
                  <a:gd name="T0" fmla="*/ 2 w 9"/>
                  <a:gd name="T1" fmla="*/ 2 h 9"/>
                  <a:gd name="T2" fmla="*/ 7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2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9" y="3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5" name="Freeform 86"/>
              <p:cNvSpPr>
                <a:spLocks/>
              </p:cNvSpPr>
              <p:nvPr/>
            </p:nvSpPr>
            <p:spPr bwMode="auto">
              <a:xfrm>
                <a:off x="3592513" y="3813175"/>
                <a:ext cx="26988" cy="28575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8 w 9"/>
                  <a:gd name="T5" fmla="*/ 7 h 9"/>
                  <a:gd name="T6" fmla="*/ 2 w 9"/>
                  <a:gd name="T7" fmla="*/ 8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6" name="Freeform 87"/>
              <p:cNvSpPr>
                <a:spLocks/>
              </p:cNvSpPr>
              <p:nvPr/>
            </p:nvSpPr>
            <p:spPr bwMode="auto">
              <a:xfrm>
                <a:off x="3638551" y="3776663"/>
                <a:ext cx="28575" cy="26988"/>
              </a:xfrm>
              <a:custGeom>
                <a:avLst/>
                <a:gdLst>
                  <a:gd name="T0" fmla="*/ 1 w 9"/>
                  <a:gd name="T1" fmla="*/ 3 h 9"/>
                  <a:gd name="T2" fmla="*/ 6 w 9"/>
                  <a:gd name="T3" fmla="*/ 1 h 9"/>
                  <a:gd name="T4" fmla="*/ 9 w 9"/>
                  <a:gd name="T5" fmla="*/ 6 h 9"/>
                  <a:gd name="T6" fmla="*/ 3 w 9"/>
                  <a:gd name="T7" fmla="*/ 9 h 9"/>
                  <a:gd name="T8" fmla="*/ 1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4"/>
                      <a:pt x="9" y="6"/>
                    </a:cubicBezTo>
                    <a:cubicBezTo>
                      <a:pt x="8" y="8"/>
                      <a:pt x="6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7" name="Freeform 88"/>
              <p:cNvSpPr>
                <a:spLocks/>
              </p:cNvSpPr>
              <p:nvPr/>
            </p:nvSpPr>
            <p:spPr bwMode="auto">
              <a:xfrm>
                <a:off x="3681413" y="3732213"/>
                <a:ext cx="28575" cy="2857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0 h 9"/>
                  <a:gd name="T4" fmla="*/ 8 w 9"/>
                  <a:gd name="T5" fmla="*/ 5 h 9"/>
                  <a:gd name="T6" fmla="*/ 3 w 9"/>
                  <a:gd name="T7" fmla="*/ 8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1" y="1"/>
                      <a:pt x="3" y="0"/>
                      <a:pt x="5" y="0"/>
                    </a:cubicBezTo>
                    <a:cubicBezTo>
                      <a:pt x="7" y="1"/>
                      <a:pt x="9" y="3"/>
                      <a:pt x="8" y="5"/>
                    </a:cubicBezTo>
                    <a:cubicBezTo>
                      <a:pt x="8" y="7"/>
                      <a:pt x="6" y="9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8" name="Oval 89"/>
              <p:cNvSpPr>
                <a:spLocks noChangeArrowheads="1"/>
              </p:cNvSpPr>
              <p:nvPr/>
            </p:nvSpPr>
            <p:spPr bwMode="auto">
              <a:xfrm>
                <a:off x="3716338" y="3683000"/>
                <a:ext cx="23813" cy="25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299" name="Freeform 90"/>
              <p:cNvSpPr>
                <a:spLocks/>
              </p:cNvSpPr>
              <p:nvPr/>
            </p:nvSpPr>
            <p:spPr bwMode="auto">
              <a:xfrm>
                <a:off x="3736976" y="3627438"/>
                <a:ext cx="28575" cy="25400"/>
              </a:xfrm>
              <a:custGeom>
                <a:avLst/>
                <a:gdLst>
                  <a:gd name="T0" fmla="*/ 0 w 9"/>
                  <a:gd name="T1" fmla="*/ 5 h 8"/>
                  <a:gd name="T2" fmla="*/ 4 w 9"/>
                  <a:gd name="T3" fmla="*/ 0 h 8"/>
                  <a:gd name="T4" fmla="*/ 8 w 9"/>
                  <a:gd name="T5" fmla="*/ 3 h 8"/>
                  <a:gd name="T6" fmla="*/ 5 w 9"/>
                  <a:gd name="T7" fmla="*/ 8 h 8"/>
                  <a:gd name="T8" fmla="*/ 0 w 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5"/>
                      <a:pt x="7" y="7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0" name="Freeform 91"/>
              <p:cNvSpPr>
                <a:spLocks/>
              </p:cNvSpPr>
              <p:nvPr/>
            </p:nvSpPr>
            <p:spPr bwMode="auto">
              <a:xfrm>
                <a:off x="3749676" y="3565525"/>
                <a:ext cx="28575" cy="28575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8 w 9"/>
                  <a:gd name="T5" fmla="*/ 3 h 9"/>
                  <a:gd name="T6" fmla="*/ 6 w 9"/>
                  <a:gd name="T7" fmla="*/ 9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1" name="Freeform 92"/>
              <p:cNvSpPr>
                <a:spLocks/>
              </p:cNvSpPr>
              <p:nvPr/>
            </p:nvSpPr>
            <p:spPr bwMode="auto">
              <a:xfrm>
                <a:off x="3752851" y="3506788"/>
                <a:ext cx="28575" cy="28575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8 w 9"/>
                  <a:gd name="T5" fmla="*/ 2 h 9"/>
                  <a:gd name="T6" fmla="*/ 7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9" y="4"/>
                      <a:pt x="9" y="7"/>
                      <a:pt x="7" y="8"/>
                    </a:cubicBezTo>
                    <a:cubicBezTo>
                      <a:pt x="5" y="9"/>
                      <a:pt x="2" y="8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2" name="Freeform 93"/>
              <p:cNvSpPr>
                <a:spLocks/>
              </p:cNvSpPr>
              <p:nvPr/>
            </p:nvSpPr>
            <p:spPr bwMode="auto">
              <a:xfrm>
                <a:off x="3746501" y="3444875"/>
                <a:ext cx="28575" cy="28575"/>
              </a:xfrm>
              <a:custGeom>
                <a:avLst/>
                <a:gdLst>
                  <a:gd name="T0" fmla="*/ 1 w 9"/>
                  <a:gd name="T1" fmla="*/ 7 h 9"/>
                  <a:gd name="T2" fmla="*/ 1 w 9"/>
                  <a:gd name="T3" fmla="*/ 2 h 9"/>
                  <a:gd name="T4" fmla="*/ 7 w 9"/>
                  <a:gd name="T5" fmla="*/ 2 h 9"/>
                  <a:gd name="T6" fmla="*/ 7 w 9"/>
                  <a:gd name="T7" fmla="*/ 8 h 9"/>
                  <a:gd name="T8" fmla="*/ 1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6" y="1"/>
                      <a:pt x="7" y="2"/>
                    </a:cubicBezTo>
                    <a:cubicBezTo>
                      <a:pt x="9" y="4"/>
                      <a:pt x="8" y="7"/>
                      <a:pt x="7" y="8"/>
                    </a:cubicBezTo>
                    <a:cubicBezTo>
                      <a:pt x="5" y="9"/>
                      <a:pt x="2" y="9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3" name="Freeform 94"/>
              <p:cNvSpPr>
                <a:spLocks/>
              </p:cNvSpPr>
              <p:nvPr/>
            </p:nvSpPr>
            <p:spPr bwMode="auto">
              <a:xfrm>
                <a:off x="3729038" y="3389313"/>
                <a:ext cx="26988" cy="28575"/>
              </a:xfrm>
              <a:custGeom>
                <a:avLst/>
                <a:gdLst>
                  <a:gd name="T0" fmla="*/ 2 w 9"/>
                  <a:gd name="T1" fmla="*/ 7 h 9"/>
                  <a:gd name="T2" fmla="*/ 1 w 9"/>
                  <a:gd name="T3" fmla="*/ 2 h 9"/>
                  <a:gd name="T4" fmla="*/ 7 w 9"/>
                  <a:gd name="T5" fmla="*/ 1 h 9"/>
                  <a:gd name="T6" fmla="*/ 7 w 9"/>
                  <a:gd name="T7" fmla="*/ 7 h 9"/>
                  <a:gd name="T8" fmla="*/ 2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7"/>
                    </a:move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3"/>
                      <a:pt x="9" y="5"/>
                      <a:pt x="7" y="7"/>
                    </a:cubicBezTo>
                    <a:cubicBezTo>
                      <a:pt x="6" y="8"/>
                      <a:pt x="3" y="9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4" name="Freeform 95"/>
              <p:cNvSpPr>
                <a:spLocks/>
              </p:cNvSpPr>
              <p:nvPr/>
            </p:nvSpPr>
            <p:spPr bwMode="auto">
              <a:xfrm>
                <a:off x="3700463" y="3333750"/>
                <a:ext cx="28575" cy="28575"/>
              </a:xfrm>
              <a:custGeom>
                <a:avLst/>
                <a:gdLst>
                  <a:gd name="T0" fmla="*/ 2 w 9"/>
                  <a:gd name="T1" fmla="*/ 8 h 9"/>
                  <a:gd name="T2" fmla="*/ 1 w 9"/>
                  <a:gd name="T3" fmla="*/ 3 h 9"/>
                  <a:gd name="T4" fmla="*/ 6 w 9"/>
                  <a:gd name="T5" fmla="*/ 1 h 9"/>
                  <a:gd name="T6" fmla="*/ 8 w 9"/>
                  <a:gd name="T7" fmla="*/ 7 h 9"/>
                  <a:gd name="T8" fmla="*/ 2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9" y="5"/>
                      <a:pt x="8" y="7"/>
                    </a:cubicBezTo>
                    <a:cubicBezTo>
                      <a:pt x="7" y="9"/>
                      <a:pt x="4" y="9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5" name="Freeform 96"/>
              <p:cNvSpPr>
                <a:spLocks/>
              </p:cNvSpPr>
              <p:nvPr/>
            </p:nvSpPr>
            <p:spPr bwMode="auto">
              <a:xfrm>
                <a:off x="3663951" y="3287713"/>
                <a:ext cx="26988" cy="28575"/>
              </a:xfrm>
              <a:custGeom>
                <a:avLst/>
                <a:gdLst>
                  <a:gd name="T0" fmla="*/ 3 w 9"/>
                  <a:gd name="T1" fmla="*/ 8 h 9"/>
                  <a:gd name="T2" fmla="*/ 1 w 9"/>
                  <a:gd name="T3" fmla="*/ 3 h 9"/>
                  <a:gd name="T4" fmla="*/ 6 w 9"/>
                  <a:gd name="T5" fmla="*/ 0 h 9"/>
                  <a:gd name="T6" fmla="*/ 8 w 9"/>
                  <a:gd name="T7" fmla="*/ 6 h 9"/>
                  <a:gd name="T8" fmla="*/ 3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6"/>
                    </a:cubicBezTo>
                    <a:cubicBezTo>
                      <a:pt x="8" y="8"/>
                      <a:pt x="5" y="9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6" name="Freeform 97"/>
              <p:cNvSpPr>
                <a:spLocks/>
              </p:cNvSpPr>
              <p:nvPr/>
            </p:nvSpPr>
            <p:spPr bwMode="auto">
              <a:xfrm>
                <a:off x="3619501" y="3248025"/>
                <a:ext cx="28575" cy="23813"/>
              </a:xfrm>
              <a:custGeom>
                <a:avLst/>
                <a:gdLst>
                  <a:gd name="T0" fmla="*/ 3 w 9"/>
                  <a:gd name="T1" fmla="*/ 8 h 8"/>
                  <a:gd name="T2" fmla="*/ 0 w 9"/>
                  <a:gd name="T3" fmla="*/ 3 h 8"/>
                  <a:gd name="T4" fmla="*/ 5 w 9"/>
                  <a:gd name="T5" fmla="*/ 0 h 8"/>
                  <a:gd name="T6" fmla="*/ 8 w 9"/>
                  <a:gd name="T7" fmla="*/ 5 h 8"/>
                  <a:gd name="T8" fmla="*/ 3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3" y="8"/>
                    </a:moveTo>
                    <a:cubicBezTo>
                      <a:pt x="1" y="8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0"/>
                      <a:pt x="9" y="2"/>
                      <a:pt x="8" y="5"/>
                    </a:cubicBezTo>
                    <a:cubicBezTo>
                      <a:pt x="8" y="7"/>
                      <a:pt x="6" y="8"/>
                      <a:pt x="3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7" name="Oval 98"/>
              <p:cNvSpPr>
                <a:spLocks noChangeArrowheads="1"/>
              </p:cNvSpPr>
              <p:nvPr/>
            </p:nvSpPr>
            <p:spPr bwMode="auto">
              <a:xfrm>
                <a:off x="3570288" y="3213100"/>
                <a:ext cx="25400" cy="25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8" name="Freeform 99"/>
              <p:cNvSpPr>
                <a:spLocks/>
              </p:cNvSpPr>
              <p:nvPr/>
            </p:nvSpPr>
            <p:spPr bwMode="auto">
              <a:xfrm>
                <a:off x="3511551" y="3189288"/>
                <a:ext cx="28575" cy="26988"/>
              </a:xfrm>
              <a:custGeom>
                <a:avLst/>
                <a:gdLst>
                  <a:gd name="T0" fmla="*/ 5 w 9"/>
                  <a:gd name="T1" fmla="*/ 9 h 9"/>
                  <a:gd name="T2" fmla="*/ 1 w 9"/>
                  <a:gd name="T3" fmla="*/ 5 h 9"/>
                  <a:gd name="T4" fmla="*/ 4 w 9"/>
                  <a:gd name="T5" fmla="*/ 1 h 9"/>
                  <a:gd name="T6" fmla="*/ 9 w 9"/>
                  <a:gd name="T7" fmla="*/ 4 h 9"/>
                  <a:gd name="T8" fmla="*/ 5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3" y="9"/>
                      <a:pt x="1" y="8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9" y="6"/>
                      <a:pt x="8" y="8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09" name="Freeform 100"/>
              <p:cNvSpPr>
                <a:spLocks/>
              </p:cNvSpPr>
              <p:nvPr/>
            </p:nvSpPr>
            <p:spPr bwMode="auto">
              <a:xfrm>
                <a:off x="3452813" y="3176588"/>
                <a:ext cx="28575" cy="26988"/>
              </a:xfrm>
              <a:custGeom>
                <a:avLst/>
                <a:gdLst>
                  <a:gd name="T0" fmla="*/ 6 w 9"/>
                  <a:gd name="T1" fmla="*/ 8 h 9"/>
                  <a:gd name="T2" fmla="*/ 1 w 9"/>
                  <a:gd name="T3" fmla="*/ 6 h 9"/>
                  <a:gd name="T4" fmla="*/ 3 w 9"/>
                  <a:gd name="T5" fmla="*/ 1 h 9"/>
                  <a:gd name="T6" fmla="*/ 8 w 9"/>
                  <a:gd name="T7" fmla="*/ 3 h 9"/>
                  <a:gd name="T8" fmla="*/ 6 w 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6" y="8"/>
                    </a:move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9" y="5"/>
                      <a:pt x="8" y="8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0" name="Freeform 101"/>
              <p:cNvSpPr>
                <a:spLocks/>
              </p:cNvSpPr>
              <p:nvPr/>
            </p:nvSpPr>
            <p:spPr bwMode="auto">
              <a:xfrm>
                <a:off x="3390901" y="3173413"/>
                <a:ext cx="31750" cy="26988"/>
              </a:xfrm>
              <a:custGeom>
                <a:avLst/>
                <a:gdLst>
                  <a:gd name="T0" fmla="*/ 7 w 10"/>
                  <a:gd name="T1" fmla="*/ 8 h 9"/>
                  <a:gd name="T2" fmla="*/ 2 w 10"/>
                  <a:gd name="T3" fmla="*/ 7 h 9"/>
                  <a:gd name="T4" fmla="*/ 3 w 10"/>
                  <a:gd name="T5" fmla="*/ 1 h 9"/>
                  <a:gd name="T6" fmla="*/ 9 w 10"/>
                  <a:gd name="T7" fmla="*/ 3 h 9"/>
                  <a:gd name="T8" fmla="*/ 7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7" y="8"/>
                    </a:move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10" y="4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1" name="Freeform 102"/>
              <p:cNvSpPr>
                <a:spLocks/>
              </p:cNvSpPr>
              <p:nvPr/>
            </p:nvSpPr>
            <p:spPr bwMode="auto">
              <a:xfrm>
                <a:off x="3332163" y="3179763"/>
                <a:ext cx="28575" cy="30163"/>
              </a:xfrm>
              <a:custGeom>
                <a:avLst/>
                <a:gdLst>
                  <a:gd name="T0" fmla="*/ 7 w 9"/>
                  <a:gd name="T1" fmla="*/ 8 h 10"/>
                  <a:gd name="T2" fmla="*/ 2 w 9"/>
                  <a:gd name="T3" fmla="*/ 8 h 10"/>
                  <a:gd name="T4" fmla="*/ 2 w 9"/>
                  <a:gd name="T5" fmla="*/ 2 h 10"/>
                  <a:gd name="T6" fmla="*/ 8 w 9"/>
                  <a:gd name="T7" fmla="*/ 2 h 10"/>
                  <a:gd name="T8" fmla="*/ 7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6" y="10"/>
                      <a:pt x="3" y="9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9" y="4"/>
                      <a:pt x="9" y="7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2" name="Freeform 103"/>
              <p:cNvSpPr>
                <a:spLocks/>
              </p:cNvSpPr>
              <p:nvPr/>
            </p:nvSpPr>
            <p:spPr bwMode="auto">
              <a:xfrm>
                <a:off x="3273426" y="3198813"/>
                <a:ext cx="28575" cy="26988"/>
              </a:xfrm>
              <a:custGeom>
                <a:avLst/>
                <a:gdLst>
                  <a:gd name="T0" fmla="*/ 8 w 9"/>
                  <a:gd name="T1" fmla="*/ 7 h 9"/>
                  <a:gd name="T2" fmla="*/ 2 w 9"/>
                  <a:gd name="T3" fmla="*/ 8 h 9"/>
                  <a:gd name="T4" fmla="*/ 2 w 9"/>
                  <a:gd name="T5" fmla="*/ 2 h 9"/>
                  <a:gd name="T6" fmla="*/ 8 w 9"/>
                  <a:gd name="T7" fmla="*/ 2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7" y="9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8" y="2"/>
                    </a:cubicBezTo>
                    <a:cubicBezTo>
                      <a:pt x="9" y="3"/>
                      <a:pt x="9" y="6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3" name="Freeform 104"/>
              <p:cNvSpPr>
                <a:spLocks/>
              </p:cNvSpPr>
              <p:nvPr/>
            </p:nvSpPr>
            <p:spPr bwMode="auto">
              <a:xfrm>
                <a:off x="3221038" y="3225800"/>
                <a:ext cx="28575" cy="28575"/>
              </a:xfrm>
              <a:custGeom>
                <a:avLst/>
                <a:gdLst>
                  <a:gd name="T0" fmla="*/ 8 w 9"/>
                  <a:gd name="T1" fmla="*/ 7 h 9"/>
                  <a:gd name="T2" fmla="*/ 3 w 9"/>
                  <a:gd name="T3" fmla="*/ 8 h 9"/>
                  <a:gd name="T4" fmla="*/ 1 w 9"/>
                  <a:gd name="T5" fmla="*/ 3 h 9"/>
                  <a:gd name="T6" fmla="*/ 7 w 9"/>
                  <a:gd name="T7" fmla="*/ 1 h 9"/>
                  <a:gd name="T8" fmla="*/ 8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7"/>
                    </a:moveTo>
                    <a:cubicBezTo>
                      <a:pt x="7" y="9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9" y="5"/>
                      <a:pt x="8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4" name="Freeform 105"/>
              <p:cNvSpPr>
                <a:spLocks/>
              </p:cNvSpPr>
              <p:nvPr/>
            </p:nvSpPr>
            <p:spPr bwMode="auto">
              <a:xfrm>
                <a:off x="3171826" y="3262313"/>
                <a:ext cx="30163" cy="28575"/>
              </a:xfrm>
              <a:custGeom>
                <a:avLst/>
                <a:gdLst>
                  <a:gd name="T0" fmla="*/ 9 w 10"/>
                  <a:gd name="T1" fmla="*/ 6 h 9"/>
                  <a:gd name="T2" fmla="*/ 4 w 10"/>
                  <a:gd name="T3" fmla="*/ 8 h 9"/>
                  <a:gd name="T4" fmla="*/ 1 w 10"/>
                  <a:gd name="T5" fmla="*/ 3 h 9"/>
                  <a:gd name="T6" fmla="*/ 6 w 10"/>
                  <a:gd name="T7" fmla="*/ 1 h 9"/>
                  <a:gd name="T8" fmla="*/ 9 w 1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9" y="6"/>
                    </a:moveTo>
                    <a:cubicBezTo>
                      <a:pt x="8" y="8"/>
                      <a:pt x="6" y="9"/>
                      <a:pt x="4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10" y="4"/>
                      <a:pt x="9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5" name="Freeform 106"/>
              <p:cNvSpPr>
                <a:spLocks/>
              </p:cNvSpPr>
              <p:nvPr/>
            </p:nvSpPr>
            <p:spPr bwMode="auto">
              <a:xfrm>
                <a:off x="3130551" y="3309938"/>
                <a:ext cx="28575" cy="23813"/>
              </a:xfrm>
              <a:custGeom>
                <a:avLst/>
                <a:gdLst>
                  <a:gd name="T0" fmla="*/ 9 w 9"/>
                  <a:gd name="T1" fmla="*/ 5 h 8"/>
                  <a:gd name="T2" fmla="*/ 4 w 9"/>
                  <a:gd name="T3" fmla="*/ 8 h 8"/>
                  <a:gd name="T4" fmla="*/ 1 w 9"/>
                  <a:gd name="T5" fmla="*/ 3 h 8"/>
                  <a:gd name="T6" fmla="*/ 5 w 9"/>
                  <a:gd name="T7" fmla="*/ 0 h 8"/>
                  <a:gd name="T8" fmla="*/ 9 w 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0"/>
                      <a:pt x="9" y="2"/>
                      <a:pt x="9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  <p:sp>
            <p:nvSpPr>
              <p:cNvPr id="316" name="Freeform 107"/>
              <p:cNvSpPr>
                <a:spLocks/>
              </p:cNvSpPr>
              <p:nvPr/>
            </p:nvSpPr>
            <p:spPr bwMode="auto">
              <a:xfrm>
                <a:off x="2898776" y="2957513"/>
                <a:ext cx="1092200" cy="1152525"/>
              </a:xfrm>
              <a:custGeom>
                <a:avLst/>
                <a:gdLst>
                  <a:gd name="T0" fmla="*/ 166 w 353"/>
                  <a:gd name="T1" fmla="*/ 0 h 373"/>
                  <a:gd name="T2" fmla="*/ 0 w 353"/>
                  <a:gd name="T3" fmla="*/ 101 h 373"/>
                  <a:gd name="T4" fmla="*/ 20 w 353"/>
                  <a:gd name="T5" fmla="*/ 111 h 373"/>
                  <a:gd name="T6" fmla="*/ 166 w 353"/>
                  <a:gd name="T7" fmla="*/ 22 h 373"/>
                  <a:gd name="T8" fmla="*/ 330 w 353"/>
                  <a:gd name="T9" fmla="*/ 186 h 373"/>
                  <a:gd name="T10" fmla="*/ 166 w 353"/>
                  <a:gd name="T11" fmla="*/ 350 h 373"/>
                  <a:gd name="T12" fmla="*/ 50 w 353"/>
                  <a:gd name="T13" fmla="*/ 302 h 373"/>
                  <a:gd name="T14" fmla="*/ 79 w 353"/>
                  <a:gd name="T15" fmla="*/ 307 h 373"/>
                  <a:gd name="T16" fmla="*/ 63 w 353"/>
                  <a:gd name="T17" fmla="*/ 283 h 373"/>
                  <a:gd name="T18" fmla="*/ 16 w 353"/>
                  <a:gd name="T19" fmla="*/ 274 h 373"/>
                  <a:gd name="T20" fmla="*/ 7 w 353"/>
                  <a:gd name="T21" fmla="*/ 321 h 373"/>
                  <a:gd name="T22" fmla="*/ 23 w 353"/>
                  <a:gd name="T23" fmla="*/ 345 h 373"/>
                  <a:gd name="T24" fmla="*/ 28 w 353"/>
                  <a:gd name="T25" fmla="*/ 312 h 373"/>
                  <a:gd name="T26" fmla="*/ 166 w 353"/>
                  <a:gd name="T27" fmla="*/ 373 h 373"/>
                  <a:gd name="T28" fmla="*/ 353 w 353"/>
                  <a:gd name="T29" fmla="*/ 186 h 373"/>
                  <a:gd name="T30" fmla="*/ 166 w 353"/>
                  <a:gd name="T3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3" h="373">
                    <a:moveTo>
                      <a:pt x="166" y="0"/>
                    </a:moveTo>
                    <a:cubicBezTo>
                      <a:pt x="96" y="0"/>
                      <a:pt x="32" y="38"/>
                      <a:pt x="0" y="101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49" y="56"/>
                      <a:pt x="104" y="22"/>
                      <a:pt x="166" y="22"/>
                    </a:cubicBezTo>
                    <a:cubicBezTo>
                      <a:pt x="256" y="22"/>
                      <a:pt x="330" y="96"/>
                      <a:pt x="330" y="186"/>
                    </a:cubicBezTo>
                    <a:cubicBezTo>
                      <a:pt x="330" y="277"/>
                      <a:pt x="256" y="350"/>
                      <a:pt x="166" y="350"/>
                    </a:cubicBezTo>
                    <a:cubicBezTo>
                      <a:pt x="122" y="350"/>
                      <a:pt x="80" y="333"/>
                      <a:pt x="50" y="302"/>
                    </a:cubicBezTo>
                    <a:cubicBezTo>
                      <a:pt x="79" y="307"/>
                      <a:pt x="79" y="307"/>
                      <a:pt x="79" y="307"/>
                    </a:cubicBezTo>
                    <a:cubicBezTo>
                      <a:pt x="63" y="283"/>
                      <a:pt x="63" y="283"/>
                      <a:pt x="63" y="283"/>
                    </a:cubicBezTo>
                    <a:cubicBezTo>
                      <a:pt x="16" y="274"/>
                      <a:pt x="16" y="274"/>
                      <a:pt x="16" y="274"/>
                    </a:cubicBezTo>
                    <a:cubicBezTo>
                      <a:pt x="7" y="321"/>
                      <a:pt x="7" y="321"/>
                      <a:pt x="7" y="321"/>
                    </a:cubicBezTo>
                    <a:cubicBezTo>
                      <a:pt x="23" y="345"/>
                      <a:pt x="23" y="345"/>
                      <a:pt x="23" y="345"/>
                    </a:cubicBezTo>
                    <a:cubicBezTo>
                      <a:pt x="28" y="312"/>
                      <a:pt x="28" y="312"/>
                      <a:pt x="28" y="312"/>
                    </a:cubicBezTo>
                    <a:cubicBezTo>
                      <a:pt x="64" y="351"/>
                      <a:pt x="114" y="373"/>
                      <a:pt x="166" y="373"/>
                    </a:cubicBezTo>
                    <a:cubicBezTo>
                      <a:pt x="269" y="373"/>
                      <a:pt x="353" y="289"/>
                      <a:pt x="353" y="186"/>
                    </a:cubicBezTo>
                    <a:cubicBezTo>
                      <a:pt x="353" y="83"/>
                      <a:pt x="269" y="0"/>
                      <a:pt x="16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4000"/>
                    </a:srgbClr>
                  </a:gs>
                  <a:gs pos="21000">
                    <a:srgbClr val="00B0F0">
                      <a:alpha val="50000"/>
                    </a:srgbClr>
                  </a:gs>
                  <a:gs pos="44000">
                    <a:srgbClr val="00B0F0">
                      <a:alpha val="39000"/>
                    </a:srgbClr>
                  </a:gs>
                  <a:gs pos="100000">
                    <a:srgbClr val="1F3267">
                      <a:alpha val="14000"/>
                    </a:srgb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lvl="4" indent="-240027" algn="ctr" fontAlgn="ctr">
                  <a:lnSpc>
                    <a:spcPts val="3733"/>
                  </a:lnSpc>
                  <a:spcBef>
                    <a:spcPts val="1134"/>
                  </a:spcBef>
                  <a:spcAft>
                    <a:spcPct val="0"/>
                  </a:spcAft>
                  <a:buClr>
                    <a:srgbClr val="CC9900"/>
                  </a:buClr>
                  <a:buSzPct val="60000"/>
                  <a:defRPr/>
                </a:pPr>
                <a:endParaRPr lang="zh-CN" altLang="en-US" sz="6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 pitchFamily="34" charset="0"/>
                </a:endParaRPr>
              </a:p>
            </p:txBody>
          </p:sp>
        </p:grpSp>
        <p:sp>
          <p:nvSpPr>
            <p:cNvPr id="219" name="TextBox 32"/>
            <p:cNvSpPr txBox="1"/>
            <p:nvPr/>
          </p:nvSpPr>
          <p:spPr>
            <a:xfrm>
              <a:off x="3461367" y="2297200"/>
              <a:ext cx="2149638" cy="11482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prstClr val="white"/>
                  </a:solidFill>
                  <a:cs typeface="Arial" pitchFamily="34" charset="0"/>
                </a:rPr>
                <a:t>129</a:t>
              </a:r>
              <a:endParaRPr lang="zh-CN" altLang="en-US" sz="6600" dirty="0" err="1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17" name="矩形 316"/>
          <p:cNvSpPr/>
          <p:nvPr/>
        </p:nvSpPr>
        <p:spPr>
          <a:xfrm>
            <a:off x="2862794" y="3750006"/>
            <a:ext cx="498649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9711" eaLnBrk="0" hangingPunct="0">
              <a:lnSpc>
                <a:spcPct val="120000"/>
              </a:lnSpc>
            </a:pP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Fortune 500 </a:t>
            </a:r>
            <a:r>
              <a:rPr lang="ru-RU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в</a:t>
            </a: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 2016</a:t>
            </a:r>
          </a:p>
          <a:p>
            <a:pPr defTabSz="729711" eaLnBrk="0" hangingPunct="0">
              <a:lnSpc>
                <a:spcPct val="120000"/>
              </a:lnSpc>
            </a:pP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(228 </a:t>
            </a: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place at</a:t>
            </a:r>
            <a:r>
              <a:rPr lang="ru-RU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cs typeface="Arial" pitchFamily="34" charset="0"/>
                <a:sym typeface="Calibri" pitchFamily="34" charset="0"/>
              </a:rPr>
              <a:t>2015)</a:t>
            </a:r>
            <a:endParaRPr lang="en-US" altLang="zh-CN" dirty="0">
              <a:solidFill>
                <a:srgbClr val="FFFFFF"/>
              </a:solidFill>
              <a:cs typeface="Arial" pitchFamily="34" charset="0"/>
              <a:sym typeface="Calibri" pitchFamily="34" charset="0"/>
            </a:endParaRPr>
          </a:p>
        </p:txBody>
      </p:sp>
      <p:pic>
        <p:nvPicPr>
          <p:cNvPr id="475138" name="Picture 2" descr="“fortune 500”的图片搜索结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535" y="1657701"/>
            <a:ext cx="1736849" cy="1222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75140" name="Picture 4" descr="“interbrand logo”的图片搜索结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053" y="1913862"/>
            <a:ext cx="4116418" cy="83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05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DeI2bM9EGWemszUdR0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ZhJVSOrkueot8tdpAf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SDHUQGkkCXQ89h9Jmi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6ox.bEyUKOpl6SgHFd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6ox.bEyUKOpl6SgHFd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vk91GgUeqHz4sWggH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zvzWA0a0qkPPn_aXOK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IojWpNkkuLVQVxKNrB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ZhJVSOrkueot8tdpAfS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qURBN.aUWaoM03rvyn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oYrnrSO0yz8YxMM9nl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eB_2.4J0yM0UAfsqea_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DeI2bM9EGWemszUdR0j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FUhMc5k6klhvTWtCh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XCAY3Z0a.8FiZeRXB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B1BiydH0SGYmQlP6eqF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cptESYEusBoeCuVVL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lPrhSl60.BbPWBrfaN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WockccXEuIkfbERfLN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_IX9AElUGz8OfYsrNs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vC1gjEyUqIEj3GrUj5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Mb6Wme90q2h7WRul2Q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39nY9oCEufsUoBDiCqp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tFZb9cTES3eCRIGPuP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.NAg.x.0u5KngzrIYW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MgSY5MFUKa6bdOJi7u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vC1gjEyUqIEj3GrUj55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vC1gjEyUqIEj3GrUj5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LYw3V5F0S1PtsprFnT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SDHUQGkkCXQ89h9Jmi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qBWeJ200aNNud6PbnV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Xf_hH_nUOtc75pd1PY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DeI2bM9EGWemszUdR0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JIw5HzHU2DtZbh7Vbt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DeI2bM9EGWemszUdR0jQ"/>
</p:tagLst>
</file>

<file path=ppt/theme/theme1.xml><?xml version="1.0" encoding="utf-8"?>
<a:theme xmlns:a="http://schemas.openxmlformats.org/drawingml/2006/main" name="1_封面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W 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W 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14756</TotalTime>
  <Words>1754</Words>
  <Application>Microsoft Office PowerPoint</Application>
  <PresentationFormat>Custom</PresentationFormat>
  <Paragraphs>372</Paragraphs>
  <Slides>19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7" baseType="lpstr">
      <vt:lpstr>微软雅黑</vt:lpstr>
      <vt:lpstr>黑体</vt:lpstr>
      <vt:lpstr>宋体</vt:lpstr>
      <vt:lpstr>Akkurat Pro</vt:lpstr>
      <vt:lpstr>Arial</vt:lpstr>
      <vt:lpstr>Arial Bold</vt:lpstr>
      <vt:lpstr>Calibri</vt:lpstr>
      <vt:lpstr>FrutigerNext LT Light</vt:lpstr>
      <vt:lpstr>FrutigerNext LT LightCn</vt:lpstr>
      <vt:lpstr>Gill Sans</vt:lpstr>
      <vt:lpstr>Open Sans</vt:lpstr>
      <vt:lpstr>华文细黑</vt:lpstr>
      <vt:lpstr>Wingdings</vt:lpstr>
      <vt:lpstr>方正兰亭细黑_GBK</vt:lpstr>
      <vt:lpstr>方正兰亭黑简体</vt:lpstr>
      <vt:lpstr>1_封面01</vt:lpstr>
      <vt:lpstr>2_Thank you</vt:lpstr>
      <vt:lpstr>1_内容Copytext </vt:lpstr>
      <vt:lpstr>2_内容Copytext </vt:lpstr>
      <vt:lpstr>3_内容Copytext </vt:lpstr>
      <vt:lpstr>4_内容Copytext </vt:lpstr>
      <vt:lpstr>5_内容Copytext </vt:lpstr>
      <vt:lpstr>6_内容Copytext </vt:lpstr>
      <vt:lpstr>7_内容Copytext </vt:lpstr>
      <vt:lpstr>8_内容Copytext </vt:lpstr>
      <vt:lpstr>9_内容Copytext </vt:lpstr>
      <vt:lpstr>1_Thank you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Ведущие новые ИКТ, Huawei EBG растет стремительно</vt:lpstr>
      <vt:lpstr>PowerPoint Presentation</vt:lpstr>
      <vt:lpstr>PowerPoint Presentation</vt:lpstr>
      <vt:lpstr>PowerPoint Presentation</vt:lpstr>
      <vt:lpstr>Huawei в России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Zhouchuan (Luc)</dc:creator>
  <cp:lastModifiedBy>Konkhin Alexey</cp:lastModifiedBy>
  <cp:revision>584</cp:revision>
  <dcterms:created xsi:type="dcterms:W3CDTF">2014-09-24T01:01:53Z</dcterms:created>
  <dcterms:modified xsi:type="dcterms:W3CDTF">2017-06-20T06:49:55Z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(4)zNKsXBbf4ik3LmctBCMPCL/nc9q9HmFNIVrLT4ewGojwFBGAZPFcfqRjLd0/0k+eDrC2Nj9G
5heYKYSx/RO+MIBJ9py2ktY80mQchGfNrnfUtU+GH7wxOTaPJMsp3dFllqpCPRT23yA3Bv8s
f5fbjxntz5wTEP2Ck2K5qEq40zPuFwLWONW6Ipy0XqySpRISD+fm26rfHdqEMu5PjP8z3FC6
uWZWD2nqZY+dhT+gEd</vt:lpwstr>
  </property>
  <property fmtid="{D5CDD505-2E9C-101B-9397-08002B2CF9AE}" pid="3" name="_new_ms_pID_725431">
    <vt:lpwstr>tZREj993WJMP1eEYCvMiaDPOTvjmf1yV9Pkfkeb1rE1mGFOZcr5DWZ
x7Sek3OpLudfZsJriAvRFwyPgLgu3aKg37WNRWsXfyu5J7++p7b4jvSzJ+Orgc8a2GNa4FBe
zXh0sTfRBTAUyaPElu+1qizS2unHb7uGzugWVKk4VDsXPwhnBaP2vNpbYRUzI1c140TfJRN1
RQI1IsTlDnkfK4hrjiCOB7ZEvmP0Z6B0V+1T</vt:lpwstr>
  </property>
  <property fmtid="{D5CDD505-2E9C-101B-9397-08002B2CF9AE}" pid="4" name="_new_ms_pID_725432">
    <vt:lpwstr>JuEZHsGvKR3rxjZO2zgJmvSsUpnvjWWBd4zq
t/amBay5KlACd07kWAjYjCwm5lqGl9ezTTGkVTNbr82YLvdM7mkzmDLcqIgyXMAx2oqBWet0
CUSvDAdWoeKsHnoDbRCjdBqoso7CRhlShhbgGYFA+9fU5QaUWKJ2gxrYvOk2Vbjcrlh5LdNC
jsUxolmz2daNP+klZHd/TLN919LLOtl99jdk6e0Fa2WT1lIJR/Qwl4</vt:lpwstr>
  </property>
  <property fmtid="{D5CDD505-2E9C-101B-9397-08002B2CF9AE}" pid="5" name="_new_ms_pID_725433">
    <vt:lpwstr>EhnK2yYJKNcofKG0p8
z6JuUA==</vt:lpwstr>
  </property>
  <property fmtid="{D5CDD505-2E9C-101B-9397-08002B2CF9AE}" pid="6" name="_2015_ms_pID_725343">
    <vt:lpwstr>(3)r4uul9qc1AYPStrYYSxWeJqLa67qOQaoofnT7I0lkt9av4iq3hy0eyp0GYXnUwSYtiwfGXNI
mD6UU5qCfG3mWbYeEN3v9pCenIiaeN01tSwnywwsyCpHA9BKXjzzmLj5ZCMP1IaxUbX1bvJ2
/rFaM2brTmGjo8FAt/DIRzWzcC90FeJXTcWCbrZ77XH47VsDjTfr5OjG7irWXWdnaBMbDL9I
rGUrO1WZcPklT3dIO+</vt:lpwstr>
  </property>
  <property fmtid="{D5CDD505-2E9C-101B-9397-08002B2CF9AE}" pid="7" name="_2015_ms_pID_7253431">
    <vt:lpwstr>9PfjJAEXRjDv+8fQ9aQ3ChLfvgzKnPQzSc6DxaLyiZ0DHgGAIW/sq0
H7j3zoJUJfrybXgeyM49eoMHyhTpxU+eh8v1frgfMgp+oDUWCXPdZtoytsmfsHQCQMi7rjyH
6wUKz17L9b9JCaRrLZm56dt7mEC0b/f9DTCzkFID8gelUDKSBZ0DuXKEt6kNgBQ0JnElWZA7
d41f7oVuEbq5Ab7TskVef8WR0zZtF1XJ/yvI</vt:lpwstr>
  </property>
  <property fmtid="{D5CDD505-2E9C-101B-9397-08002B2CF9AE}" pid="8" name="_2015_ms_pID_7253432">
    <vt:lpwstr>nO5QgNS9mIIIoNMQsFBVrh5fQ1NLfr/POjsC
wKsxNyio</vt:lpwstr>
  </property>
  <property fmtid="{D5CDD505-2E9C-101B-9397-08002B2CF9AE}" pid="9" name="_readonly">
    <vt:lpwstr/>
  </property>
  <property fmtid="{D5CDD505-2E9C-101B-9397-08002B2CF9AE}" pid="10" name="_change">
    <vt:lpwstr/>
  </property>
  <property fmtid="{D5CDD505-2E9C-101B-9397-08002B2CF9AE}" pid="11" name="_full-control">
    <vt:lpwstr/>
  </property>
  <property fmtid="{D5CDD505-2E9C-101B-9397-08002B2CF9AE}" pid="12" name="sflag">
    <vt:lpwstr>1492507033</vt:lpwstr>
  </property>
</Properties>
</file>