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4" r:id="rId1"/>
    <p:sldMasterId id="2147483797" r:id="rId2"/>
  </p:sldMasterIdLst>
  <p:notesMasterIdLst>
    <p:notesMasterId r:id="rId13"/>
  </p:notesMasterIdLst>
  <p:handoutMasterIdLst>
    <p:handoutMasterId r:id="rId14"/>
  </p:handoutMasterIdLst>
  <p:sldIdLst>
    <p:sldId id="257" r:id="rId3"/>
    <p:sldId id="1311" r:id="rId4"/>
    <p:sldId id="1276" r:id="rId5"/>
    <p:sldId id="1363" r:id="rId6"/>
    <p:sldId id="1365" r:id="rId7"/>
    <p:sldId id="1359" r:id="rId8"/>
    <p:sldId id="1366" r:id="rId9"/>
    <p:sldId id="1364" r:id="rId10"/>
    <p:sldId id="1367" r:id="rId11"/>
    <p:sldId id="1360" r:id="rId12"/>
  </p:sldIdLst>
  <p:sldSz cx="9144000" cy="6858000" type="screen4x3"/>
  <p:notesSz cx="6735763" cy="9866313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7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BF8C"/>
    <a:srgbClr val="A2C377"/>
    <a:srgbClr val="CADDB1"/>
    <a:srgbClr val="FDDDC3"/>
    <a:srgbClr val="CB70F4"/>
    <a:srgbClr val="99CCFF"/>
    <a:srgbClr val="CDCDFF"/>
    <a:srgbClr val="9999FF"/>
    <a:srgbClr val="DCCDB8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éma alapján készült stílus 1 – 3. jelölőszín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éma alapján készült stílus 1 – 1. jelölőszín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4520" autoAdjust="0"/>
    <p:restoredTop sz="94286" autoAdjust="0"/>
  </p:normalViewPr>
  <p:slideViewPr>
    <p:cSldViewPr>
      <p:cViewPr varScale="1">
        <p:scale>
          <a:sx n="122" d="100"/>
          <a:sy n="122" d="100"/>
        </p:scale>
        <p:origin x="82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960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1092" y="-96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031" cy="492780"/>
          </a:xfrm>
          <a:prstGeom prst="rect">
            <a:avLst/>
          </a:prstGeom>
        </p:spPr>
        <p:txBody>
          <a:bodyPr vert="horz" lIns="87572" tIns="43786" rIns="87572" bIns="43786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15227" y="0"/>
            <a:ext cx="2919031" cy="492780"/>
          </a:xfrm>
          <a:prstGeom prst="rect">
            <a:avLst/>
          </a:prstGeom>
        </p:spPr>
        <p:txBody>
          <a:bodyPr vert="horz" lIns="87572" tIns="43786" rIns="87572" bIns="43786" rtlCol="0"/>
          <a:lstStyle>
            <a:lvl1pPr algn="r">
              <a:defRPr sz="1100"/>
            </a:lvl1pPr>
          </a:lstStyle>
          <a:p>
            <a:fld id="{428F2BB9-FE50-4255-ABBD-0EBFB08DCE0D}" type="datetimeFigureOut">
              <a:rPr lang="en-US" smtClean="0"/>
              <a:pPr/>
              <a:t>6/19/2017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1" y="9372003"/>
            <a:ext cx="2919031" cy="492780"/>
          </a:xfrm>
          <a:prstGeom prst="rect">
            <a:avLst/>
          </a:prstGeom>
        </p:spPr>
        <p:txBody>
          <a:bodyPr vert="horz" lIns="87572" tIns="43786" rIns="87572" bIns="43786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15227" y="9372003"/>
            <a:ext cx="2919031" cy="492780"/>
          </a:xfrm>
          <a:prstGeom prst="rect">
            <a:avLst/>
          </a:prstGeom>
        </p:spPr>
        <p:txBody>
          <a:bodyPr vert="horz" lIns="87572" tIns="43786" rIns="87572" bIns="43786" rtlCol="0" anchor="b"/>
          <a:lstStyle>
            <a:lvl1pPr algn="r">
              <a:defRPr sz="1100"/>
            </a:lvl1pPr>
          </a:lstStyle>
          <a:p>
            <a:fld id="{2FA0B721-03C1-4ED1-A01E-ED7E234A72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149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4858" tIns="47429" rIns="94858" bIns="4742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0" cy="493316"/>
          </a:xfrm>
          <a:prstGeom prst="rect">
            <a:avLst/>
          </a:prstGeom>
        </p:spPr>
        <p:txBody>
          <a:bodyPr vert="horz" lIns="94858" tIns="47429" rIns="94858" bIns="47429" rtlCol="0"/>
          <a:lstStyle>
            <a:lvl1pPr algn="r">
              <a:defRPr sz="1200"/>
            </a:lvl1pPr>
          </a:lstStyle>
          <a:p>
            <a:fld id="{0F24469B-A3B7-4AE7-A470-DCA88436DC8D}" type="datetimeFigureOut">
              <a:rPr lang="en-US" smtClean="0"/>
              <a:pPr/>
              <a:t>6/19/2017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8" tIns="47429" rIns="94858" bIns="47429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4858" tIns="47429" rIns="94858" bIns="47429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0" cy="493316"/>
          </a:xfrm>
          <a:prstGeom prst="rect">
            <a:avLst/>
          </a:prstGeom>
        </p:spPr>
        <p:txBody>
          <a:bodyPr vert="horz" lIns="94858" tIns="47429" rIns="94858" bIns="4742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4858" tIns="47429" rIns="94858" bIns="47429" rtlCol="0" anchor="b"/>
          <a:lstStyle>
            <a:lvl1pPr algn="r">
              <a:defRPr sz="1200"/>
            </a:lvl1pPr>
          </a:lstStyle>
          <a:p>
            <a:fld id="{5230D957-B92B-4789-B479-DD9DED2E19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00500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931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080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solidFill>
          <a:srgbClr val="FFFFFF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u-HU" noProof="0" smtClean="0"/>
              <a:t>Mintacím szerkesztése</a:t>
            </a:r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hu-HU" noProof="0" smtClean="0"/>
              <a:t>Mintaalcím szerkesztése</a:t>
            </a:r>
          </a:p>
        </p:txBody>
      </p:sp>
      <p:sp>
        <p:nvSpPr>
          <p:cNvPr id="8204" name="Rectangle 12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>
                <a:solidFill>
                  <a:srgbClr val="000000"/>
                </a:solidFill>
              </a:rPr>
              <a:t>19/06/2017</a:t>
            </a: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8205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</a:rPr>
              <a:t>Prof. Dr. Attila Aszódi</a:t>
            </a:r>
            <a:endParaRPr lang="hu-HU">
              <a:solidFill>
                <a:srgbClr val="000000"/>
              </a:solidFill>
            </a:endParaRPr>
          </a:p>
        </p:txBody>
      </p:sp>
      <p:sp>
        <p:nvSpPr>
          <p:cNvPr id="8206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D957A59-2350-4A7E-8A94-7CBB8E0E52C0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107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</a:rPr>
              <a:t>Prof. Dr. Attila Aszódi</a:t>
            </a: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D92847-2873-4580-A6AB-6892991CD052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 sz="1400" dirty="0">
              <a:solidFill>
                <a:srgbClr val="000000"/>
              </a:solidFill>
            </a:endParaRPr>
          </a:p>
        </p:txBody>
      </p:sp>
      <p:sp>
        <p:nvSpPr>
          <p:cNvPr id="6" name="Dátum helye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>
                <a:solidFill>
                  <a:srgbClr val="000000"/>
                </a:solidFill>
              </a:rPr>
              <a:t>19/06/2017</a:t>
            </a:r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200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00850" y="152400"/>
            <a:ext cx="2190750" cy="6248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419850" cy="6248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</a:rPr>
              <a:t>Prof. Dr. Attila Aszódi</a:t>
            </a: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19F18C-7F6D-4221-8377-A74E8C7B0CC6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 sz="1400" dirty="0">
              <a:solidFill>
                <a:srgbClr val="000000"/>
              </a:solidFill>
            </a:endParaRPr>
          </a:p>
        </p:txBody>
      </p:sp>
      <p:sp>
        <p:nvSpPr>
          <p:cNvPr id="6" name="Dátum helye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>
                <a:solidFill>
                  <a:srgbClr val="000000"/>
                </a:solidFill>
              </a:rPr>
              <a:t>19/06/2017</a:t>
            </a:r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436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228600" y="914400"/>
            <a:ext cx="4305300" cy="54864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305300" cy="54864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>
          <a:xfrm>
            <a:off x="3124200" y="65532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</a:rPr>
              <a:t>Prof. Dr. Attila Aszódi</a:t>
            </a: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>
          <a:xfrm>
            <a:off x="6553200" y="65532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AF64DDF6-D813-44BD-8D6B-C91658C2218F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 sz="1400" dirty="0">
              <a:solidFill>
                <a:srgbClr val="000000"/>
              </a:solidFill>
            </a:endParaRPr>
          </a:p>
        </p:txBody>
      </p:sp>
      <p:sp>
        <p:nvSpPr>
          <p:cNvPr id="7" name="Dátum helye 6"/>
          <p:cNvSpPr>
            <a:spLocks noGrp="1"/>
          </p:cNvSpPr>
          <p:nvPr>
            <p:ph type="dt" sz="half" idx="12"/>
          </p:nvPr>
        </p:nvSpPr>
        <p:spPr>
          <a:xfrm>
            <a:off x="304800" y="6553200"/>
            <a:ext cx="22860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>
                <a:solidFill>
                  <a:srgbClr val="000000"/>
                </a:solidFill>
              </a:rPr>
              <a:t>19/06/2017</a:t>
            </a:r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58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solidFill>
          <a:srgbClr val="FFFFFF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u-HU" noProof="0" smtClean="0"/>
              <a:t>Mintacím szerkesztése</a:t>
            </a:r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hu-HU" noProof="0" smtClean="0"/>
              <a:t>Mintaalcím szerkesztése</a:t>
            </a:r>
          </a:p>
        </p:txBody>
      </p:sp>
      <p:sp>
        <p:nvSpPr>
          <p:cNvPr id="8204" name="Rectangle 12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>
                <a:solidFill>
                  <a:srgbClr val="000000"/>
                </a:solidFill>
              </a:rPr>
              <a:t>19/06/2017</a:t>
            </a: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8205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</a:rPr>
              <a:t>Prof. Dr. Attila Aszódi</a:t>
            </a:r>
            <a:endParaRPr lang="hu-HU">
              <a:solidFill>
                <a:srgbClr val="000000"/>
              </a:solidFill>
            </a:endParaRPr>
          </a:p>
        </p:txBody>
      </p:sp>
      <p:sp>
        <p:nvSpPr>
          <p:cNvPr id="8206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D957A59-2350-4A7E-8A94-7CBB8E0E52C0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091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</a:rPr>
              <a:t>Prof. Dr. Attila Aszódi</a:t>
            </a: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B73310-BBCE-4898-8F74-49301582DCA9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 sz="1400" dirty="0">
              <a:solidFill>
                <a:srgbClr val="000000"/>
              </a:solidFill>
            </a:endParaRPr>
          </a:p>
        </p:txBody>
      </p:sp>
      <p:sp>
        <p:nvSpPr>
          <p:cNvPr id="6" name="Dátum helye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>
                <a:solidFill>
                  <a:srgbClr val="000000"/>
                </a:solidFill>
              </a:rPr>
              <a:t>19/06/2017</a:t>
            </a:r>
            <a:endParaRPr 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04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</a:rPr>
              <a:t>Prof. Dr. Attila Aszódi</a:t>
            </a: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7EB99BA-8020-40C1-B644-34AB58BA641B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 sz="1400" dirty="0">
              <a:solidFill>
                <a:srgbClr val="000000"/>
              </a:solidFill>
            </a:endParaRPr>
          </a:p>
        </p:txBody>
      </p:sp>
      <p:sp>
        <p:nvSpPr>
          <p:cNvPr id="6" name="Dátum helye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>
                <a:solidFill>
                  <a:srgbClr val="000000"/>
                </a:solidFill>
              </a:rPr>
              <a:t>19/06/2017</a:t>
            </a:r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889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43053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3053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</a:rPr>
              <a:t>Prof. Dr. Attila Aszódi</a:t>
            </a: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dirty="0" smtClean="0">
                <a:solidFill>
                  <a:srgbClr val="000000"/>
                </a:solidFill>
              </a:rPr>
              <a:t> </a:t>
            </a:r>
            <a:fld id="{72CA1A87-C074-49B5-8EC4-952CD4C3DA4B}" type="slidenum">
              <a:rPr lang="hu-HU">
                <a:solidFill>
                  <a:srgbClr val="000000"/>
                </a:solidFill>
              </a:rPr>
              <a:pPr/>
              <a:t>‹#›</a:t>
            </a:fld>
            <a:endParaRPr lang="hu-HU" sz="1400" dirty="0">
              <a:solidFill>
                <a:srgbClr val="000000"/>
              </a:solidFill>
            </a:endParaRPr>
          </a:p>
        </p:txBody>
      </p:sp>
      <p:sp>
        <p:nvSpPr>
          <p:cNvPr id="7" name="Dátum hely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>
                <a:solidFill>
                  <a:srgbClr val="000000"/>
                </a:solidFill>
              </a:rPr>
              <a:t>19/06/2017</a:t>
            </a:r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626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</a:rPr>
              <a:t>Prof. Dr. Attila Aszódi</a:t>
            </a:r>
            <a:endParaRPr lang="hu-HU">
              <a:solidFill>
                <a:srgbClr val="000000"/>
              </a:solidFill>
            </a:endParaRP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85481F-D1E3-4EC2-9E7E-03B2A481A40F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 sz="1400" dirty="0">
              <a:solidFill>
                <a:srgbClr val="000000"/>
              </a:solidFill>
            </a:endParaRPr>
          </a:p>
        </p:txBody>
      </p:sp>
      <p:sp>
        <p:nvSpPr>
          <p:cNvPr id="9" name="Dátum helye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>
                <a:solidFill>
                  <a:srgbClr val="000000"/>
                </a:solidFill>
              </a:rPr>
              <a:t>19/06/2017</a:t>
            </a:r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315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</a:rPr>
              <a:t>Prof. Dr. Attila Aszódi</a:t>
            </a:r>
            <a:endParaRPr lang="hu-HU">
              <a:solidFill>
                <a:srgbClr val="00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5FE11D-1703-4E42-89CA-75A969C6DE5B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 sz="1400" dirty="0">
              <a:solidFill>
                <a:srgbClr val="000000"/>
              </a:solidFill>
            </a:endParaRPr>
          </a:p>
        </p:txBody>
      </p:sp>
      <p:sp>
        <p:nvSpPr>
          <p:cNvPr id="5" name="Dátum helye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>
                <a:solidFill>
                  <a:srgbClr val="000000"/>
                </a:solidFill>
              </a:rPr>
              <a:t>19/06/2017</a:t>
            </a:r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383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</a:rPr>
              <a:t>Prof. Dr. Attila Aszódi</a:t>
            </a:r>
            <a:endParaRPr lang="hu-HU">
              <a:solidFill>
                <a:srgbClr val="000000"/>
              </a:solidFill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7131AF-17BD-4EEC-844B-FA9BBB85AFB5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 sz="1400" dirty="0">
              <a:solidFill>
                <a:srgbClr val="000000"/>
              </a:solidFill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>
                <a:solidFill>
                  <a:srgbClr val="000000"/>
                </a:solidFill>
              </a:rPr>
              <a:t>19/06/2017</a:t>
            </a:r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53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</a:rPr>
              <a:t>Prof. Dr. Attila Aszódi</a:t>
            </a: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B73310-BBCE-4898-8F74-49301582DCA9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 sz="1400" dirty="0">
              <a:solidFill>
                <a:srgbClr val="000000"/>
              </a:solidFill>
            </a:endParaRPr>
          </a:p>
        </p:txBody>
      </p:sp>
      <p:sp>
        <p:nvSpPr>
          <p:cNvPr id="6" name="Dátum helye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>
                <a:solidFill>
                  <a:srgbClr val="000000"/>
                </a:solidFill>
              </a:rPr>
              <a:t>19/06/2017</a:t>
            </a:r>
            <a:endParaRPr 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097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</a:rPr>
              <a:t>Prof. Dr. Attila Aszódi</a:t>
            </a: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3A409E-2EF8-48B1-8BBD-6C7FE944A229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 sz="1400" dirty="0">
              <a:solidFill>
                <a:srgbClr val="000000"/>
              </a:solidFill>
            </a:endParaRPr>
          </a:p>
        </p:txBody>
      </p:sp>
      <p:sp>
        <p:nvSpPr>
          <p:cNvPr id="7" name="Dátum hely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>
                <a:solidFill>
                  <a:srgbClr val="000000"/>
                </a:solidFill>
              </a:rPr>
              <a:t>19/06/2017</a:t>
            </a:r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713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</a:rPr>
              <a:t>Prof. Dr. Attila Aszódi</a:t>
            </a: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97902E-CB57-46EA-99BD-DEA850726CA1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 sz="1400" dirty="0">
              <a:solidFill>
                <a:srgbClr val="000000"/>
              </a:solidFill>
            </a:endParaRPr>
          </a:p>
        </p:txBody>
      </p:sp>
      <p:sp>
        <p:nvSpPr>
          <p:cNvPr id="7" name="Dátum hely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>
                <a:solidFill>
                  <a:srgbClr val="000000"/>
                </a:solidFill>
              </a:rPr>
              <a:t>19/06/2017</a:t>
            </a:r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390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</a:rPr>
              <a:t>Prof. Dr. Attila Aszódi</a:t>
            </a: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D92847-2873-4580-A6AB-6892991CD052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 sz="1400" dirty="0">
              <a:solidFill>
                <a:srgbClr val="000000"/>
              </a:solidFill>
            </a:endParaRPr>
          </a:p>
        </p:txBody>
      </p:sp>
      <p:sp>
        <p:nvSpPr>
          <p:cNvPr id="6" name="Dátum helye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>
                <a:solidFill>
                  <a:srgbClr val="000000"/>
                </a:solidFill>
              </a:rPr>
              <a:t>19/06/2017</a:t>
            </a:r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3336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00850" y="152400"/>
            <a:ext cx="2190750" cy="6248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419850" cy="6248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</a:rPr>
              <a:t>Prof. Dr. Attila Aszódi</a:t>
            </a: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19F18C-7F6D-4221-8377-A74E8C7B0CC6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 sz="1400" dirty="0">
              <a:solidFill>
                <a:srgbClr val="000000"/>
              </a:solidFill>
            </a:endParaRPr>
          </a:p>
        </p:txBody>
      </p:sp>
      <p:sp>
        <p:nvSpPr>
          <p:cNvPr id="6" name="Dátum helye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>
                <a:solidFill>
                  <a:srgbClr val="000000"/>
                </a:solidFill>
              </a:rPr>
              <a:t>19/06/2017</a:t>
            </a:r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1160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228600" y="914400"/>
            <a:ext cx="4305300" cy="54864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305300" cy="54864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>
          <a:xfrm>
            <a:off x="3124200" y="65532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</a:rPr>
              <a:t>Prof. Dr. Attila Aszódi</a:t>
            </a: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>
          <a:xfrm>
            <a:off x="6553200" y="65532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AF64DDF6-D813-44BD-8D6B-C91658C2218F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 sz="1400" dirty="0">
              <a:solidFill>
                <a:srgbClr val="000000"/>
              </a:solidFill>
            </a:endParaRPr>
          </a:p>
        </p:txBody>
      </p:sp>
      <p:sp>
        <p:nvSpPr>
          <p:cNvPr id="7" name="Dátum helye 6"/>
          <p:cNvSpPr>
            <a:spLocks noGrp="1"/>
          </p:cNvSpPr>
          <p:nvPr>
            <p:ph type="dt" sz="half" idx="12"/>
          </p:nvPr>
        </p:nvSpPr>
        <p:spPr>
          <a:xfrm>
            <a:off x="304800" y="6553200"/>
            <a:ext cx="22860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>
                <a:solidFill>
                  <a:srgbClr val="000000"/>
                </a:solidFill>
              </a:rPr>
              <a:t>19/06/2017</a:t>
            </a:r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867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</a:rPr>
              <a:t>Prof. Dr. Attila Aszódi</a:t>
            </a: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7EB99BA-8020-40C1-B644-34AB58BA641B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 sz="1400" dirty="0">
              <a:solidFill>
                <a:srgbClr val="000000"/>
              </a:solidFill>
            </a:endParaRPr>
          </a:p>
        </p:txBody>
      </p:sp>
      <p:sp>
        <p:nvSpPr>
          <p:cNvPr id="6" name="Dátum helye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>
                <a:solidFill>
                  <a:srgbClr val="000000"/>
                </a:solidFill>
              </a:rPr>
              <a:t>19/06/2017</a:t>
            </a:r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4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43053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3053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</a:rPr>
              <a:t>Prof. Dr. Attila Aszódi</a:t>
            </a: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dirty="0" smtClean="0">
                <a:solidFill>
                  <a:srgbClr val="000000"/>
                </a:solidFill>
              </a:rPr>
              <a:t> </a:t>
            </a:r>
            <a:fld id="{72CA1A87-C074-49B5-8EC4-952CD4C3DA4B}" type="slidenum">
              <a:rPr lang="hu-HU">
                <a:solidFill>
                  <a:srgbClr val="000000"/>
                </a:solidFill>
              </a:rPr>
              <a:pPr/>
              <a:t>‹#›</a:t>
            </a:fld>
            <a:endParaRPr lang="hu-HU" sz="1400" dirty="0">
              <a:solidFill>
                <a:srgbClr val="000000"/>
              </a:solidFill>
            </a:endParaRPr>
          </a:p>
        </p:txBody>
      </p:sp>
      <p:sp>
        <p:nvSpPr>
          <p:cNvPr id="7" name="Dátum hely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>
                <a:solidFill>
                  <a:srgbClr val="000000"/>
                </a:solidFill>
              </a:rPr>
              <a:t>19/06/2017</a:t>
            </a:r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997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</a:rPr>
              <a:t>Prof. Dr. Attila Aszódi</a:t>
            </a:r>
            <a:endParaRPr lang="hu-HU">
              <a:solidFill>
                <a:srgbClr val="000000"/>
              </a:solidFill>
            </a:endParaRP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85481F-D1E3-4EC2-9E7E-03B2A481A40F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 sz="1400" dirty="0">
              <a:solidFill>
                <a:srgbClr val="000000"/>
              </a:solidFill>
            </a:endParaRPr>
          </a:p>
        </p:txBody>
      </p:sp>
      <p:sp>
        <p:nvSpPr>
          <p:cNvPr id="9" name="Dátum helye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>
                <a:solidFill>
                  <a:srgbClr val="000000"/>
                </a:solidFill>
              </a:rPr>
              <a:t>19/06/2017</a:t>
            </a:r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807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</a:rPr>
              <a:t>Prof. Dr. Attila Aszódi</a:t>
            </a:r>
            <a:endParaRPr lang="hu-HU">
              <a:solidFill>
                <a:srgbClr val="00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5FE11D-1703-4E42-89CA-75A969C6DE5B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 sz="1400" dirty="0">
              <a:solidFill>
                <a:srgbClr val="000000"/>
              </a:solidFill>
            </a:endParaRPr>
          </a:p>
        </p:txBody>
      </p:sp>
      <p:sp>
        <p:nvSpPr>
          <p:cNvPr id="5" name="Dátum helye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>
                <a:solidFill>
                  <a:srgbClr val="000000"/>
                </a:solidFill>
              </a:rPr>
              <a:t>19/06/2017</a:t>
            </a:r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158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</a:rPr>
              <a:t>Prof. Dr. Attila Aszódi</a:t>
            </a:r>
            <a:endParaRPr lang="hu-HU">
              <a:solidFill>
                <a:srgbClr val="000000"/>
              </a:solidFill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7131AF-17BD-4EEC-844B-FA9BBB85AFB5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 sz="1400" dirty="0">
              <a:solidFill>
                <a:srgbClr val="000000"/>
              </a:solidFill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>
                <a:solidFill>
                  <a:srgbClr val="000000"/>
                </a:solidFill>
              </a:rPr>
              <a:t>19/06/2017</a:t>
            </a:r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050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</a:rPr>
              <a:t>Prof. Dr. Attila Aszódi</a:t>
            </a: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3A409E-2EF8-48B1-8BBD-6C7FE944A229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 sz="1400" dirty="0">
              <a:solidFill>
                <a:srgbClr val="000000"/>
              </a:solidFill>
            </a:endParaRPr>
          </a:p>
        </p:txBody>
      </p:sp>
      <p:sp>
        <p:nvSpPr>
          <p:cNvPr id="7" name="Dátum hely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>
                <a:solidFill>
                  <a:srgbClr val="000000"/>
                </a:solidFill>
              </a:rPr>
              <a:t>19/06/2017</a:t>
            </a:r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28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</a:rPr>
              <a:t>Prof. Dr. Attila Aszódi</a:t>
            </a: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97902E-CB57-46EA-99BD-DEA850726CA1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 sz="1400" dirty="0">
              <a:solidFill>
                <a:srgbClr val="000000"/>
              </a:solidFill>
            </a:endParaRPr>
          </a:p>
        </p:txBody>
      </p:sp>
      <p:sp>
        <p:nvSpPr>
          <p:cNvPr id="7" name="Dátum hely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>
                <a:solidFill>
                  <a:srgbClr val="000000"/>
                </a:solidFill>
              </a:rPr>
              <a:t>19/06/2017</a:t>
            </a:r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10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solidFill>
          <a:srgbClr val="FFFFFF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717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14400"/>
            <a:ext cx="8763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000"/>
            </a:lvl1pPr>
          </a:lstStyle>
          <a:p>
            <a:pPr eaLnBrk="0" fontAlgn="base" hangingPunct="0">
              <a:spcAft>
                <a:spcPct val="0"/>
              </a:spcAft>
            </a:pPr>
            <a:r>
              <a:rPr lang="it-IT" smtClean="0">
                <a:solidFill>
                  <a:srgbClr val="000000"/>
                </a:solidFill>
              </a:rPr>
              <a:t>Prof. Dr. Attila Aszódi</a:t>
            </a: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1905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000"/>
            </a:lvl1pPr>
          </a:lstStyle>
          <a:p>
            <a:pPr eaLnBrk="0" fontAlgn="base" hangingPunct="0">
              <a:spcAft>
                <a:spcPct val="0"/>
              </a:spcAft>
            </a:pPr>
            <a:fld id="{75D34CA8-5791-4BA4-ABE3-3BE515550E2A}" type="slidenum">
              <a:rPr lang="hu-HU" smtClean="0">
                <a:solidFill>
                  <a:srgbClr val="000000"/>
                </a:solidFill>
              </a:rPr>
              <a:pPr eaLnBrk="0" fontAlgn="base" hangingPunct="0">
                <a:spcAft>
                  <a:spcPct val="0"/>
                </a:spcAft>
              </a:pPr>
              <a:t>‹#›</a:t>
            </a:fld>
            <a:endParaRPr lang="hu-HU" sz="1400" dirty="0">
              <a:solidFill>
                <a:srgbClr val="000000"/>
              </a:solidFill>
            </a:endParaRPr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553200"/>
            <a:ext cx="2286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000"/>
            </a:lvl1pPr>
          </a:lstStyle>
          <a:p>
            <a:pPr eaLnBrk="0" fontAlgn="base" hangingPunct="0">
              <a:spcAft>
                <a:spcPct val="0"/>
              </a:spcAft>
            </a:pPr>
            <a:r>
              <a:rPr lang="hu-HU" smtClean="0">
                <a:solidFill>
                  <a:srgbClr val="000000"/>
                </a:solidFill>
              </a:rPr>
              <a:t>19/06/2017</a:t>
            </a:r>
            <a:endParaRPr 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4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fol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folHlink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folHlink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folHlink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folHlink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folHlink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folHlink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folHlink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folHlink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solidFill>
          <a:srgbClr val="FFFFFF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717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14400"/>
            <a:ext cx="8763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000"/>
            </a:lvl1pPr>
          </a:lstStyle>
          <a:p>
            <a:pPr eaLnBrk="0" fontAlgn="base" hangingPunct="0">
              <a:spcAft>
                <a:spcPct val="0"/>
              </a:spcAft>
            </a:pPr>
            <a:r>
              <a:rPr lang="it-IT" smtClean="0">
                <a:solidFill>
                  <a:srgbClr val="000000"/>
                </a:solidFill>
              </a:rPr>
              <a:t>Prof. Dr. Attila Aszódi</a:t>
            </a: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1905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000"/>
            </a:lvl1pPr>
          </a:lstStyle>
          <a:p>
            <a:pPr eaLnBrk="0" fontAlgn="base" hangingPunct="0">
              <a:spcAft>
                <a:spcPct val="0"/>
              </a:spcAft>
            </a:pPr>
            <a:fld id="{75D34CA8-5791-4BA4-ABE3-3BE515550E2A}" type="slidenum">
              <a:rPr lang="hu-HU" smtClean="0">
                <a:solidFill>
                  <a:srgbClr val="000000"/>
                </a:solidFill>
              </a:rPr>
              <a:pPr eaLnBrk="0" fontAlgn="base" hangingPunct="0">
                <a:spcAft>
                  <a:spcPct val="0"/>
                </a:spcAft>
              </a:pPr>
              <a:t>‹#›</a:t>
            </a:fld>
            <a:endParaRPr lang="hu-HU" sz="1400" dirty="0">
              <a:solidFill>
                <a:srgbClr val="000000"/>
              </a:solidFill>
            </a:endParaRPr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553200"/>
            <a:ext cx="2286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000"/>
            </a:lvl1pPr>
          </a:lstStyle>
          <a:p>
            <a:pPr eaLnBrk="0" fontAlgn="base" hangingPunct="0">
              <a:spcAft>
                <a:spcPct val="0"/>
              </a:spcAft>
            </a:pPr>
            <a:r>
              <a:rPr lang="hu-HU" smtClean="0">
                <a:solidFill>
                  <a:srgbClr val="000000"/>
                </a:solidFill>
              </a:rPr>
              <a:t>19/06/2017</a:t>
            </a:r>
            <a:endParaRPr 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0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fol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folHlink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folHlink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folHlink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folHlink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folHlink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folHlink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folHlink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folHlink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79512" y="3475856"/>
            <a:ext cx="8712968" cy="1609328"/>
          </a:xfrm>
          <a:noFill/>
        </p:spPr>
        <p:txBody>
          <a:bodyPr>
            <a:normAutofit/>
          </a:bodyPr>
          <a:lstStyle/>
          <a:p>
            <a:r>
              <a:rPr lang="hu-HU" sz="3200" b="1" dirty="0" smtClean="0"/>
              <a:t>Back-end </a:t>
            </a:r>
            <a:r>
              <a:rPr lang="hu-HU" sz="3200" b="1" dirty="0" err="1" smtClean="0"/>
              <a:t>options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for</a:t>
            </a:r>
            <a:r>
              <a:rPr lang="hu-HU" sz="3200" b="1" dirty="0" smtClean="0"/>
              <a:t> a </a:t>
            </a:r>
            <a:r>
              <a:rPr lang="hu-HU" sz="3200" b="1" dirty="0" err="1" smtClean="0"/>
              <a:t>small</a:t>
            </a:r>
            <a:r>
              <a:rPr lang="hu-HU" sz="3200" b="1" dirty="0" smtClean="0"/>
              <a:t> country </a:t>
            </a:r>
            <a:r>
              <a:rPr lang="hu-HU" sz="3200" b="1" dirty="0" err="1" smtClean="0"/>
              <a:t>with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long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term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nuclear</a:t>
            </a:r>
            <a:r>
              <a:rPr lang="hu-HU" sz="3200" b="1" dirty="0" smtClean="0"/>
              <a:t> program</a:t>
            </a:r>
            <a:endParaRPr kumimoji="1" lang="hu-HU" sz="3200" b="1" dirty="0">
              <a:solidFill>
                <a:srgbClr val="00009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95536" y="4989512"/>
            <a:ext cx="8305800" cy="1823864"/>
          </a:xfrm>
          <a:noFill/>
        </p:spPr>
        <p:txBody>
          <a:bodyPr>
            <a:noAutofit/>
          </a:bodyPr>
          <a:lstStyle/>
          <a:p>
            <a:r>
              <a:rPr lang="hu-HU" sz="2000" b="1" dirty="0" smtClean="0">
                <a:solidFill>
                  <a:schemeClr val="tx1"/>
                </a:solidFill>
              </a:rPr>
              <a:t>Prof. </a:t>
            </a:r>
            <a:r>
              <a:rPr lang="hu-HU" sz="2000" b="1" dirty="0" smtClean="0"/>
              <a:t>Dr. </a:t>
            </a:r>
            <a:r>
              <a:rPr lang="hu-HU" sz="2000" b="1" dirty="0" smtClean="0">
                <a:solidFill>
                  <a:schemeClr val="tx1"/>
                </a:solidFill>
              </a:rPr>
              <a:t>Attila Aszódi</a:t>
            </a:r>
          </a:p>
          <a:p>
            <a:r>
              <a:rPr lang="hu-HU" sz="1600" b="1" dirty="0" err="1" smtClean="0"/>
              <a:t>State</a:t>
            </a:r>
            <a:r>
              <a:rPr lang="hu-HU" sz="1600" b="1" dirty="0" smtClean="0"/>
              <a:t> </a:t>
            </a:r>
            <a:r>
              <a:rPr lang="hu-HU" sz="1600" b="1" dirty="0" err="1" smtClean="0"/>
              <a:t>Secratariat</a:t>
            </a:r>
            <a:r>
              <a:rPr lang="hu-HU" sz="1600" b="1" dirty="0" smtClean="0"/>
              <a:t> </a:t>
            </a:r>
            <a:r>
              <a:rPr lang="hu-HU" sz="1600" b="1" dirty="0" err="1" smtClean="0"/>
              <a:t>for</a:t>
            </a:r>
            <a:r>
              <a:rPr lang="hu-HU" sz="1600" b="1" dirty="0" smtClean="0"/>
              <a:t> </a:t>
            </a:r>
            <a:r>
              <a:rPr lang="hu-HU" sz="1600" b="1" dirty="0" err="1" smtClean="0"/>
              <a:t>the</a:t>
            </a:r>
            <a:r>
              <a:rPr lang="hu-HU" sz="1600" b="1" dirty="0" smtClean="0"/>
              <a:t> </a:t>
            </a:r>
            <a:r>
              <a:rPr lang="hu-HU" sz="1600" b="1" dirty="0" err="1" smtClean="0"/>
              <a:t>maintenance</a:t>
            </a:r>
            <a:r>
              <a:rPr lang="hu-HU" sz="1600" b="1" dirty="0" smtClean="0"/>
              <a:t> of </a:t>
            </a:r>
            <a:r>
              <a:rPr lang="hu-HU" sz="1600" b="1" dirty="0" err="1" smtClean="0"/>
              <a:t>the</a:t>
            </a:r>
            <a:r>
              <a:rPr lang="hu-HU" sz="1600" b="1" dirty="0" smtClean="0"/>
              <a:t> </a:t>
            </a:r>
            <a:r>
              <a:rPr lang="hu-HU" sz="1600" b="1" dirty="0" err="1" smtClean="0"/>
              <a:t>capacity</a:t>
            </a:r>
            <a:r>
              <a:rPr lang="hu-HU" sz="1600" b="1" dirty="0" smtClean="0"/>
              <a:t> </a:t>
            </a:r>
            <a:r>
              <a:rPr lang="hu-HU" sz="1600" b="1" dirty="0" err="1" smtClean="0"/>
              <a:t>of</a:t>
            </a:r>
            <a:r>
              <a:rPr lang="hu-HU" sz="1600" b="1" dirty="0" smtClean="0"/>
              <a:t> </a:t>
            </a:r>
            <a:r>
              <a:rPr lang="hu-HU" sz="1600" b="1" dirty="0" err="1" smtClean="0"/>
              <a:t>the</a:t>
            </a:r>
            <a:r>
              <a:rPr lang="hu-HU" sz="1600" b="1" dirty="0" smtClean="0"/>
              <a:t> Paks NPP</a:t>
            </a:r>
            <a:endParaRPr lang="hu-HU" sz="1600" b="1" dirty="0" smtClean="0">
              <a:solidFill>
                <a:schemeClr val="tx1"/>
              </a:solidFill>
            </a:endParaRPr>
          </a:p>
          <a:p>
            <a:endParaRPr lang="hu-HU" sz="1200" dirty="0" smtClean="0"/>
          </a:p>
          <a:p>
            <a:endParaRPr lang="en-US" sz="1200" dirty="0" smtClean="0"/>
          </a:p>
          <a:p>
            <a:r>
              <a:rPr lang="hu-HU" sz="1200" dirty="0" err="1" smtClean="0"/>
              <a:t>Atomexpo</a:t>
            </a:r>
            <a:endParaRPr lang="hu-HU" sz="1200" b="1" dirty="0" smtClean="0">
              <a:solidFill>
                <a:schemeClr val="tx1"/>
              </a:solidFill>
            </a:endParaRPr>
          </a:p>
          <a:p>
            <a:r>
              <a:rPr lang="hu-HU" sz="1200" b="1" dirty="0" err="1" smtClean="0">
                <a:solidFill>
                  <a:schemeClr val="tx1"/>
                </a:solidFill>
              </a:rPr>
              <a:t>Moscow</a:t>
            </a:r>
            <a:r>
              <a:rPr lang="en-US" sz="1200" b="1" dirty="0" smtClean="0">
                <a:solidFill>
                  <a:schemeClr val="tx1"/>
                </a:solidFill>
              </a:rPr>
              <a:t>, </a:t>
            </a:r>
            <a:r>
              <a:rPr lang="hu-HU" sz="1200" b="1" dirty="0" smtClean="0">
                <a:solidFill>
                  <a:schemeClr val="tx1"/>
                </a:solidFill>
              </a:rPr>
              <a:t>19/06/2017</a:t>
            </a:r>
            <a:endParaRPr lang="en-US" sz="1200" b="1" dirty="0">
              <a:solidFill>
                <a:schemeClr val="tx1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82"/>
            <a:ext cx="9165377" cy="363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07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npp.hu/thumbnail/248/700x500fit/DSC_00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449" y="4096462"/>
            <a:ext cx="2625543" cy="173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9632" y="44624"/>
            <a:ext cx="6923112" cy="562074"/>
          </a:xfrm>
        </p:spPr>
        <p:txBody>
          <a:bodyPr>
            <a:noAutofit/>
          </a:bodyPr>
          <a:lstStyle/>
          <a:p>
            <a:pPr fontAlgn="base">
              <a:spcAft>
                <a:spcPts val="2630"/>
              </a:spcAft>
              <a:defRPr/>
            </a:pPr>
            <a:r>
              <a:rPr kumimoji="1" lang="en-US" sz="3600" kern="0" dirty="0" smtClean="0">
                <a:solidFill>
                  <a:srgbClr val="000099"/>
                </a:solidFill>
                <a:latin typeface="Times New Roman"/>
              </a:rPr>
              <a:t>Final disposal of radioactive waste</a:t>
            </a:r>
            <a:endParaRPr kumimoji="1" lang="en-US" sz="3600" kern="0" dirty="0">
              <a:solidFill>
                <a:srgbClr val="000099"/>
              </a:solidFill>
              <a:latin typeface="Times New Roman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620688"/>
            <a:ext cx="9036496" cy="720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Radioactive waste management is a </a:t>
            </a:r>
            <a:r>
              <a:rPr lang="en-US" sz="1800" b="1" dirty="0" smtClean="0"/>
              <a:t>task of the state</a:t>
            </a:r>
            <a:r>
              <a:rPr lang="en-US" sz="1800" dirty="0" smtClean="0"/>
              <a:t>, </a:t>
            </a:r>
            <a:r>
              <a:rPr lang="en-US" sz="1800" b="1" dirty="0" smtClean="0"/>
              <a:t>waste management costs are to be paid by the operator</a:t>
            </a:r>
            <a:r>
              <a:rPr lang="hu-HU" sz="1800" b="1" dirty="0"/>
              <a:t>.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97768" y="1340768"/>
            <a:ext cx="4320480" cy="1656184"/>
          </a:xfrm>
          <a:prstGeom prst="rect">
            <a:avLst/>
          </a:prstGeom>
          <a:solidFill>
            <a:srgbClr val="00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1"/>
            <a:r>
              <a:rPr lang="en-US" sz="2000" u="sng" dirty="0" smtClean="0"/>
              <a:t>Low- and intermediate-level waste</a:t>
            </a:r>
          </a:p>
          <a:p>
            <a:pPr marL="640080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Interim </a:t>
            </a:r>
            <a:r>
              <a:rPr lang="en-US" sz="1600" dirty="0"/>
              <a:t>storage possibility on the site</a:t>
            </a:r>
          </a:p>
          <a:p>
            <a:pPr marL="64008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Final disposal: National Radioactive waste storage (NRHT), </a:t>
            </a:r>
            <a:r>
              <a:rPr lang="en-US" sz="1600" dirty="0" err="1"/>
              <a:t>Bátaapáti</a:t>
            </a:r>
            <a:r>
              <a:rPr lang="en-US" sz="1600" dirty="0"/>
              <a:t>, HU</a:t>
            </a:r>
          </a:p>
          <a:p>
            <a:pPr marL="640080" lvl="2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near-surface facility, in depth of 250 </a:t>
            </a:r>
            <a:r>
              <a:rPr lang="en-US" sz="1600" dirty="0" smtClean="0"/>
              <a:t>m</a:t>
            </a:r>
            <a:endParaRPr lang="hu-HU" sz="1600" dirty="0" smtClean="0"/>
          </a:p>
        </p:txBody>
      </p:sp>
      <p:sp>
        <p:nvSpPr>
          <p:cNvPr id="6" name="Téglalap 5"/>
          <p:cNvSpPr/>
          <p:nvPr/>
        </p:nvSpPr>
        <p:spPr>
          <a:xfrm>
            <a:off x="4685810" y="1340768"/>
            <a:ext cx="4315308" cy="1656184"/>
          </a:xfrm>
          <a:prstGeom prst="rect">
            <a:avLst/>
          </a:prstGeom>
          <a:solidFill>
            <a:srgbClr val="00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1"/>
            <a:r>
              <a:rPr lang="en-US" u="sng" dirty="0" smtClean="0"/>
              <a:t>High level waste/Spent fuel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Investigations near </a:t>
            </a:r>
            <a:r>
              <a:rPr lang="en-US" sz="1400" dirty="0" err="1" smtClean="0"/>
              <a:t>Boda</a:t>
            </a:r>
            <a:r>
              <a:rPr lang="en-US" sz="1400" dirty="0" smtClean="0"/>
              <a:t>, as the most promising site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dirty="0" err="1" smtClean="0"/>
              <a:t>Boda</a:t>
            </a:r>
            <a:r>
              <a:rPr lang="en-US" sz="1400" dirty="0" smtClean="0"/>
              <a:t> </a:t>
            </a:r>
            <a:r>
              <a:rPr lang="en-US" sz="1400" dirty="0" err="1" smtClean="0"/>
              <a:t>Calystone</a:t>
            </a:r>
            <a:r>
              <a:rPr lang="en-US" sz="1400" dirty="0" smtClean="0"/>
              <a:t> Formation, in the depth of </a:t>
            </a:r>
            <a:br>
              <a:rPr lang="en-US" sz="1400" dirty="0" smtClean="0"/>
            </a:br>
            <a:r>
              <a:rPr lang="en-US" sz="1400" dirty="0" smtClean="0"/>
              <a:t>500-1000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Goal: to mark out the exact location of the deep geological location until 2030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Actual plan to start the operation: 2064</a:t>
            </a:r>
            <a:endParaRPr lang="en-US" sz="1400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3068960"/>
            <a:ext cx="256549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520" y="3068960"/>
            <a:ext cx="2339752" cy="1926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átum helye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hu-HU" smtClean="0">
                <a:solidFill>
                  <a:srgbClr val="000000"/>
                </a:solidFill>
              </a:rPr>
              <a:t>19/06/2017</a:t>
            </a: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000000"/>
                </a:solidFill>
              </a:rPr>
              <a:t>Prof. Dr. Attila Aszódi</a:t>
            </a:r>
            <a:endParaRPr lang="hu-HU">
              <a:solidFill>
                <a:srgbClr val="000000"/>
              </a:solidFill>
            </a:endParaRP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73310-BBCE-4898-8F74-49301582DCA9}" type="slidenum">
              <a:rPr lang="hu-HU" smtClean="0">
                <a:solidFill>
                  <a:srgbClr val="000000"/>
                </a:solidFill>
              </a:rPr>
              <a:pPr/>
              <a:t>10</a:t>
            </a:fld>
            <a:endParaRPr lang="hu-HU" sz="1400" dirty="0">
              <a:solidFill>
                <a:srgbClr val="000000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7004375" y="3068960"/>
            <a:ext cx="167208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50" dirty="0" smtClean="0">
                <a:solidFill>
                  <a:srgbClr val="000000"/>
                </a:solidFill>
              </a:rPr>
              <a:t>Boda site map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4389106" y="5416275"/>
            <a:ext cx="119100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050" dirty="0" err="1" smtClean="0">
                <a:solidFill>
                  <a:srgbClr val="000000"/>
                </a:solidFill>
              </a:rPr>
              <a:t>Ground</a:t>
            </a:r>
            <a:r>
              <a:rPr lang="hu-HU" sz="1050" dirty="0" smtClean="0">
                <a:solidFill>
                  <a:srgbClr val="000000"/>
                </a:solidFill>
              </a:rPr>
              <a:t> </a:t>
            </a:r>
            <a:r>
              <a:rPr lang="hu-HU" sz="1050" dirty="0" err="1" smtClean="0">
                <a:solidFill>
                  <a:srgbClr val="000000"/>
                </a:solidFill>
              </a:rPr>
              <a:t>profile</a:t>
            </a:r>
            <a:r>
              <a:rPr lang="hu-HU" sz="1050" dirty="0" smtClean="0">
                <a:solidFill>
                  <a:srgbClr val="000000"/>
                </a:solidFill>
              </a:rPr>
              <a:t> </a:t>
            </a:r>
            <a:br>
              <a:rPr lang="hu-HU" sz="1050" dirty="0" smtClean="0">
                <a:solidFill>
                  <a:srgbClr val="000000"/>
                </a:solidFill>
              </a:rPr>
            </a:br>
            <a:r>
              <a:rPr lang="hu-HU" sz="1050" dirty="0" err="1" smtClean="0">
                <a:solidFill>
                  <a:srgbClr val="000000"/>
                </a:solidFill>
              </a:rPr>
              <a:t>at</a:t>
            </a:r>
            <a:r>
              <a:rPr lang="hu-HU" sz="1050" dirty="0" smtClean="0">
                <a:solidFill>
                  <a:srgbClr val="000000"/>
                </a:solidFill>
              </a:rPr>
              <a:t> Boda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216024" y="4725144"/>
            <a:ext cx="21488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50" dirty="0" smtClean="0">
                <a:solidFill>
                  <a:srgbClr val="000000"/>
                </a:solidFill>
              </a:rPr>
              <a:t>NRHT </a:t>
            </a:r>
            <a:r>
              <a:rPr lang="hu-HU" sz="1050" dirty="0" err="1" smtClean="0">
                <a:solidFill>
                  <a:srgbClr val="000000"/>
                </a:solidFill>
              </a:rPr>
              <a:t>vault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2117980" y="3842546"/>
            <a:ext cx="23820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050" dirty="0" smtClean="0">
                <a:solidFill>
                  <a:srgbClr val="000000"/>
                </a:solidFill>
              </a:rPr>
              <a:t>NRHT </a:t>
            </a:r>
            <a:r>
              <a:rPr lang="hu-HU" sz="1050" dirty="0" err="1" smtClean="0">
                <a:solidFill>
                  <a:srgbClr val="000000"/>
                </a:solidFill>
              </a:rPr>
              <a:t>techological</a:t>
            </a:r>
            <a:r>
              <a:rPr lang="hu-HU" sz="1050" dirty="0" smtClean="0">
                <a:solidFill>
                  <a:srgbClr val="000000"/>
                </a:solidFill>
              </a:rPr>
              <a:t> building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9" name="Téglalap 8"/>
          <p:cNvSpPr/>
          <p:nvPr/>
        </p:nvSpPr>
        <p:spPr bwMode="auto">
          <a:xfrm>
            <a:off x="197768" y="5931442"/>
            <a:ext cx="4320480" cy="546528"/>
          </a:xfrm>
          <a:prstGeom prst="rect">
            <a:avLst/>
          </a:prstGeom>
          <a:solidFill>
            <a:srgbClr val="A2C37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Existing facility (1</a:t>
            </a:r>
            <a:r>
              <a:rPr kumimoji="0" lang="en-US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st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vault in 2012)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Téglalap 18"/>
          <p:cNvSpPr/>
          <p:nvPr/>
        </p:nvSpPr>
        <p:spPr bwMode="auto">
          <a:xfrm>
            <a:off x="4670648" y="5931442"/>
            <a:ext cx="4320480" cy="546528"/>
          </a:xfrm>
          <a:prstGeom prst="rect">
            <a:avLst/>
          </a:prstGeom>
          <a:solidFill>
            <a:srgbClr val="FCBF8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Times New Roman" pitchFamily="18" charset="0"/>
              </a:rPr>
              <a:t>In research phase</a:t>
            </a:r>
            <a:endParaRPr lang="en-US" dirty="0">
              <a:latin typeface="Times New Roman" pitchFamily="18" charset="0"/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941201"/>
            <a:ext cx="3421006" cy="90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040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4027" y="44624"/>
            <a:ext cx="8857573" cy="609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u-HU" sz="2800" dirty="0" smtClean="0"/>
              <a:t>Hungary</a:t>
            </a:r>
            <a:endParaRPr kumimoji="1" lang="en-US" sz="2800" kern="0" dirty="0">
              <a:solidFill>
                <a:srgbClr val="000099"/>
              </a:solidFill>
              <a:latin typeface="Times New Roman"/>
            </a:endParaRPr>
          </a:p>
        </p:txBody>
      </p:sp>
      <p:sp>
        <p:nvSpPr>
          <p:cNvPr id="9" name="AutoShape 8" descr="Képtalálat a következ&amp;odblac;re: „vulkán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Képtalálat a következ&amp;odblac;re: „vulkán”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Dátum helye 8"/>
          <p:cNvSpPr>
            <a:spLocks noGrp="1"/>
          </p:cNvSpPr>
          <p:nvPr>
            <p:ph type="dt" sz="half" idx="12"/>
          </p:nvPr>
        </p:nvSpPr>
        <p:spPr>
          <a:xfrm>
            <a:off x="304800" y="6553200"/>
            <a:ext cx="2286000" cy="228600"/>
          </a:xfrm>
        </p:spPr>
        <p:txBody>
          <a:bodyPr/>
          <a:lstStyle/>
          <a:p>
            <a:r>
              <a:rPr lang="hu-HU" smtClean="0">
                <a:solidFill>
                  <a:srgbClr val="000000"/>
                </a:solidFill>
              </a:rPr>
              <a:t>19/06/2017</a:t>
            </a: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51" name="Dia számának helye 10"/>
          <p:cNvSpPr>
            <a:spLocks noGrp="1"/>
          </p:cNvSpPr>
          <p:nvPr>
            <p:ph type="sldNum" sz="quarter" idx="11"/>
          </p:nvPr>
        </p:nvSpPr>
        <p:spPr>
          <a:xfrm>
            <a:off x="6553200" y="6553200"/>
            <a:ext cx="1905000" cy="228600"/>
          </a:xfrm>
        </p:spPr>
        <p:txBody>
          <a:bodyPr/>
          <a:lstStyle/>
          <a:p>
            <a:fld id="{3CB73310-BBCE-4898-8F74-49301582DCA9}" type="slidenum">
              <a:rPr lang="hu-HU" smtClean="0">
                <a:solidFill>
                  <a:srgbClr val="000000"/>
                </a:solidFill>
              </a:rPr>
              <a:pPr/>
              <a:t>2</a:t>
            </a:fld>
            <a:endParaRPr lang="hu-HU" sz="1400" dirty="0">
              <a:solidFill>
                <a:srgbClr val="000000"/>
              </a:solidFill>
            </a:endParaRPr>
          </a:p>
        </p:txBody>
      </p:sp>
      <p:sp>
        <p:nvSpPr>
          <p:cNvPr id="55" name="Élőláb helye 3"/>
          <p:cNvSpPr>
            <a:spLocks noGrp="1"/>
          </p:cNvSpPr>
          <p:nvPr>
            <p:ph type="ftr" sz="quarter" idx="10"/>
          </p:nvPr>
        </p:nvSpPr>
        <p:spPr>
          <a:xfrm>
            <a:off x="3124200" y="6553200"/>
            <a:ext cx="2895600" cy="228600"/>
          </a:xfrm>
        </p:spPr>
        <p:txBody>
          <a:bodyPr/>
          <a:lstStyle/>
          <a:p>
            <a:r>
              <a:rPr lang="it-IT" smtClean="0">
                <a:solidFill>
                  <a:srgbClr val="000000"/>
                </a:solidFill>
              </a:rPr>
              <a:t>Prof. Dr. Attila Aszódi</a:t>
            </a: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2313114" y="5791200"/>
            <a:ext cx="6826336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kumimoji="1" lang="en-US" sz="2000" dirty="0" smtClean="0">
                <a:solidFill>
                  <a:srgbClr val="000000"/>
                </a:solidFill>
              </a:rPr>
              <a:t>Nuclear share in electricity production	51%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kumimoji="1" lang="en-US" sz="2000" dirty="0" smtClean="0">
                <a:solidFill>
                  <a:srgbClr val="000000"/>
                </a:solidFill>
              </a:rPr>
              <a:t>Nuclear share in electricity consumption	36%</a:t>
            </a:r>
            <a:endParaRPr kumimoji="1" lang="en-US" sz="2000" dirty="0">
              <a:solidFill>
                <a:srgbClr val="000000"/>
              </a:solidFill>
            </a:endParaRPr>
          </a:p>
        </p:txBody>
      </p:sp>
      <p:pic>
        <p:nvPicPr>
          <p:cNvPr id="17" name="Kép 16" descr="europe-map-politic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20688"/>
            <a:ext cx="5444712" cy="5184576"/>
          </a:xfrm>
          <a:prstGeom prst="rect">
            <a:avLst/>
          </a:prstGeom>
        </p:spPr>
      </p:pic>
      <p:pic>
        <p:nvPicPr>
          <p:cNvPr id="18" name="Kép 17" descr="Paksi-Atomerőmű.jpg"/>
          <p:cNvPicPr>
            <a:picLocks noChangeAspect="1"/>
          </p:cNvPicPr>
          <p:nvPr/>
        </p:nvPicPr>
        <p:blipFill>
          <a:blip r:embed="rId4" cstate="print"/>
          <a:srcRect b="5128"/>
          <a:stretch>
            <a:fillRect/>
          </a:stretch>
        </p:blipFill>
        <p:spPr>
          <a:xfrm>
            <a:off x="5436096" y="671649"/>
            <a:ext cx="3733800" cy="2656743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9" name="Egyenes összekötő 18"/>
          <p:cNvCxnSpPr/>
          <p:nvPr/>
        </p:nvCxnSpPr>
        <p:spPr bwMode="auto">
          <a:xfrm flipH="1">
            <a:off x="3352800" y="685800"/>
            <a:ext cx="2057401" cy="3657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Egyenes összekötő 19"/>
          <p:cNvCxnSpPr/>
          <p:nvPr/>
        </p:nvCxnSpPr>
        <p:spPr bwMode="auto">
          <a:xfrm>
            <a:off x="3352800" y="4343400"/>
            <a:ext cx="2133600" cy="1447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Szövegdoboz 20"/>
          <p:cNvSpPr txBox="1"/>
          <p:nvPr/>
        </p:nvSpPr>
        <p:spPr>
          <a:xfrm>
            <a:off x="6172200" y="39469"/>
            <a:ext cx="2150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latin typeface="+mj-lt"/>
              </a:rPr>
              <a:t>Paks NPP</a:t>
            </a:r>
          </a:p>
          <a:p>
            <a:pPr algn="ctr"/>
            <a:r>
              <a:rPr lang="hu-HU" b="1" dirty="0" smtClean="0">
                <a:latin typeface="+mj-lt"/>
              </a:rPr>
              <a:t>4*500 MW</a:t>
            </a:r>
            <a:endParaRPr lang="hu-HU" b="1" dirty="0">
              <a:latin typeface="+mj-lt"/>
            </a:endParaRPr>
          </a:p>
        </p:txBody>
      </p:sp>
      <p:pic>
        <p:nvPicPr>
          <p:cNvPr id="22" name="Picture 3" descr="DSC_0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17508"/>
            <a:ext cx="3733800" cy="247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8229600" y="3352800"/>
            <a:ext cx="762000" cy="523204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 wrap="square" lIns="91424" tIns="45712" rIns="91424" bIns="45712">
            <a:spAutoFit/>
          </a:bodyPr>
          <a:lstStyle/>
          <a:p>
            <a:pPr algn="ctr" defTabSz="914179"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1982</a:t>
            </a:r>
            <a:br>
              <a:rPr lang="hu-HU" sz="1400" b="1" dirty="0" smtClean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hu-HU" sz="14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2032</a:t>
            </a:r>
            <a:endParaRPr lang="hu-HU" sz="1400" b="1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7391400" y="3352800"/>
            <a:ext cx="762000" cy="523204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 wrap="square" lIns="91424" tIns="45712" rIns="91424" bIns="45712">
            <a:spAutoFit/>
          </a:bodyPr>
          <a:lstStyle/>
          <a:p>
            <a:pPr algn="ctr" defTabSz="914179"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1984</a:t>
            </a:r>
            <a:br>
              <a:rPr lang="hu-HU" sz="1400" b="1" dirty="0" smtClean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hu-HU" sz="14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 2034</a:t>
            </a:r>
            <a:endParaRPr lang="hu-HU" sz="14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6400800" y="3352800"/>
            <a:ext cx="762000" cy="523204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 wrap="square" lIns="91424" tIns="45712" rIns="91424" bIns="45712">
            <a:spAutoFit/>
          </a:bodyPr>
          <a:lstStyle/>
          <a:p>
            <a:pPr algn="ctr" defTabSz="914179"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1986</a:t>
            </a:r>
            <a:br>
              <a:rPr lang="hu-HU" sz="1400" b="1" dirty="0" smtClean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hu-HU" sz="14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 2036</a:t>
            </a:r>
            <a:endParaRPr lang="hu-HU" sz="14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5562600" y="3352800"/>
            <a:ext cx="762000" cy="523204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 wrap="square" lIns="91424" tIns="45712" rIns="91424" bIns="45712">
            <a:spAutoFit/>
          </a:bodyPr>
          <a:lstStyle/>
          <a:p>
            <a:pPr algn="ctr" defTabSz="914179"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1987</a:t>
            </a:r>
            <a:br>
              <a:rPr lang="hu-HU" sz="1400" b="1" dirty="0" smtClean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hu-HU" sz="14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 2037</a:t>
            </a:r>
            <a:endParaRPr lang="hu-HU" sz="14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38" name="Csoportba foglalás 37"/>
          <p:cNvGrpSpPr/>
          <p:nvPr/>
        </p:nvGrpSpPr>
        <p:grpSpPr>
          <a:xfrm>
            <a:off x="166663" y="620688"/>
            <a:ext cx="3181201" cy="3672408"/>
            <a:chOff x="166663" y="620688"/>
            <a:chExt cx="3181201" cy="3672408"/>
          </a:xfrm>
        </p:grpSpPr>
        <p:pic>
          <p:nvPicPr>
            <p:cNvPr id="27" name="Kép 2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72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00" t="15850" r="21458" b="6790"/>
            <a:stretch/>
          </p:blipFill>
          <p:spPr>
            <a:xfrm>
              <a:off x="166663" y="620688"/>
              <a:ext cx="2146451" cy="2160000"/>
            </a:xfrm>
            <a:prstGeom prst="rect">
              <a:avLst/>
            </a:prstGeom>
          </p:spPr>
        </p:pic>
        <p:cxnSp>
          <p:nvCxnSpPr>
            <p:cNvPr id="12" name="Egyenes összekötő 11"/>
            <p:cNvCxnSpPr/>
            <p:nvPr/>
          </p:nvCxnSpPr>
          <p:spPr bwMode="auto">
            <a:xfrm>
              <a:off x="166663" y="2780688"/>
              <a:ext cx="3181201" cy="151240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Egyenes összekötő 13"/>
            <p:cNvCxnSpPr/>
            <p:nvPr/>
          </p:nvCxnSpPr>
          <p:spPr bwMode="auto">
            <a:xfrm>
              <a:off x="2313114" y="620688"/>
              <a:ext cx="1034750" cy="367240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7" name="Csoportba foglalás 36"/>
          <p:cNvGrpSpPr/>
          <p:nvPr/>
        </p:nvGrpSpPr>
        <p:grpSpPr>
          <a:xfrm>
            <a:off x="8809" y="4062189"/>
            <a:ext cx="3343991" cy="1743075"/>
            <a:chOff x="8809" y="4062189"/>
            <a:chExt cx="3343991" cy="1743075"/>
          </a:xfrm>
        </p:grpSpPr>
        <p:pic>
          <p:nvPicPr>
            <p:cNvPr id="31" name="Kép 3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9" y="4062189"/>
              <a:ext cx="2619375" cy="1743075"/>
            </a:xfrm>
            <a:prstGeom prst="rect">
              <a:avLst/>
            </a:prstGeom>
          </p:spPr>
        </p:pic>
        <p:cxnSp>
          <p:nvCxnSpPr>
            <p:cNvPr id="33" name="Egyenes összekötő 32"/>
            <p:cNvCxnSpPr/>
            <p:nvPr/>
          </p:nvCxnSpPr>
          <p:spPr bwMode="auto">
            <a:xfrm>
              <a:off x="2628184" y="4062189"/>
              <a:ext cx="719680" cy="23090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Egyenes összekötő 35"/>
            <p:cNvCxnSpPr/>
            <p:nvPr/>
          </p:nvCxnSpPr>
          <p:spPr bwMode="auto">
            <a:xfrm flipV="1">
              <a:off x="2628184" y="4293096"/>
              <a:ext cx="724616" cy="149810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3" name="Szövegdoboz 42"/>
          <p:cNvSpPr txBox="1"/>
          <p:nvPr/>
        </p:nvSpPr>
        <p:spPr>
          <a:xfrm>
            <a:off x="164633" y="246460"/>
            <a:ext cx="3183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latin typeface="+mj-lt"/>
              </a:rPr>
              <a:t>Budapest Research </a:t>
            </a:r>
            <a:r>
              <a:rPr lang="hu-HU" b="1" dirty="0" err="1" smtClean="0">
                <a:latin typeface="+mj-lt"/>
              </a:rPr>
              <a:t>Reactor</a:t>
            </a:r>
            <a:endParaRPr lang="hu-HU" b="1" dirty="0">
              <a:latin typeface="+mj-lt"/>
            </a:endParaRPr>
          </a:p>
        </p:txBody>
      </p:sp>
      <p:sp>
        <p:nvSpPr>
          <p:cNvPr id="44" name="Szövegdoboz 43"/>
          <p:cNvSpPr txBox="1"/>
          <p:nvPr/>
        </p:nvSpPr>
        <p:spPr>
          <a:xfrm>
            <a:off x="8809" y="5805264"/>
            <a:ext cx="2150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latin typeface="+mj-lt"/>
              </a:rPr>
              <a:t>Budapest </a:t>
            </a:r>
            <a:r>
              <a:rPr lang="hu-HU" b="1" dirty="0" err="1" smtClean="0">
                <a:latin typeface="+mj-lt"/>
              </a:rPr>
              <a:t>Training</a:t>
            </a:r>
            <a:r>
              <a:rPr lang="hu-HU" b="1" dirty="0" smtClean="0">
                <a:latin typeface="+mj-lt"/>
              </a:rPr>
              <a:t> </a:t>
            </a:r>
            <a:r>
              <a:rPr lang="hu-HU" b="1" dirty="0" err="1" smtClean="0">
                <a:latin typeface="+mj-lt"/>
              </a:rPr>
              <a:t>Reactor</a:t>
            </a:r>
            <a:endParaRPr lang="hu-HU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6583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  <p:bldP spid="24" grpId="0" animBg="1"/>
      <p:bldP spid="25" grpId="0" animBg="1"/>
      <p:bldP spid="26" grpId="0" animBg="1"/>
      <p:bldP spid="43" grpId="0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Lekerekített téglalap 60"/>
          <p:cNvSpPr/>
          <p:nvPr/>
        </p:nvSpPr>
        <p:spPr bwMode="auto">
          <a:xfrm>
            <a:off x="359420" y="714372"/>
            <a:ext cx="6793997" cy="1204470"/>
          </a:xfrm>
          <a:prstGeom prst="roundRect">
            <a:avLst/>
          </a:prstGeom>
          <a:solidFill>
            <a:srgbClr val="CADDB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2400" b="1" dirty="0" err="1" smtClean="0">
                <a:ln w="900" cmpd="sng">
                  <a:solidFill>
                    <a:srgbClr val="66669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D4D4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Environmental</a:t>
            </a:r>
            <a:r>
              <a:rPr lang="hu-HU" sz="2400" b="1" dirty="0" smtClean="0">
                <a:ln w="900" cmpd="sng">
                  <a:solidFill>
                    <a:srgbClr val="66669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D4D4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ln w="900" cmpd="sng">
                  <a:solidFill>
                    <a:srgbClr val="66669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D4D4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licensing</a:t>
            </a:r>
            <a:r>
              <a:rPr lang="hu-HU" sz="2400" b="1" dirty="0" smtClean="0">
                <a:ln w="900" cmpd="sng">
                  <a:solidFill>
                    <a:srgbClr val="66669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D4D4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ln w="900" cmpd="sng">
                  <a:solidFill>
                    <a:srgbClr val="66669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D4D4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endParaRPr lang="hu-HU" sz="2400" b="1" dirty="0" smtClean="0">
              <a:ln w="900" cmpd="sng">
                <a:solidFill>
                  <a:srgbClr val="666699">
                    <a:satMod val="190000"/>
                    <a:alpha val="55000"/>
                  </a:srgbClr>
                </a:solidFill>
                <a:prstDash val="solid"/>
              </a:ln>
              <a:solidFill>
                <a:srgbClr val="4D4D4D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Lekerekített téglalap 59"/>
          <p:cNvSpPr/>
          <p:nvPr/>
        </p:nvSpPr>
        <p:spPr bwMode="auto">
          <a:xfrm>
            <a:off x="357610" y="2152522"/>
            <a:ext cx="6795807" cy="120447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rot="0" spcFirstLastPara="0" vertOverflow="overflow" horzOverflow="overflow" vert="horz" wrap="square" lIns="91440" tIns="36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2400" b="1" dirty="0" smtClean="0">
                <a:ln w="900" cmpd="sng">
                  <a:solidFill>
                    <a:srgbClr val="66669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D4D4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Site </a:t>
            </a:r>
            <a:r>
              <a:rPr lang="hu-HU" sz="2400" b="1" dirty="0" err="1" smtClean="0">
                <a:ln w="900" cmpd="sng">
                  <a:solidFill>
                    <a:srgbClr val="66669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D4D4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licensing</a:t>
            </a:r>
            <a:r>
              <a:rPr lang="hu-HU" sz="2400" b="1" dirty="0" smtClean="0">
                <a:ln w="900" cmpd="sng">
                  <a:solidFill>
                    <a:srgbClr val="66669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D4D4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ln w="900" cmpd="sng">
                  <a:solidFill>
                    <a:srgbClr val="66669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D4D4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endParaRPr lang="hu-HU" sz="2400" b="1" dirty="0">
              <a:ln w="900" cmpd="sng">
                <a:solidFill>
                  <a:srgbClr val="666699">
                    <a:satMod val="190000"/>
                    <a:alpha val="55000"/>
                  </a:srgbClr>
                </a:solidFill>
                <a:prstDash val="solid"/>
              </a:ln>
              <a:solidFill>
                <a:srgbClr val="4D4D4D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Lekerekített téglalap 35"/>
          <p:cNvSpPr/>
          <p:nvPr/>
        </p:nvSpPr>
        <p:spPr bwMode="auto">
          <a:xfrm>
            <a:off x="357611" y="3592682"/>
            <a:ext cx="6795806" cy="1204470"/>
          </a:xfrm>
          <a:prstGeom prst="roundRect">
            <a:avLst/>
          </a:prstGeom>
          <a:solidFill>
            <a:srgbClr val="CCEC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rot="0" spcFirstLastPara="0" vertOverflow="overflow" horzOverflow="overflow" vert="horz" wrap="square" lIns="91440" tIns="36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2400" b="1" dirty="0" err="1" smtClean="0">
                <a:ln w="900" cmpd="sng">
                  <a:solidFill>
                    <a:srgbClr val="66669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D4D4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Approvals</a:t>
            </a:r>
            <a:r>
              <a:rPr lang="hu-HU" sz="2400" b="1" dirty="0" smtClean="0">
                <a:ln w="900" cmpd="sng">
                  <a:solidFill>
                    <a:srgbClr val="66669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D4D4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hu-HU" sz="2400" b="1" dirty="0" err="1" smtClean="0">
                <a:ln w="900" cmpd="sng">
                  <a:solidFill>
                    <a:srgbClr val="66669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D4D4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sz="2400" b="1" dirty="0" smtClean="0">
                <a:ln w="900" cmpd="sng">
                  <a:solidFill>
                    <a:srgbClr val="66669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D4D4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European Union</a:t>
            </a:r>
            <a:endParaRPr lang="hu-HU" sz="2400" b="1" dirty="0">
              <a:ln w="900" cmpd="sng">
                <a:solidFill>
                  <a:srgbClr val="666699">
                    <a:satMod val="190000"/>
                    <a:alpha val="55000"/>
                  </a:srgbClr>
                </a:solidFill>
                <a:prstDash val="solid"/>
              </a:ln>
              <a:solidFill>
                <a:srgbClr val="4D4D4D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17990"/>
            <a:ext cx="8758453" cy="609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u-HU" sz="3600" dirty="0" smtClean="0"/>
              <a:t>Status of </a:t>
            </a:r>
            <a:r>
              <a:rPr lang="hu-HU" sz="3600" dirty="0" err="1" smtClean="0"/>
              <a:t>the</a:t>
            </a:r>
            <a:r>
              <a:rPr lang="hu-HU" sz="3600" dirty="0" smtClean="0"/>
              <a:t> Paks II. project</a:t>
            </a:r>
            <a:endParaRPr kumimoji="1" lang="en-US" sz="3600" kern="0" dirty="0">
              <a:solidFill>
                <a:srgbClr val="000099"/>
              </a:solidFill>
              <a:latin typeface="Times New Roman"/>
            </a:endParaRPr>
          </a:p>
        </p:txBody>
      </p:sp>
      <p:sp>
        <p:nvSpPr>
          <p:cNvPr id="9" name="AutoShape 8" descr="Képtalálat a következ&amp;odblac;re: „vulkán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AutoShape 10" descr="Képtalálat a következ&amp;odblac;re: „vulkán”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0" name="Dátum helye 8"/>
          <p:cNvSpPr>
            <a:spLocks noGrp="1"/>
          </p:cNvSpPr>
          <p:nvPr>
            <p:ph type="dt" sz="half" idx="12"/>
          </p:nvPr>
        </p:nvSpPr>
        <p:spPr>
          <a:xfrm>
            <a:off x="304800" y="6553200"/>
            <a:ext cx="2286000" cy="228600"/>
          </a:xfrm>
        </p:spPr>
        <p:txBody>
          <a:bodyPr/>
          <a:lstStyle/>
          <a:p>
            <a:r>
              <a:rPr lang="hu-HU" smtClean="0">
                <a:solidFill>
                  <a:srgbClr val="000000"/>
                </a:solidFill>
              </a:rPr>
              <a:t>19/06/2017</a:t>
            </a: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51" name="Dia számának helye 10"/>
          <p:cNvSpPr>
            <a:spLocks noGrp="1"/>
          </p:cNvSpPr>
          <p:nvPr>
            <p:ph type="sldNum" sz="quarter" idx="11"/>
          </p:nvPr>
        </p:nvSpPr>
        <p:spPr>
          <a:xfrm>
            <a:off x="6553200" y="6553200"/>
            <a:ext cx="1905000" cy="228600"/>
          </a:xfrm>
        </p:spPr>
        <p:txBody>
          <a:bodyPr/>
          <a:lstStyle/>
          <a:p>
            <a:fld id="{3CB73310-BBCE-4898-8F74-49301582DCA9}" type="slidenum">
              <a:rPr lang="hu-HU" smtClean="0">
                <a:solidFill>
                  <a:srgbClr val="000000"/>
                </a:solidFill>
              </a:rPr>
              <a:pPr/>
              <a:t>3</a:t>
            </a:fld>
            <a:endParaRPr lang="hu-HU" sz="1400" dirty="0">
              <a:solidFill>
                <a:srgbClr val="000000"/>
              </a:solidFill>
            </a:endParaRPr>
          </a:p>
        </p:txBody>
      </p:sp>
      <p:sp>
        <p:nvSpPr>
          <p:cNvPr id="55" name="Élőláb helye 3"/>
          <p:cNvSpPr>
            <a:spLocks noGrp="1"/>
          </p:cNvSpPr>
          <p:nvPr>
            <p:ph type="ftr" sz="quarter" idx="10"/>
          </p:nvPr>
        </p:nvSpPr>
        <p:spPr>
          <a:xfrm>
            <a:off x="3124200" y="6553200"/>
            <a:ext cx="2895600" cy="228600"/>
          </a:xfrm>
        </p:spPr>
        <p:txBody>
          <a:bodyPr/>
          <a:lstStyle/>
          <a:p>
            <a:r>
              <a:rPr lang="it-IT" smtClean="0">
                <a:solidFill>
                  <a:srgbClr val="000000"/>
                </a:solidFill>
              </a:rPr>
              <a:t>Prof. Dr. Attila Aszódi</a:t>
            </a: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22" name="Lekerekített téglalap 21"/>
          <p:cNvSpPr/>
          <p:nvPr/>
        </p:nvSpPr>
        <p:spPr bwMode="auto">
          <a:xfrm>
            <a:off x="357612" y="5033396"/>
            <a:ext cx="6795806" cy="1326007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rot="0" spcFirstLastPara="0" vertOverflow="overflow" horzOverflow="overflow" vert="horz" wrap="square" lIns="91440" tIns="36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2400" b="1" dirty="0" smtClean="0">
                <a:ln w="900" cmpd="sng">
                  <a:solidFill>
                    <a:srgbClr val="FFFFFF">
                      <a:alpha val="55000"/>
                    </a:srgbClr>
                  </a:solidFill>
                  <a:prstDash val="solid"/>
                </a:ln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hu-HU" sz="2400" b="1" dirty="0" err="1" smtClean="0">
                <a:ln w="900" cmpd="sng">
                  <a:solidFill>
                    <a:srgbClr val="FFFFFF">
                      <a:alpha val="55000"/>
                    </a:srgbClr>
                  </a:solidFill>
                  <a:prstDash val="solid"/>
                </a:ln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</a:t>
            </a:r>
            <a:r>
              <a:rPr lang="hu-HU" sz="2400" b="1" dirty="0" smtClean="0">
                <a:ln w="900" cmpd="sng">
                  <a:solidFill>
                    <a:srgbClr val="FFFFFF">
                      <a:alpha val="55000"/>
                    </a:srgbClr>
                  </a:solidFill>
                  <a:prstDash val="solid"/>
                </a:ln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ln w="900" cmpd="sng">
                  <a:solidFill>
                    <a:srgbClr val="FFFFFF">
                      <a:alpha val="55000"/>
                    </a:srgbClr>
                  </a:solidFill>
                  <a:prstDash val="solid"/>
                </a:ln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licensing</a:t>
            </a:r>
            <a:r>
              <a:rPr lang="hu-HU" sz="2400" b="1" dirty="0" smtClean="0">
                <a:ln w="900" cmpd="sng">
                  <a:solidFill>
                    <a:srgbClr val="FFFFFF">
                      <a:alpha val="55000"/>
                    </a:srgbClr>
                  </a:solidFill>
                  <a:prstDash val="solid"/>
                </a:ln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hu-HU" sz="2400" b="1" dirty="0" err="1" smtClean="0">
                <a:ln w="900" cmpd="sng">
                  <a:solidFill>
                    <a:srgbClr val="FFFFFF">
                      <a:alpha val="55000"/>
                    </a:srgbClr>
                  </a:solidFill>
                  <a:prstDash val="solid"/>
                </a:ln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sz="2400" b="1" dirty="0" smtClean="0">
                <a:ln w="900" cmpd="sng">
                  <a:solidFill>
                    <a:srgbClr val="FFFFFF">
                      <a:alpha val="55000"/>
                    </a:srgbClr>
                  </a:solidFill>
                  <a:prstDash val="solid"/>
                </a:ln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ln w="900" cmpd="sng">
                  <a:solidFill>
                    <a:srgbClr val="FFFFFF">
                      <a:alpha val="55000"/>
                    </a:srgbClr>
                  </a:solidFill>
                  <a:prstDash val="solid"/>
                </a:ln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r>
              <a:rPr lang="hu-HU" sz="2400" b="1" dirty="0" smtClean="0">
                <a:ln w="900" cmpd="sng">
                  <a:solidFill>
                    <a:srgbClr val="FFFFFF">
                      <a:alpha val="55000"/>
                    </a:srgbClr>
                  </a:solidFill>
                  <a:prstDash val="solid"/>
                </a:ln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hu-HU" sz="2400" b="1" dirty="0" err="1" smtClean="0">
                <a:ln w="900" cmpd="sng">
                  <a:solidFill>
                    <a:srgbClr val="FFFFFF">
                      <a:alpha val="55000"/>
                    </a:srgbClr>
                  </a:solidFill>
                  <a:prstDash val="solid"/>
                </a:ln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sz="2400" b="1" dirty="0" smtClean="0">
                <a:ln w="900" cmpd="sng">
                  <a:solidFill>
                    <a:srgbClr val="FFFFFF">
                      <a:alpha val="55000"/>
                    </a:srgbClr>
                  </a:solidFill>
                  <a:prstDash val="solid"/>
                </a:ln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project </a:t>
            </a:r>
            <a:r>
              <a:rPr lang="hu-HU" sz="2400" b="1" dirty="0" err="1" smtClean="0">
                <a:ln w="900" cmpd="sng">
                  <a:solidFill>
                    <a:srgbClr val="FFFFFF">
                      <a:alpha val="55000"/>
                    </a:srgbClr>
                  </a:solidFill>
                  <a:prstDash val="solid"/>
                </a:ln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hu-HU" sz="2400" b="1" dirty="0" smtClean="0">
                <a:ln w="900" cmpd="sng">
                  <a:solidFill>
                    <a:srgbClr val="FFFFFF">
                      <a:alpha val="55000"/>
                    </a:srgbClr>
                  </a:solidFill>
                  <a:prstDash val="solid"/>
                </a:ln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hu-HU" sz="2400" b="1" dirty="0" err="1" smtClean="0">
                <a:ln w="900" cmpd="sng">
                  <a:solidFill>
                    <a:srgbClr val="FFFFFF">
                      <a:alpha val="55000"/>
                    </a:srgbClr>
                  </a:solidFill>
                  <a:prstDash val="solid"/>
                </a:ln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started</a:t>
            </a:r>
            <a:endParaRPr lang="hu-HU" sz="2400" b="1" dirty="0">
              <a:ln w="900" cmpd="sng">
                <a:solidFill>
                  <a:srgbClr val="FFFFFF">
                    <a:alpha val="55000"/>
                  </a:srgbClr>
                </a:solidFill>
                <a:prstDash val="solid"/>
              </a:ln>
              <a:solidFill>
                <a:srgbClr val="000000">
                  <a:lumMod val="95000"/>
                  <a:lumOff val="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Csoportba foglalás 6"/>
          <p:cNvGrpSpPr/>
          <p:nvPr/>
        </p:nvGrpSpPr>
        <p:grpSpPr>
          <a:xfrm>
            <a:off x="5840409" y="764704"/>
            <a:ext cx="1107856" cy="1131911"/>
            <a:chOff x="948198" y="2420889"/>
            <a:chExt cx="2664296" cy="2664296"/>
          </a:xfrm>
        </p:grpSpPr>
        <p:sp>
          <p:nvSpPr>
            <p:cNvPr id="63" name="Négyágú nyíl 62"/>
            <p:cNvSpPr/>
            <p:nvPr/>
          </p:nvSpPr>
          <p:spPr bwMode="auto">
            <a:xfrm rot="2700000">
              <a:off x="963782" y="2437165"/>
              <a:ext cx="2664296" cy="2631743"/>
            </a:xfrm>
            <a:prstGeom prst="quadArrow">
              <a:avLst>
                <a:gd name="adj1" fmla="val 3377"/>
                <a:gd name="adj2" fmla="val 5031"/>
                <a:gd name="adj3" fmla="val 13265"/>
              </a:avLst>
            </a:prstGeom>
            <a:solidFill>
              <a:srgbClr val="96BC64"/>
            </a:solidFill>
            <a:ln w="12700" cap="flat" cmpd="sng" algn="ctr">
              <a:solidFill>
                <a:srgbClr val="CCEC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5" name="Négyágú nyíl 4"/>
            <p:cNvSpPr/>
            <p:nvPr/>
          </p:nvSpPr>
          <p:spPr bwMode="auto">
            <a:xfrm>
              <a:off x="948198" y="2437165"/>
              <a:ext cx="2664296" cy="2631743"/>
            </a:xfrm>
            <a:prstGeom prst="quadArrow">
              <a:avLst>
                <a:gd name="adj1" fmla="val 3377"/>
                <a:gd name="adj2" fmla="val 5031"/>
                <a:gd name="adj3" fmla="val 13265"/>
              </a:avLst>
            </a:prstGeom>
            <a:solidFill>
              <a:srgbClr val="96BC64"/>
            </a:solidFill>
            <a:ln w="12700" cap="flat" cmpd="sng" algn="ctr">
              <a:solidFill>
                <a:srgbClr val="CCEC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 sz="2400" smtClean="0">
                <a:solidFill>
                  <a:srgbClr val="000000"/>
                </a:solidFill>
              </a:endParaRPr>
            </a:p>
          </p:txBody>
        </p:sp>
        <p:pic>
          <p:nvPicPr>
            <p:cNvPr id="4" name="Kép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1088" y="2939583"/>
              <a:ext cx="1529684" cy="15015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Fánk 2"/>
            <p:cNvSpPr/>
            <p:nvPr/>
          </p:nvSpPr>
          <p:spPr bwMode="auto">
            <a:xfrm>
              <a:off x="1475656" y="2910239"/>
              <a:ext cx="1656184" cy="1598881"/>
            </a:xfrm>
            <a:prstGeom prst="donut">
              <a:avLst>
                <a:gd name="adj" fmla="val 6625"/>
              </a:avLst>
            </a:prstGeom>
            <a:solidFill>
              <a:srgbClr val="CCEC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1" name="Csoportba foglalás 10"/>
          <p:cNvGrpSpPr/>
          <p:nvPr/>
        </p:nvGrpSpPr>
        <p:grpSpPr>
          <a:xfrm>
            <a:off x="5858005" y="2175301"/>
            <a:ext cx="1092146" cy="1131642"/>
            <a:chOff x="5519145" y="2358517"/>
            <a:chExt cx="2626516" cy="2663662"/>
          </a:xfrm>
        </p:grpSpPr>
        <p:grpSp>
          <p:nvGrpSpPr>
            <p:cNvPr id="8" name="Csoportba foglalás 7"/>
            <p:cNvGrpSpPr/>
            <p:nvPr/>
          </p:nvGrpSpPr>
          <p:grpSpPr>
            <a:xfrm>
              <a:off x="5519145" y="2358517"/>
              <a:ext cx="2626516" cy="2663662"/>
              <a:chOff x="5519145" y="2358517"/>
              <a:chExt cx="2626516" cy="2663662"/>
            </a:xfrm>
          </p:grpSpPr>
          <p:pic>
            <p:nvPicPr>
              <p:cNvPr id="62" name="Kép 6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66688" y="2969257"/>
                <a:ext cx="1529347" cy="1501200"/>
              </a:xfrm>
              <a:prstGeom prst="rect">
                <a:avLst/>
              </a:prstGeom>
            </p:spPr>
          </p:pic>
          <p:grpSp>
            <p:nvGrpSpPr>
              <p:cNvPr id="18" name="Csoportba foglalás 17"/>
              <p:cNvGrpSpPr/>
              <p:nvPr/>
            </p:nvGrpSpPr>
            <p:grpSpPr>
              <a:xfrm>
                <a:off x="5519145" y="2358517"/>
                <a:ext cx="2626516" cy="2663662"/>
                <a:chOff x="5535770" y="3436985"/>
                <a:chExt cx="2626516" cy="2663662"/>
              </a:xfrm>
              <a:solidFill>
                <a:srgbClr val="C00000"/>
              </a:solidFill>
            </p:grpSpPr>
            <p:sp>
              <p:nvSpPr>
                <p:cNvPr id="13" name="Jobbra nyíl 12"/>
                <p:cNvSpPr/>
                <p:nvPr/>
              </p:nvSpPr>
              <p:spPr bwMode="auto">
                <a:xfrm rot="5400000">
                  <a:off x="6572126" y="3568830"/>
                  <a:ext cx="551722" cy="288032"/>
                </a:xfrm>
                <a:prstGeom prst="rightArrow">
                  <a:avLst>
                    <a:gd name="adj1" fmla="val 31858"/>
                    <a:gd name="adj2" fmla="val 123168"/>
                  </a:avLst>
                </a:prstGeom>
                <a:solidFill>
                  <a:srgbClr val="FF5050"/>
                </a:solidFill>
                <a:ln w="12700" cap="flat" cmpd="sng" algn="ctr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hu-HU" sz="24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4" name="Jobbra nyíl 63"/>
                <p:cNvSpPr/>
                <p:nvPr/>
              </p:nvSpPr>
              <p:spPr bwMode="auto">
                <a:xfrm rot="2700000">
                  <a:off x="5811630" y="3903708"/>
                  <a:ext cx="551722" cy="288032"/>
                </a:xfrm>
                <a:prstGeom prst="rightArrow">
                  <a:avLst>
                    <a:gd name="adj1" fmla="val 31858"/>
                    <a:gd name="adj2" fmla="val 123168"/>
                  </a:avLst>
                </a:prstGeom>
                <a:solidFill>
                  <a:srgbClr val="FF5050"/>
                </a:solidFill>
                <a:ln w="12700" cap="flat" cmpd="sng" algn="ctr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hu-HU" sz="24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5" name="Jobbra nyíl 64"/>
                <p:cNvSpPr/>
                <p:nvPr/>
              </p:nvSpPr>
              <p:spPr bwMode="auto">
                <a:xfrm rot="8100000">
                  <a:off x="7336798" y="3894373"/>
                  <a:ext cx="551722" cy="288032"/>
                </a:xfrm>
                <a:prstGeom prst="rightArrow">
                  <a:avLst>
                    <a:gd name="adj1" fmla="val 31858"/>
                    <a:gd name="adj2" fmla="val 123168"/>
                  </a:avLst>
                </a:prstGeom>
                <a:solidFill>
                  <a:srgbClr val="FF5050"/>
                </a:solidFill>
                <a:ln w="12700" cap="flat" cmpd="sng" algn="ctr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hu-HU" sz="24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6" name="Jobbra nyíl 65"/>
                <p:cNvSpPr/>
                <p:nvPr/>
              </p:nvSpPr>
              <p:spPr bwMode="auto">
                <a:xfrm rot="13500000">
                  <a:off x="7354543" y="5435457"/>
                  <a:ext cx="551722" cy="288032"/>
                </a:xfrm>
                <a:prstGeom prst="rightArrow">
                  <a:avLst>
                    <a:gd name="adj1" fmla="val 31858"/>
                    <a:gd name="adj2" fmla="val 123168"/>
                  </a:avLst>
                </a:prstGeom>
                <a:solidFill>
                  <a:srgbClr val="FF5050"/>
                </a:solidFill>
                <a:ln w="12700" cap="flat" cmpd="sng" algn="ctr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hu-HU" sz="24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7" name="Jobbra nyíl 66"/>
                <p:cNvSpPr/>
                <p:nvPr/>
              </p:nvSpPr>
              <p:spPr bwMode="auto">
                <a:xfrm rot="18900000">
                  <a:off x="5813861" y="5404910"/>
                  <a:ext cx="551722" cy="288032"/>
                </a:xfrm>
                <a:prstGeom prst="rightArrow">
                  <a:avLst>
                    <a:gd name="adj1" fmla="val 31858"/>
                    <a:gd name="adj2" fmla="val 123168"/>
                  </a:avLst>
                </a:prstGeom>
                <a:solidFill>
                  <a:srgbClr val="FF5050"/>
                </a:solidFill>
                <a:ln w="12700" cap="flat" cmpd="sng" algn="ctr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hu-HU" sz="24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" name="Jobbra nyíl 67"/>
                <p:cNvSpPr/>
                <p:nvPr/>
              </p:nvSpPr>
              <p:spPr bwMode="auto">
                <a:xfrm rot="16200000">
                  <a:off x="6572126" y="5680770"/>
                  <a:ext cx="551722" cy="288032"/>
                </a:xfrm>
                <a:prstGeom prst="rightArrow">
                  <a:avLst>
                    <a:gd name="adj1" fmla="val 31858"/>
                    <a:gd name="adj2" fmla="val 123168"/>
                  </a:avLst>
                </a:prstGeom>
                <a:solidFill>
                  <a:srgbClr val="FF5050"/>
                </a:solidFill>
                <a:ln w="12700" cap="flat" cmpd="sng" algn="ctr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hu-HU" sz="24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9" name="Jobbra nyíl 68"/>
                <p:cNvSpPr/>
                <p:nvPr/>
              </p:nvSpPr>
              <p:spPr bwMode="auto">
                <a:xfrm>
                  <a:off x="5535770" y="4654309"/>
                  <a:ext cx="551722" cy="288032"/>
                </a:xfrm>
                <a:prstGeom prst="rightArrow">
                  <a:avLst>
                    <a:gd name="adj1" fmla="val 31858"/>
                    <a:gd name="adj2" fmla="val 123168"/>
                  </a:avLst>
                </a:prstGeom>
                <a:solidFill>
                  <a:srgbClr val="FF5050"/>
                </a:solidFill>
                <a:ln w="12700" cap="flat" cmpd="sng" algn="ctr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hu-HU" sz="24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0" name="Jobbra nyíl 69"/>
                <p:cNvSpPr/>
                <p:nvPr/>
              </p:nvSpPr>
              <p:spPr bwMode="auto">
                <a:xfrm flipH="1">
                  <a:off x="7610564" y="4654309"/>
                  <a:ext cx="551722" cy="288032"/>
                </a:xfrm>
                <a:prstGeom prst="rightArrow">
                  <a:avLst>
                    <a:gd name="adj1" fmla="val 31858"/>
                    <a:gd name="adj2" fmla="val 123168"/>
                  </a:avLst>
                </a:prstGeom>
                <a:solidFill>
                  <a:srgbClr val="FF5050"/>
                </a:solidFill>
                <a:ln w="12700" cap="flat" cmpd="sng" algn="ctr">
                  <a:solidFill>
                    <a:srgbClr val="CCEC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hu-HU" sz="240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30" name="Fánk 29"/>
            <p:cNvSpPr/>
            <p:nvPr/>
          </p:nvSpPr>
          <p:spPr bwMode="auto">
            <a:xfrm>
              <a:off x="6003269" y="2939583"/>
              <a:ext cx="1656184" cy="1598881"/>
            </a:xfrm>
            <a:prstGeom prst="donut">
              <a:avLst>
                <a:gd name="adj" fmla="val 6625"/>
              </a:avLst>
            </a:prstGeom>
            <a:solidFill>
              <a:srgbClr val="CCEC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4" name="Kép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295" y="860299"/>
            <a:ext cx="1005275" cy="1029401"/>
          </a:xfrm>
          <a:prstGeom prst="rect">
            <a:avLst/>
          </a:prstGeom>
        </p:spPr>
      </p:pic>
      <p:pic>
        <p:nvPicPr>
          <p:cNvPr id="35" name="Kép 3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019" y="2298009"/>
            <a:ext cx="1005008" cy="1029128"/>
          </a:xfrm>
          <a:prstGeom prst="rect">
            <a:avLst/>
          </a:prstGeom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524" y="3714632"/>
            <a:ext cx="1385085" cy="932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Kép 3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696" y="3751675"/>
            <a:ext cx="1005008" cy="1029128"/>
          </a:xfrm>
          <a:prstGeom prst="rect">
            <a:avLst/>
          </a:prstGeom>
        </p:spPr>
      </p:pic>
      <p:pic>
        <p:nvPicPr>
          <p:cNvPr id="34" name="Kép 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09"/>
          <a:stretch/>
        </p:blipFill>
        <p:spPr>
          <a:xfrm>
            <a:off x="7272411" y="5186938"/>
            <a:ext cx="1871589" cy="99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0" grpId="0" animBg="1"/>
      <p:bldP spid="36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1088"/>
            <a:ext cx="9144000" cy="609600"/>
          </a:xfrm>
        </p:spPr>
        <p:txBody>
          <a:bodyPr/>
          <a:lstStyle/>
          <a:p>
            <a:r>
              <a:rPr lang="hu-HU" sz="2800" dirty="0" smtClean="0"/>
              <a:t>Long </a:t>
            </a:r>
            <a:r>
              <a:rPr lang="hu-HU" sz="2800" dirty="0" err="1" smtClean="0"/>
              <a:t>term</a:t>
            </a:r>
            <a:r>
              <a:rPr lang="hu-HU" sz="2800" dirty="0" smtClean="0"/>
              <a:t> </a:t>
            </a:r>
            <a:r>
              <a:rPr lang="hu-HU" sz="2800" dirty="0" err="1" smtClean="0"/>
              <a:t>nuclear</a:t>
            </a:r>
            <a:r>
              <a:rPr lang="hu-HU" sz="2800" dirty="0" smtClean="0"/>
              <a:t> program </a:t>
            </a:r>
            <a:r>
              <a:rPr lang="hu-HU" sz="2800" dirty="0" err="1" smtClean="0"/>
              <a:t>in</a:t>
            </a:r>
            <a:r>
              <a:rPr lang="hu-HU" sz="2800" dirty="0" smtClean="0"/>
              <a:t> Hungary - </a:t>
            </a:r>
            <a:r>
              <a:rPr lang="hu-HU" sz="2800" dirty="0" err="1" smtClean="0"/>
              <a:t>Past</a:t>
            </a:r>
            <a:endParaRPr lang="hu-HU" sz="28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0000"/>
                </a:solidFill>
              </a:rPr>
              <a:t>Prof. Dr. Attila Aszódi</a:t>
            </a: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73310-BBCE-4898-8F74-49301582DCA9}" type="slidenum">
              <a:rPr lang="hu-HU" smtClean="0">
                <a:solidFill>
                  <a:srgbClr val="000000"/>
                </a:solidFill>
              </a:rPr>
              <a:pPr/>
              <a:t>4</a:t>
            </a:fld>
            <a:endParaRPr lang="hu-HU" sz="1400" dirty="0">
              <a:solidFill>
                <a:srgbClr val="000000"/>
              </a:solidFill>
            </a:endParaRPr>
          </a:p>
        </p:txBody>
      </p:sp>
      <p:sp>
        <p:nvSpPr>
          <p:cNvPr id="6" name="Dátum helye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hu-HU" smtClean="0">
                <a:solidFill>
                  <a:srgbClr val="000000"/>
                </a:solidFill>
              </a:rPr>
              <a:t>19/06/2017</a:t>
            </a: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7" name="Lekerekített téglalap 6"/>
          <p:cNvSpPr/>
          <p:nvPr/>
        </p:nvSpPr>
        <p:spPr bwMode="auto">
          <a:xfrm>
            <a:off x="532927" y="1452046"/>
            <a:ext cx="1368152" cy="504056"/>
          </a:xfrm>
          <a:prstGeom prst="roundRect">
            <a:avLst/>
          </a:prstGeom>
          <a:solidFill>
            <a:srgbClr val="FCBF8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1959</a:t>
            </a:r>
          </a:p>
        </p:txBody>
      </p:sp>
      <p:sp>
        <p:nvSpPr>
          <p:cNvPr id="16" name="Lekerekített téglalap 15"/>
          <p:cNvSpPr/>
          <p:nvPr/>
        </p:nvSpPr>
        <p:spPr bwMode="auto">
          <a:xfrm>
            <a:off x="539552" y="2780057"/>
            <a:ext cx="1368152" cy="504056"/>
          </a:xfrm>
          <a:prstGeom prst="roundRect">
            <a:avLst/>
          </a:prstGeom>
          <a:solidFill>
            <a:srgbClr val="CADDB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1967</a:t>
            </a:r>
          </a:p>
        </p:txBody>
      </p:sp>
      <p:sp>
        <p:nvSpPr>
          <p:cNvPr id="10" name="Sávnyíl 9"/>
          <p:cNvSpPr/>
          <p:nvPr/>
        </p:nvSpPr>
        <p:spPr bwMode="auto">
          <a:xfrm rot="5400000">
            <a:off x="804098" y="2187132"/>
            <a:ext cx="825809" cy="360040"/>
          </a:xfrm>
          <a:prstGeom prst="chevron">
            <a:avLst/>
          </a:prstGeom>
          <a:solidFill>
            <a:srgbClr val="00206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Sávnyíl 16"/>
          <p:cNvSpPr/>
          <p:nvPr/>
        </p:nvSpPr>
        <p:spPr bwMode="auto">
          <a:xfrm rot="5400000">
            <a:off x="776478" y="3551387"/>
            <a:ext cx="894585" cy="360040"/>
          </a:xfrm>
          <a:prstGeom prst="chevron">
            <a:avLst/>
          </a:prstGeom>
          <a:solidFill>
            <a:srgbClr val="00206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2095545" y="1076005"/>
            <a:ext cx="3523493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 smtClean="0"/>
              <a:t>The first nuclear reactor reaches criticality in the territory in Hungary (today: </a:t>
            </a:r>
            <a:br>
              <a:rPr lang="en-US" dirty="0" smtClean="0"/>
            </a:br>
            <a:r>
              <a:rPr lang="en-US" dirty="0" smtClean="0"/>
              <a:t>Budapest Research Reactor)</a:t>
            </a:r>
            <a:endParaRPr lang="en-US" dirty="0"/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771235"/>
            <a:ext cx="1699159" cy="1865678"/>
          </a:xfrm>
          <a:prstGeom prst="rect">
            <a:avLst/>
          </a:prstGeom>
        </p:spPr>
      </p:pic>
      <p:sp>
        <p:nvSpPr>
          <p:cNvPr id="20" name="Szövegdoboz 19"/>
          <p:cNvSpPr txBox="1"/>
          <p:nvPr/>
        </p:nvSpPr>
        <p:spPr>
          <a:xfrm>
            <a:off x="2095545" y="3969058"/>
            <a:ext cx="334055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 smtClean="0"/>
              <a:t>The Training Reactor of the Budapest University of Technology comes into operation</a:t>
            </a:r>
            <a:endParaRPr lang="en-US" dirty="0"/>
          </a:p>
        </p:txBody>
      </p:sp>
      <p:sp>
        <p:nvSpPr>
          <p:cNvPr id="22" name="Lekerekített téglalap 21"/>
          <p:cNvSpPr/>
          <p:nvPr/>
        </p:nvSpPr>
        <p:spPr bwMode="auto">
          <a:xfrm>
            <a:off x="539694" y="4178697"/>
            <a:ext cx="1368152" cy="504056"/>
          </a:xfrm>
          <a:prstGeom prst="roundRect">
            <a:avLst/>
          </a:prstGeom>
          <a:solidFill>
            <a:srgbClr val="FCBF8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1971</a:t>
            </a:r>
          </a:p>
        </p:txBody>
      </p:sp>
      <p:sp>
        <p:nvSpPr>
          <p:cNvPr id="23" name="Szövegdoboz 22"/>
          <p:cNvSpPr txBox="1"/>
          <p:nvPr/>
        </p:nvSpPr>
        <p:spPr>
          <a:xfrm>
            <a:off x="5940152" y="6519446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 err="1" smtClean="0"/>
              <a:t>Source</a:t>
            </a:r>
            <a:r>
              <a:rPr lang="hu-HU" sz="800" dirty="0" smtClean="0"/>
              <a:t> of </a:t>
            </a:r>
            <a:r>
              <a:rPr lang="hu-HU" sz="800" dirty="0" err="1" smtClean="0"/>
              <a:t>pictures</a:t>
            </a:r>
            <a:r>
              <a:rPr lang="hu-HU" sz="800" dirty="0" smtClean="0"/>
              <a:t>: </a:t>
            </a:r>
            <a:r>
              <a:rPr lang="hu-HU" sz="800" dirty="0" err="1" smtClean="0"/>
              <a:t>egykor.hu</a:t>
            </a:r>
            <a:r>
              <a:rPr lang="hu-HU" sz="800" dirty="0" smtClean="0"/>
              <a:t>, </a:t>
            </a:r>
            <a:r>
              <a:rPr lang="hu-HU" sz="800" dirty="0" err="1" smtClean="0"/>
              <a:t>reak.bme.hu</a:t>
            </a:r>
            <a:r>
              <a:rPr lang="hu-HU" sz="800" dirty="0" smtClean="0"/>
              <a:t>, </a:t>
            </a:r>
            <a:r>
              <a:rPr lang="hu-HU" sz="800" dirty="0" err="1" smtClean="0"/>
              <a:t>wikipedia.hu</a:t>
            </a:r>
            <a:r>
              <a:rPr lang="hu-HU" sz="800" dirty="0" smtClean="0"/>
              <a:t>, </a:t>
            </a:r>
            <a:r>
              <a:rPr lang="hu-HU" sz="800" dirty="0" err="1" smtClean="0"/>
              <a:t>atomeromu.hu</a:t>
            </a:r>
            <a:endParaRPr lang="hu-HU" sz="800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2095545" y="2708920"/>
            <a:ext cx="315278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 smtClean="0"/>
              <a:t>Start of the construction of the </a:t>
            </a:r>
            <a:r>
              <a:rPr lang="en-US" dirty="0" err="1" smtClean="0"/>
              <a:t>Paks</a:t>
            </a:r>
            <a:r>
              <a:rPr lang="en-US" dirty="0" smtClean="0"/>
              <a:t> NPP</a:t>
            </a:r>
            <a:endParaRPr lang="en-US" dirty="0"/>
          </a:p>
        </p:txBody>
      </p:sp>
      <p:pic>
        <p:nvPicPr>
          <p:cNvPr id="25" name="Kép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507" y="2255771"/>
            <a:ext cx="2232048" cy="1798754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629896"/>
            <a:ext cx="2232248" cy="1601655"/>
          </a:xfrm>
          <a:prstGeom prst="rect">
            <a:avLst/>
          </a:prstGeom>
        </p:spPr>
      </p:pic>
      <p:sp>
        <p:nvSpPr>
          <p:cNvPr id="26" name="Lekerekített téglalap 25"/>
          <p:cNvSpPr/>
          <p:nvPr/>
        </p:nvSpPr>
        <p:spPr bwMode="auto">
          <a:xfrm>
            <a:off x="539695" y="5473521"/>
            <a:ext cx="1368152" cy="504056"/>
          </a:xfrm>
          <a:prstGeom prst="roundRect">
            <a:avLst/>
          </a:prstGeom>
          <a:solidFill>
            <a:srgbClr val="CADDB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1982-87</a:t>
            </a:r>
          </a:p>
        </p:txBody>
      </p:sp>
      <p:sp>
        <p:nvSpPr>
          <p:cNvPr id="27" name="Szövegdoboz 26"/>
          <p:cNvSpPr txBox="1"/>
          <p:nvPr/>
        </p:nvSpPr>
        <p:spPr>
          <a:xfrm>
            <a:off x="2095545" y="5402383"/>
            <a:ext cx="352349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 smtClean="0"/>
              <a:t>The 1-4 units of the </a:t>
            </a:r>
            <a:r>
              <a:rPr lang="en-US" dirty="0" err="1" smtClean="0"/>
              <a:t>Paks</a:t>
            </a:r>
            <a:r>
              <a:rPr lang="en-US" dirty="0" smtClean="0"/>
              <a:t> NPP start their operation</a:t>
            </a:r>
            <a:endParaRPr lang="en-US" dirty="0"/>
          </a:p>
        </p:txBody>
      </p:sp>
      <p:sp>
        <p:nvSpPr>
          <p:cNvPr id="28" name="Sávnyíl 27"/>
          <p:cNvSpPr/>
          <p:nvPr/>
        </p:nvSpPr>
        <p:spPr bwMode="auto">
          <a:xfrm rot="5400000">
            <a:off x="828388" y="4898118"/>
            <a:ext cx="790766" cy="360040"/>
          </a:xfrm>
          <a:prstGeom prst="chevron">
            <a:avLst/>
          </a:prstGeom>
          <a:solidFill>
            <a:srgbClr val="00206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9" name="Kép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699" y="4997762"/>
            <a:ext cx="3275856" cy="145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06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" grpId="0" animBg="1"/>
      <p:bldP spid="17" grpId="0" animBg="1"/>
      <p:bldP spid="20" grpId="0"/>
      <p:bldP spid="22" grpId="0" animBg="1"/>
      <p:bldP spid="24" grpId="0"/>
      <p:bldP spid="26" grpId="0" animBg="1"/>
      <p:bldP spid="27" grpId="0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1088"/>
            <a:ext cx="9144000" cy="609600"/>
          </a:xfrm>
        </p:spPr>
        <p:txBody>
          <a:bodyPr/>
          <a:lstStyle/>
          <a:p>
            <a:r>
              <a:rPr lang="en-US" sz="2800" dirty="0" smtClean="0"/>
              <a:t>Long term nuclear program in Hungary – Present &amp; Future</a:t>
            </a:r>
            <a:endParaRPr lang="en-US" sz="28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0000"/>
                </a:solidFill>
              </a:rPr>
              <a:t>Prof. Dr. Attila Aszódi</a:t>
            </a: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73310-BBCE-4898-8F74-49301582DCA9}" type="slidenum">
              <a:rPr lang="hu-HU" smtClean="0">
                <a:solidFill>
                  <a:srgbClr val="000000"/>
                </a:solidFill>
              </a:rPr>
              <a:pPr/>
              <a:t>5</a:t>
            </a:fld>
            <a:endParaRPr lang="hu-HU" sz="1400" dirty="0">
              <a:solidFill>
                <a:srgbClr val="000000"/>
              </a:solidFill>
            </a:endParaRPr>
          </a:p>
        </p:txBody>
      </p:sp>
      <p:sp>
        <p:nvSpPr>
          <p:cNvPr id="6" name="Dátum helye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hu-HU" smtClean="0">
                <a:solidFill>
                  <a:srgbClr val="000000"/>
                </a:solidFill>
              </a:rPr>
              <a:t>19/06/2017</a:t>
            </a: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7" name="Lekerekített téglalap 6"/>
          <p:cNvSpPr/>
          <p:nvPr/>
        </p:nvSpPr>
        <p:spPr bwMode="auto">
          <a:xfrm>
            <a:off x="532926" y="1422765"/>
            <a:ext cx="1368152" cy="504056"/>
          </a:xfrm>
          <a:prstGeom prst="roundRect">
            <a:avLst/>
          </a:prstGeom>
          <a:solidFill>
            <a:srgbClr val="CADDB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2012-17</a:t>
            </a:r>
          </a:p>
        </p:txBody>
      </p:sp>
      <p:sp>
        <p:nvSpPr>
          <p:cNvPr id="16" name="Lekerekített téglalap 15"/>
          <p:cNvSpPr/>
          <p:nvPr/>
        </p:nvSpPr>
        <p:spPr bwMode="auto">
          <a:xfrm>
            <a:off x="573356" y="2752631"/>
            <a:ext cx="1368152" cy="504056"/>
          </a:xfrm>
          <a:prstGeom prst="roundRect">
            <a:avLst/>
          </a:prstGeom>
          <a:solidFill>
            <a:srgbClr val="99CC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2014-26</a:t>
            </a:r>
          </a:p>
        </p:txBody>
      </p:sp>
      <p:sp>
        <p:nvSpPr>
          <p:cNvPr id="10" name="Sávnyíl 9"/>
          <p:cNvSpPr/>
          <p:nvPr/>
        </p:nvSpPr>
        <p:spPr bwMode="auto">
          <a:xfrm rot="5400000">
            <a:off x="804097" y="2159706"/>
            <a:ext cx="825809" cy="360040"/>
          </a:xfrm>
          <a:prstGeom prst="chevron">
            <a:avLst/>
          </a:prstGeom>
          <a:solidFill>
            <a:srgbClr val="00206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Sávnyíl 16"/>
          <p:cNvSpPr/>
          <p:nvPr/>
        </p:nvSpPr>
        <p:spPr bwMode="auto">
          <a:xfrm rot="5400000">
            <a:off x="776478" y="3523960"/>
            <a:ext cx="894585" cy="360040"/>
          </a:xfrm>
          <a:prstGeom prst="chevron">
            <a:avLst/>
          </a:prstGeom>
          <a:solidFill>
            <a:srgbClr val="00206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2095545" y="1351627"/>
            <a:ext cx="352349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 smtClean="0"/>
              <a:t>Lifetime extension of </a:t>
            </a:r>
            <a:r>
              <a:rPr lang="en-US" dirty="0" err="1" smtClean="0"/>
              <a:t>Paks</a:t>
            </a:r>
            <a:r>
              <a:rPr lang="en-US" dirty="0" smtClean="0"/>
              <a:t> NPP for 20 years</a:t>
            </a:r>
            <a:endParaRPr lang="en-US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2095544" y="4125488"/>
            <a:ext cx="334055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 smtClean="0"/>
              <a:t>End of the extended lifetime of the </a:t>
            </a:r>
            <a:r>
              <a:rPr lang="en-US" dirty="0" err="1" smtClean="0"/>
              <a:t>Paks</a:t>
            </a:r>
            <a:r>
              <a:rPr lang="en-US" dirty="0" smtClean="0"/>
              <a:t> NPP</a:t>
            </a:r>
            <a:endParaRPr lang="en-US" dirty="0"/>
          </a:p>
        </p:txBody>
      </p:sp>
      <p:sp>
        <p:nvSpPr>
          <p:cNvPr id="22" name="Lekerekített téglalap 21"/>
          <p:cNvSpPr/>
          <p:nvPr/>
        </p:nvSpPr>
        <p:spPr bwMode="auto">
          <a:xfrm>
            <a:off x="539694" y="4151273"/>
            <a:ext cx="1368152" cy="504056"/>
          </a:xfrm>
          <a:prstGeom prst="roundRect">
            <a:avLst/>
          </a:prstGeom>
          <a:solidFill>
            <a:srgbClr val="CADDB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400" dirty="0" smtClean="0">
                <a:latin typeface="Times New Roman" pitchFamily="18" charset="0"/>
              </a:rPr>
              <a:t>2032-37</a:t>
            </a:r>
            <a:endParaRPr kumimoji="0" lang="hu-H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5940152" y="6519446"/>
            <a:ext cx="2088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 err="1" smtClean="0"/>
              <a:t>Source</a:t>
            </a:r>
            <a:r>
              <a:rPr lang="hu-HU" sz="800" dirty="0" smtClean="0"/>
              <a:t> of </a:t>
            </a:r>
            <a:r>
              <a:rPr lang="hu-HU" sz="800" dirty="0" err="1" smtClean="0"/>
              <a:t>picture</a:t>
            </a:r>
            <a:r>
              <a:rPr lang="hu-HU" sz="800" dirty="0" smtClean="0"/>
              <a:t>: </a:t>
            </a:r>
            <a:r>
              <a:rPr lang="hu-HU" sz="800" dirty="0" err="1" smtClean="0"/>
              <a:t>atomeromu.hu</a:t>
            </a:r>
            <a:r>
              <a:rPr lang="hu-HU" sz="800" dirty="0" smtClean="0"/>
              <a:t>,</a:t>
            </a:r>
            <a:endParaRPr lang="hu-HU" sz="800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2095544" y="2681493"/>
            <a:ext cx="384460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 smtClean="0"/>
              <a:t>Preparation, construction and commissioning of </a:t>
            </a:r>
            <a:r>
              <a:rPr lang="en-US" dirty="0" err="1" smtClean="0"/>
              <a:t>Paks</a:t>
            </a:r>
            <a:r>
              <a:rPr lang="en-US" dirty="0" smtClean="0"/>
              <a:t> II (units 5-6)</a:t>
            </a:r>
            <a:endParaRPr lang="en-US" dirty="0"/>
          </a:p>
        </p:txBody>
      </p:sp>
      <p:sp>
        <p:nvSpPr>
          <p:cNvPr id="26" name="Lekerekített téglalap 25"/>
          <p:cNvSpPr/>
          <p:nvPr/>
        </p:nvSpPr>
        <p:spPr bwMode="auto">
          <a:xfrm>
            <a:off x="532926" y="5446095"/>
            <a:ext cx="1368152" cy="504056"/>
          </a:xfrm>
          <a:prstGeom prst="roundRect">
            <a:avLst/>
          </a:prstGeom>
          <a:solidFill>
            <a:srgbClr val="99CC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2085-86</a:t>
            </a:r>
          </a:p>
        </p:txBody>
      </p:sp>
      <p:sp>
        <p:nvSpPr>
          <p:cNvPr id="27" name="Szövegdoboz 26"/>
          <p:cNvSpPr txBox="1"/>
          <p:nvPr/>
        </p:nvSpPr>
        <p:spPr>
          <a:xfrm>
            <a:off x="2095544" y="5513457"/>
            <a:ext cx="384460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 smtClean="0"/>
              <a:t>End of the lifetime of the </a:t>
            </a:r>
            <a:r>
              <a:rPr lang="en-US" dirty="0" err="1" smtClean="0"/>
              <a:t>Paks</a:t>
            </a:r>
            <a:r>
              <a:rPr lang="en-US" dirty="0" smtClean="0"/>
              <a:t> II. NPP</a:t>
            </a:r>
            <a:endParaRPr lang="en-US" dirty="0"/>
          </a:p>
        </p:txBody>
      </p:sp>
      <p:sp>
        <p:nvSpPr>
          <p:cNvPr id="28" name="Sávnyíl 27"/>
          <p:cNvSpPr/>
          <p:nvPr/>
        </p:nvSpPr>
        <p:spPr bwMode="auto">
          <a:xfrm rot="5400000">
            <a:off x="828388" y="4870692"/>
            <a:ext cx="790766" cy="360040"/>
          </a:xfrm>
          <a:prstGeom prst="chevron">
            <a:avLst/>
          </a:prstGeom>
          <a:solidFill>
            <a:srgbClr val="00206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8" name="Csoportba foglalás 7"/>
          <p:cNvGrpSpPr/>
          <p:nvPr/>
        </p:nvGrpSpPr>
        <p:grpSpPr>
          <a:xfrm>
            <a:off x="6009945" y="2580318"/>
            <a:ext cx="2616242" cy="1814810"/>
            <a:chOff x="6475712" y="1198656"/>
            <a:chExt cx="2616242" cy="1814810"/>
          </a:xfrm>
        </p:grpSpPr>
        <p:pic>
          <p:nvPicPr>
            <p:cNvPr id="30" name="Kép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712" y="1269305"/>
              <a:ext cx="2616242" cy="1744161"/>
            </a:xfrm>
            <a:prstGeom prst="rect">
              <a:avLst/>
            </a:prstGeom>
          </p:spPr>
        </p:pic>
        <p:sp>
          <p:nvSpPr>
            <p:cNvPr id="3" name="Szövegdoboz 2"/>
            <p:cNvSpPr txBox="1"/>
            <p:nvPr/>
          </p:nvSpPr>
          <p:spPr>
            <a:xfrm>
              <a:off x="6693986" y="1198656"/>
              <a:ext cx="239281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000" dirty="0" err="1" smtClean="0"/>
                <a:t>Construction</a:t>
              </a:r>
              <a:r>
                <a:rPr lang="hu-HU" sz="1000" dirty="0" smtClean="0"/>
                <a:t> of </a:t>
              </a:r>
              <a:r>
                <a:rPr lang="hu-HU" sz="1000" dirty="0" err="1" smtClean="0"/>
                <a:t>the</a:t>
              </a:r>
              <a:r>
                <a:rPr lang="hu-HU" sz="1000" dirty="0" smtClean="0"/>
                <a:t> </a:t>
              </a:r>
              <a:r>
                <a:rPr lang="hu-HU" sz="1000" dirty="0" err="1" smtClean="0"/>
                <a:t>Tianwan</a:t>
              </a:r>
              <a:r>
                <a:rPr lang="hu-HU" sz="1000" dirty="0" smtClean="0"/>
                <a:t> NPP </a:t>
              </a:r>
              <a:r>
                <a:rPr lang="hu-HU" sz="1000" dirty="0" err="1" smtClean="0"/>
                <a:t>in</a:t>
              </a:r>
              <a:r>
                <a:rPr lang="hu-HU" sz="1000" dirty="0" smtClean="0"/>
                <a:t> 2015</a:t>
              </a:r>
              <a:endParaRPr lang="hu-HU" sz="1000" dirty="0"/>
            </a:p>
          </p:txBody>
        </p:sp>
      </p:grpSp>
      <p:pic>
        <p:nvPicPr>
          <p:cNvPr id="31" name="Kép 30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00" t="14324" r="6274" b="18794"/>
          <a:stretch/>
        </p:blipFill>
        <p:spPr>
          <a:xfrm>
            <a:off x="6300642" y="4403299"/>
            <a:ext cx="2751860" cy="1897317"/>
          </a:xfrm>
          <a:prstGeom prst="rect">
            <a:avLst/>
          </a:prstGeom>
        </p:spPr>
      </p:pic>
      <p:pic>
        <p:nvPicPr>
          <p:cNvPr id="29" name="Kép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646" y="1124744"/>
            <a:ext cx="3275856" cy="145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78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" grpId="0" animBg="1"/>
      <p:bldP spid="17" grpId="0" animBg="1"/>
      <p:bldP spid="20" grpId="0"/>
      <p:bldP spid="22" grpId="0" animBg="1"/>
      <p:bldP spid="24" grpId="0"/>
      <p:bldP spid="26" grpId="0" animBg="1"/>
      <p:bldP spid="27" grpId="0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r>
              <a:rPr lang="en-US" sz="3600" dirty="0" smtClean="0"/>
              <a:t>National Policies of the EU Member States</a:t>
            </a:r>
            <a:endParaRPr lang="en-US" sz="36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000000"/>
                </a:solidFill>
              </a:rPr>
              <a:t>Prof. Dr. Attila Aszódi</a:t>
            </a: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73310-BBCE-4898-8F74-49301582DCA9}" type="slidenum">
              <a:rPr lang="hu-HU" smtClean="0">
                <a:solidFill>
                  <a:srgbClr val="000000"/>
                </a:solidFill>
              </a:rPr>
              <a:pPr/>
              <a:t>6</a:t>
            </a:fld>
            <a:endParaRPr lang="hu-HU" sz="1400" dirty="0">
              <a:solidFill>
                <a:srgbClr val="000000"/>
              </a:solidFill>
            </a:endParaRPr>
          </a:p>
        </p:txBody>
      </p:sp>
      <p:sp>
        <p:nvSpPr>
          <p:cNvPr id="6" name="Dátum helye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hu-HU" smtClean="0">
                <a:solidFill>
                  <a:srgbClr val="000000"/>
                </a:solidFill>
              </a:rPr>
              <a:t>19/06/2017</a:t>
            </a: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9" name="Tartalom helye 2"/>
          <p:cNvSpPr txBox="1">
            <a:spLocks/>
          </p:cNvSpPr>
          <p:nvPr/>
        </p:nvSpPr>
        <p:spPr bwMode="auto">
          <a:xfrm>
            <a:off x="77670" y="836712"/>
            <a:ext cx="7086618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438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895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352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10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kern="0" dirty="0" smtClean="0"/>
              <a:t>2011/70/EURATOM Directive provides for responsible and safe management of spent fuel and radioactive waste:</a:t>
            </a:r>
          </a:p>
          <a:p>
            <a:pPr lvl="1"/>
            <a:r>
              <a:rPr lang="en-US" sz="1400" kern="0" dirty="0" smtClean="0"/>
              <a:t>(20): „</a:t>
            </a:r>
            <a:r>
              <a:rPr lang="en-US" sz="1400" dirty="0" smtClean="0"/>
              <a:t> Each Member State remains free to define its fuel cycle policy.</a:t>
            </a:r>
            <a:r>
              <a:rPr lang="en-US" sz="1400" kern="0" dirty="0" smtClean="0"/>
              <a:t> […]”</a:t>
            </a:r>
          </a:p>
          <a:p>
            <a:pPr lvl="1"/>
            <a:r>
              <a:rPr lang="en-US" sz="1400" kern="0" dirty="0" smtClean="0"/>
              <a:t>(28): „</a:t>
            </a:r>
            <a:r>
              <a:rPr lang="en-US" sz="1400" dirty="0" smtClean="0"/>
              <a:t>Member States should establish national </a:t>
            </a:r>
            <a:r>
              <a:rPr lang="en-US" sz="1400" dirty="0" err="1" smtClean="0"/>
              <a:t>programmes</a:t>
            </a:r>
            <a:r>
              <a:rPr lang="en-US" sz="1400" dirty="0" smtClean="0"/>
              <a:t> to ensure […] the timely implementation of all steps of spent fuel and radioactive waste management from generation to disposal.”</a:t>
            </a:r>
          </a:p>
          <a:p>
            <a:r>
              <a:rPr lang="en-US" sz="1800" dirty="0" smtClean="0"/>
              <a:t>Most of the EU Member States submitted their national </a:t>
            </a:r>
            <a:r>
              <a:rPr lang="en-US" sz="1800" dirty="0" err="1" smtClean="0"/>
              <a:t>programme</a:t>
            </a:r>
            <a:r>
              <a:rPr lang="en-US" sz="1800" dirty="0" smtClean="0"/>
              <a:t> by the deadline, with some exception.</a:t>
            </a:r>
          </a:p>
          <a:p>
            <a:r>
              <a:rPr lang="en-US" sz="1800" dirty="0" smtClean="0"/>
              <a:t>3 Member States are planning to bring their final disposal into operation in the 2020s: Finland, Sweden and France.</a:t>
            </a:r>
          </a:p>
          <a:p>
            <a:r>
              <a:rPr lang="en-US" sz="1800" dirty="0" smtClean="0"/>
              <a:t>In Germany a committee examines the possibility to build a HLW repository, its proposal related to the site will be submitted to the government until 2031.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 smtClean="0"/>
              <a:t>Other Member States chose the do-and-see policy:</a:t>
            </a:r>
          </a:p>
          <a:p>
            <a:pPr lvl="1"/>
            <a:r>
              <a:rPr lang="en-US" sz="1400" dirty="0" smtClean="0"/>
              <a:t>Long term interim storage is possible</a:t>
            </a:r>
          </a:p>
          <a:p>
            <a:pPr lvl="1"/>
            <a:r>
              <a:rPr lang="en-US" sz="1400" dirty="0" smtClean="0"/>
              <a:t>Spent Nuclear Fuel is NOT waste</a:t>
            </a:r>
          </a:p>
          <a:p>
            <a:pPr lvl="1"/>
            <a:r>
              <a:rPr lang="en-US" sz="1400" dirty="0" smtClean="0"/>
              <a:t>Some countries reprocess their SNF, in this case the final disposal of the vitrified waste has to be done. (different waste-matrix and smaller quantity)</a:t>
            </a:r>
          </a:p>
          <a:p>
            <a:endParaRPr lang="hu-HU" sz="1800" dirty="0" smtClean="0"/>
          </a:p>
          <a:p>
            <a:pPr marL="0" indent="0">
              <a:buNone/>
            </a:pPr>
            <a:endParaRPr lang="hu-HU" sz="1800" dirty="0"/>
          </a:p>
          <a:p>
            <a:pPr marL="0" indent="0">
              <a:buNone/>
            </a:pPr>
            <a:endParaRPr lang="hu-HU" sz="1800" dirty="0" smtClean="0"/>
          </a:p>
          <a:p>
            <a:endParaRPr lang="hu-HU" sz="1800" kern="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01304"/>
            <a:ext cx="1884630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492896"/>
            <a:ext cx="720000" cy="489231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269900"/>
            <a:ext cx="720000" cy="489231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603" y="2844790"/>
            <a:ext cx="720000" cy="489706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603" y="3747347"/>
            <a:ext cx="720000" cy="48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23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00336"/>
          </a:xfrm>
        </p:spPr>
        <p:txBody>
          <a:bodyPr/>
          <a:lstStyle/>
          <a:p>
            <a:r>
              <a:rPr lang="hu-HU" sz="3600" dirty="0" smtClean="0"/>
              <a:t>National Policy of Hungary </a:t>
            </a:r>
            <a:r>
              <a:rPr lang="hu-HU" sz="3600" dirty="0" err="1" smtClean="0"/>
              <a:t>for</a:t>
            </a:r>
            <a:r>
              <a:rPr lang="hu-HU" sz="3600" dirty="0" smtClean="0"/>
              <a:t> SNF management</a:t>
            </a:r>
            <a:endParaRPr lang="hu-HU" sz="36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000000"/>
                </a:solidFill>
              </a:rPr>
              <a:t>Prof. Dr. Attila Aszódi</a:t>
            </a: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73310-BBCE-4898-8F74-49301582DCA9}" type="slidenum">
              <a:rPr lang="hu-HU" smtClean="0">
                <a:solidFill>
                  <a:srgbClr val="000000"/>
                </a:solidFill>
              </a:rPr>
              <a:pPr/>
              <a:t>7</a:t>
            </a:fld>
            <a:endParaRPr lang="hu-HU" sz="1400" dirty="0">
              <a:solidFill>
                <a:srgbClr val="000000"/>
              </a:solidFill>
            </a:endParaRPr>
          </a:p>
        </p:txBody>
      </p:sp>
      <p:sp>
        <p:nvSpPr>
          <p:cNvPr id="6" name="Dátum helye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hu-HU" smtClean="0">
                <a:solidFill>
                  <a:srgbClr val="000000"/>
                </a:solidFill>
              </a:rPr>
              <a:t>19/06/2017</a:t>
            </a: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3" name="Téglalap 2"/>
          <p:cNvSpPr/>
          <p:nvPr/>
        </p:nvSpPr>
        <p:spPr bwMode="auto">
          <a:xfrm>
            <a:off x="251520" y="1412776"/>
            <a:ext cx="4320480" cy="31683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itchFamily="18" charset="0"/>
              </a:rPr>
              <a:t>Proposed by the Public Limited Company for Radioactive Waste Management (PURAM)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itchFamily="18" charset="0"/>
              </a:rPr>
              <a:t>Based on the Article 5/B of the Act of CXVI 1996 on Atomic Energy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itchFamily="18" charset="0"/>
              </a:rPr>
              <a:t>Elaborated by the Ministry of National Development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itchFamily="18" charset="0"/>
              </a:rPr>
              <a:t>Adopted by the Parliament (28.04.2015)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itchFamily="18" charset="0"/>
              </a:rPr>
              <a:t>Entered into force (5.05.2015)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itchFamily="18" charset="0"/>
              </a:rPr>
              <a:t>Revision in every 5 years</a:t>
            </a:r>
          </a:p>
        </p:txBody>
      </p:sp>
      <p:pic>
        <p:nvPicPr>
          <p:cNvPr id="7" name="Content Placeholder 8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869160"/>
            <a:ext cx="5515569" cy="1647770"/>
          </a:xfrm>
          <a:prstGeom prst="rect">
            <a:avLst/>
          </a:prstGeom>
        </p:spPr>
      </p:pic>
      <p:sp>
        <p:nvSpPr>
          <p:cNvPr id="10" name="Folyamatábra: Másik feldolgozás 9"/>
          <p:cNvSpPr/>
          <p:nvPr/>
        </p:nvSpPr>
        <p:spPr bwMode="auto">
          <a:xfrm>
            <a:off x="4788024" y="1412776"/>
            <a:ext cx="4176464" cy="3168352"/>
          </a:xfrm>
          <a:prstGeom prst="flowChartAlternateProcess">
            <a:avLst/>
          </a:prstGeom>
          <a:solidFill>
            <a:srgbClr val="CADDB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1600" u="sng" dirty="0" err="1" smtClean="0">
                <a:latin typeface="Times New Roman" pitchFamily="18" charset="0"/>
              </a:rPr>
              <a:t>Scope</a:t>
            </a:r>
            <a:r>
              <a:rPr lang="hu-HU" sz="1600" u="sng" dirty="0" smtClean="0">
                <a:latin typeface="Times New Roman" pitchFamily="18" charset="0"/>
              </a:rPr>
              <a:t>: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itchFamily="18" charset="0"/>
              </a:rPr>
              <a:t>General </a:t>
            </a:r>
            <a:r>
              <a:rPr lang="en-US" sz="1600" dirty="0">
                <a:latin typeface="Times New Roman" pitchFamily="18" charset="0"/>
              </a:rPr>
              <a:t>principles of responsibilities and obligations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itchFamily="18" charset="0"/>
              </a:rPr>
              <a:t>Description of use of radioactive materials and nuclear energy in Hungary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itchFamily="18" charset="0"/>
              </a:rPr>
              <a:t>Regulations, infrastructural framework and radioactive waste classification scheme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itchFamily="18" charset="0"/>
              </a:rPr>
              <a:t>Parameters of the National Program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itchFamily="18" charset="0"/>
              </a:rPr>
              <a:t>Need for a final disposal facility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itchFamily="18" charset="0"/>
              </a:rPr>
              <a:t>Involvement of the public</a:t>
            </a:r>
          </a:p>
        </p:txBody>
      </p:sp>
    </p:spTree>
    <p:extLst>
      <p:ext uri="{BB962C8B-B14F-4D97-AF65-F5344CB8AC3E}">
        <p14:creationId xmlns:p14="http://schemas.microsoft.com/office/powerpoint/2010/main" val="360383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r>
              <a:rPr lang="hu-HU" sz="3600" dirty="0" smtClean="0"/>
              <a:t>National program – management of SNF</a:t>
            </a:r>
            <a:endParaRPr lang="hu-HU" sz="36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000000"/>
                </a:solidFill>
              </a:rPr>
              <a:t>Prof. Dr. Attila Aszódi</a:t>
            </a: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73310-BBCE-4898-8F74-49301582DCA9}" type="slidenum">
              <a:rPr lang="hu-HU" smtClean="0">
                <a:solidFill>
                  <a:srgbClr val="000000"/>
                </a:solidFill>
              </a:rPr>
              <a:pPr/>
              <a:t>8</a:t>
            </a:fld>
            <a:endParaRPr lang="hu-HU" sz="1400" dirty="0">
              <a:solidFill>
                <a:srgbClr val="000000"/>
              </a:solidFill>
            </a:endParaRPr>
          </a:p>
        </p:txBody>
      </p:sp>
      <p:sp>
        <p:nvSpPr>
          <p:cNvPr id="6" name="Dátum helye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hu-HU" smtClean="0">
                <a:solidFill>
                  <a:srgbClr val="000000"/>
                </a:solidFill>
              </a:rPr>
              <a:t>19/06/2017</a:t>
            </a: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8" name="Tartalom helye 2"/>
          <p:cNvSpPr>
            <a:spLocks noGrp="1"/>
          </p:cNvSpPr>
          <p:nvPr>
            <p:ph idx="1"/>
          </p:nvPr>
        </p:nvSpPr>
        <p:spPr>
          <a:xfrm>
            <a:off x="244475" y="1052736"/>
            <a:ext cx="8763000" cy="259228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/>
              <a:t>Possible scenarios according to the National Program:</a:t>
            </a:r>
          </a:p>
          <a:p>
            <a:pPr lvl="1">
              <a:lnSpc>
                <a:spcPct val="120000"/>
              </a:lnSpc>
            </a:pPr>
            <a:r>
              <a:rPr lang="en-US" sz="1600" dirty="0" smtClean="0"/>
              <a:t>A: Direct disposal of the spent fuel – reference scenario</a:t>
            </a:r>
          </a:p>
          <a:p>
            <a:pPr lvl="1">
              <a:lnSpc>
                <a:spcPct val="120000"/>
              </a:lnSpc>
            </a:pPr>
            <a:r>
              <a:rPr lang="en-US" sz="1600" dirty="0" smtClean="0"/>
              <a:t>B: reprocessing of the SNF with or without interim storage</a:t>
            </a:r>
          </a:p>
          <a:p>
            <a:pPr lvl="1">
              <a:lnSpc>
                <a:spcPct val="120000"/>
              </a:lnSpc>
            </a:pPr>
            <a:r>
              <a:rPr lang="en-US" sz="1600" dirty="0" smtClean="0"/>
              <a:t>C: advanced reprocessing of SNF (separation of minor actinides) – not real possibility at the moment because this service is not available on the market</a:t>
            </a:r>
          </a:p>
          <a:p>
            <a:pPr>
              <a:lnSpc>
                <a:spcPct val="120000"/>
              </a:lnSpc>
            </a:pPr>
            <a:r>
              <a:rPr lang="en-US" sz="2000" dirty="0" smtClean="0"/>
              <a:t>Use of reprocessed fuel: MOX</a:t>
            </a:r>
            <a:r>
              <a:rPr lang="hu-HU" sz="2000" dirty="0" smtClean="0"/>
              <a:t>/REMIX</a:t>
            </a:r>
            <a:r>
              <a:rPr lang="en-US" sz="2000" dirty="0" smtClean="0"/>
              <a:t> fuel is theoretically possible for VVER-1200 units!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3789040"/>
            <a:ext cx="887095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60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r>
              <a:rPr lang="hu-HU" sz="3600" dirty="0" smtClean="0"/>
              <a:t>National program – management of SNF</a:t>
            </a:r>
            <a:endParaRPr lang="hu-HU" sz="36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>
                <a:solidFill>
                  <a:srgbClr val="000000"/>
                </a:solidFill>
              </a:rPr>
              <a:t>Prof. Dr. Attila Aszódi</a:t>
            </a: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73310-BBCE-4898-8F74-49301582DCA9}" type="slidenum">
              <a:rPr lang="hu-HU" smtClean="0">
                <a:solidFill>
                  <a:srgbClr val="000000"/>
                </a:solidFill>
              </a:rPr>
              <a:pPr/>
              <a:t>9</a:t>
            </a:fld>
            <a:endParaRPr lang="hu-HU" sz="1400" dirty="0">
              <a:solidFill>
                <a:srgbClr val="000000"/>
              </a:solidFill>
            </a:endParaRPr>
          </a:p>
        </p:txBody>
      </p:sp>
      <p:sp>
        <p:nvSpPr>
          <p:cNvPr id="6" name="Dátum helye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hu-HU" smtClean="0">
                <a:solidFill>
                  <a:srgbClr val="000000"/>
                </a:solidFill>
              </a:rPr>
              <a:t>19/06/2017</a:t>
            </a: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8" name="Tartalom helye 2"/>
          <p:cNvSpPr>
            <a:spLocks noGrp="1"/>
          </p:cNvSpPr>
          <p:nvPr>
            <p:ph idx="1"/>
          </p:nvPr>
        </p:nvSpPr>
        <p:spPr>
          <a:xfrm>
            <a:off x="244475" y="764704"/>
            <a:ext cx="8763000" cy="438680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800" dirty="0" smtClean="0"/>
              <a:t>Decision points defined in the National Program</a:t>
            </a:r>
            <a:endParaRPr lang="en-US" sz="2000" dirty="0" smtClean="0"/>
          </a:p>
          <a:p>
            <a:pPr lvl="1">
              <a:lnSpc>
                <a:spcPct val="120000"/>
              </a:lnSpc>
            </a:pPr>
            <a:endParaRPr lang="en-US" sz="1400" dirty="0"/>
          </a:p>
        </p:txBody>
      </p:sp>
      <p:sp>
        <p:nvSpPr>
          <p:cNvPr id="3" name="Folyamatábra: Feldolgozás 2"/>
          <p:cNvSpPr/>
          <p:nvPr/>
        </p:nvSpPr>
        <p:spPr bwMode="auto">
          <a:xfrm>
            <a:off x="683568" y="2294874"/>
            <a:ext cx="864096" cy="504056"/>
          </a:xfrm>
          <a:prstGeom prst="flowChartProcess">
            <a:avLst/>
          </a:prstGeom>
          <a:solidFill>
            <a:srgbClr val="CADDB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Paks NPP</a:t>
            </a:r>
          </a:p>
        </p:txBody>
      </p:sp>
      <p:sp>
        <p:nvSpPr>
          <p:cNvPr id="10" name="Folyamatábra: Feldolgozás 9"/>
          <p:cNvSpPr/>
          <p:nvPr/>
        </p:nvSpPr>
        <p:spPr bwMode="auto">
          <a:xfrm>
            <a:off x="683568" y="4437112"/>
            <a:ext cx="864096" cy="504056"/>
          </a:xfrm>
          <a:prstGeom prst="flowChartProcess">
            <a:avLst/>
          </a:prstGeom>
          <a:solidFill>
            <a:srgbClr val="99CC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Paks II NPP</a:t>
            </a:r>
          </a:p>
        </p:txBody>
      </p:sp>
      <p:sp>
        <p:nvSpPr>
          <p:cNvPr id="7" name="Folyamatábra: Másik feldolgozás 6"/>
          <p:cNvSpPr/>
          <p:nvPr/>
        </p:nvSpPr>
        <p:spPr bwMode="auto">
          <a:xfrm>
            <a:off x="2079055" y="1268470"/>
            <a:ext cx="1368152" cy="5112568"/>
          </a:xfrm>
          <a:prstGeom prst="flowChartAlternateProcess">
            <a:avLst/>
          </a:prstGeom>
          <a:solidFill>
            <a:srgbClr val="FDDDC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Times New Roman" pitchFamily="18" charset="0"/>
              </a:rPr>
              <a:t>Interim Storage of SNF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Folyamatábra: Másik feldolgozás 11"/>
          <p:cNvSpPr/>
          <p:nvPr/>
        </p:nvSpPr>
        <p:spPr bwMode="auto">
          <a:xfrm>
            <a:off x="3553754" y="1268760"/>
            <a:ext cx="1368000" cy="5112568"/>
          </a:xfrm>
          <a:prstGeom prst="flowChartAlternateProcess">
            <a:avLst/>
          </a:prstGeom>
          <a:solidFill>
            <a:srgbClr val="FDDDC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Times New Roman" pitchFamily="18" charset="0"/>
              </a:rPr>
              <a:t>Reprocessing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Folyamatábra: Másik feldolgozás 12"/>
          <p:cNvSpPr/>
          <p:nvPr/>
        </p:nvSpPr>
        <p:spPr bwMode="auto">
          <a:xfrm>
            <a:off x="5004048" y="1268760"/>
            <a:ext cx="1368000" cy="5112568"/>
          </a:xfrm>
          <a:prstGeom prst="flowChartAlternateProcess">
            <a:avLst/>
          </a:prstGeom>
          <a:solidFill>
            <a:srgbClr val="FDDDC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Times New Roman" pitchFamily="18" charset="0"/>
              </a:rPr>
              <a:t>Usage of reprocessed fuel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Folyamatábra: Másik feldolgozás 13"/>
          <p:cNvSpPr/>
          <p:nvPr/>
        </p:nvSpPr>
        <p:spPr bwMode="auto">
          <a:xfrm>
            <a:off x="6444208" y="1268760"/>
            <a:ext cx="1368000" cy="5112568"/>
          </a:xfrm>
          <a:prstGeom prst="flowChartAlternateProcess">
            <a:avLst/>
          </a:prstGeom>
          <a:solidFill>
            <a:srgbClr val="FDDDC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50" dirty="0" smtClean="0">
                <a:latin typeface="Times New Roman" pitchFamily="18" charset="0"/>
              </a:rPr>
              <a:t>Interim storage of the waste generated during reprocessing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Folyamatábra: Feldolgozás 10"/>
          <p:cNvSpPr/>
          <p:nvPr/>
        </p:nvSpPr>
        <p:spPr bwMode="auto">
          <a:xfrm>
            <a:off x="7956376" y="1268760"/>
            <a:ext cx="1080120" cy="5112568"/>
          </a:xfrm>
          <a:prstGeom prst="flowChartProcess">
            <a:avLst/>
          </a:prstGeom>
          <a:solidFill>
            <a:srgbClr val="FFF5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Times New Roman" pitchFamily="18" charset="0"/>
              </a:rPr>
              <a:t>Final disposal in Hungary in deep geological repository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Folyamatábra: Döntés 14"/>
          <p:cNvSpPr/>
          <p:nvPr/>
        </p:nvSpPr>
        <p:spPr bwMode="auto">
          <a:xfrm>
            <a:off x="3995936" y="2384884"/>
            <a:ext cx="483636" cy="324036"/>
          </a:xfrm>
          <a:prstGeom prst="flowChartDecision">
            <a:avLst/>
          </a:prstGeom>
          <a:solidFill>
            <a:srgbClr val="CADDB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Folyamatábra: Döntés 16"/>
          <p:cNvSpPr/>
          <p:nvPr/>
        </p:nvSpPr>
        <p:spPr bwMode="auto">
          <a:xfrm>
            <a:off x="5446230" y="2708920"/>
            <a:ext cx="483636" cy="324036"/>
          </a:xfrm>
          <a:prstGeom prst="flowChartDecision">
            <a:avLst/>
          </a:prstGeom>
          <a:solidFill>
            <a:srgbClr val="CADDB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Folyamatábra: Döntés 17"/>
          <p:cNvSpPr/>
          <p:nvPr/>
        </p:nvSpPr>
        <p:spPr bwMode="auto">
          <a:xfrm>
            <a:off x="6886390" y="2384884"/>
            <a:ext cx="483636" cy="324036"/>
          </a:xfrm>
          <a:prstGeom prst="flowChartDecision">
            <a:avLst/>
          </a:prstGeom>
          <a:solidFill>
            <a:srgbClr val="CADDB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Folyamatábra: Döntés 18"/>
          <p:cNvSpPr/>
          <p:nvPr/>
        </p:nvSpPr>
        <p:spPr bwMode="auto">
          <a:xfrm>
            <a:off x="6886390" y="3032956"/>
            <a:ext cx="483636" cy="324036"/>
          </a:xfrm>
          <a:prstGeom prst="flowChartDecision">
            <a:avLst/>
          </a:prstGeom>
          <a:solidFill>
            <a:srgbClr val="CADDB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Folyamatábra: Döntés 19"/>
          <p:cNvSpPr/>
          <p:nvPr/>
        </p:nvSpPr>
        <p:spPr bwMode="auto">
          <a:xfrm>
            <a:off x="2564431" y="4527122"/>
            <a:ext cx="483636" cy="324036"/>
          </a:xfrm>
          <a:prstGeom prst="flowChartDecision">
            <a:avLst/>
          </a:prstGeom>
          <a:solidFill>
            <a:srgbClr val="99CC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Folyamatábra: Döntés 20"/>
          <p:cNvSpPr/>
          <p:nvPr/>
        </p:nvSpPr>
        <p:spPr bwMode="auto">
          <a:xfrm>
            <a:off x="3995936" y="4203086"/>
            <a:ext cx="483636" cy="324036"/>
          </a:xfrm>
          <a:prstGeom prst="flowChartDecision">
            <a:avLst/>
          </a:prstGeom>
          <a:solidFill>
            <a:srgbClr val="99CC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Folyamatábra: Döntés 21"/>
          <p:cNvSpPr/>
          <p:nvPr/>
        </p:nvSpPr>
        <p:spPr bwMode="auto">
          <a:xfrm>
            <a:off x="5446230" y="3879050"/>
            <a:ext cx="483636" cy="324036"/>
          </a:xfrm>
          <a:prstGeom prst="flowChartDecision">
            <a:avLst/>
          </a:prstGeom>
          <a:solidFill>
            <a:srgbClr val="99CC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Folyamatábra: Döntés 22"/>
          <p:cNvSpPr/>
          <p:nvPr/>
        </p:nvSpPr>
        <p:spPr bwMode="auto">
          <a:xfrm>
            <a:off x="6877581" y="3555014"/>
            <a:ext cx="483636" cy="324036"/>
          </a:xfrm>
          <a:prstGeom prst="flowChartDecision">
            <a:avLst/>
          </a:prstGeom>
          <a:solidFill>
            <a:srgbClr val="99CC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Folyamatábra: Döntés 23"/>
          <p:cNvSpPr/>
          <p:nvPr/>
        </p:nvSpPr>
        <p:spPr bwMode="auto">
          <a:xfrm>
            <a:off x="6877581" y="4203086"/>
            <a:ext cx="483636" cy="324036"/>
          </a:xfrm>
          <a:prstGeom prst="flowChartDecision">
            <a:avLst/>
          </a:prstGeom>
          <a:solidFill>
            <a:srgbClr val="99CC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Folyamatábra: Döntés 24"/>
          <p:cNvSpPr/>
          <p:nvPr/>
        </p:nvSpPr>
        <p:spPr bwMode="auto">
          <a:xfrm>
            <a:off x="3995936" y="5193196"/>
            <a:ext cx="483636" cy="324036"/>
          </a:xfrm>
          <a:prstGeom prst="flowChartDecision">
            <a:avLst/>
          </a:prstGeom>
          <a:solidFill>
            <a:srgbClr val="99CC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Folyamatábra: Döntés 25"/>
          <p:cNvSpPr/>
          <p:nvPr/>
        </p:nvSpPr>
        <p:spPr bwMode="auto">
          <a:xfrm>
            <a:off x="5446230" y="5517232"/>
            <a:ext cx="483636" cy="324036"/>
          </a:xfrm>
          <a:prstGeom prst="flowChartDecision">
            <a:avLst/>
          </a:prstGeom>
          <a:solidFill>
            <a:srgbClr val="99CC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Folyamatábra: Döntés 26"/>
          <p:cNvSpPr/>
          <p:nvPr/>
        </p:nvSpPr>
        <p:spPr bwMode="auto">
          <a:xfrm>
            <a:off x="6877581" y="5193196"/>
            <a:ext cx="483636" cy="324036"/>
          </a:xfrm>
          <a:prstGeom prst="flowChartDecision">
            <a:avLst/>
          </a:prstGeom>
          <a:solidFill>
            <a:srgbClr val="99CC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Folyamatábra: Döntés 27"/>
          <p:cNvSpPr/>
          <p:nvPr/>
        </p:nvSpPr>
        <p:spPr bwMode="auto">
          <a:xfrm>
            <a:off x="6886532" y="5841268"/>
            <a:ext cx="483636" cy="324036"/>
          </a:xfrm>
          <a:prstGeom prst="flowChartDecision">
            <a:avLst/>
          </a:prstGeom>
          <a:solidFill>
            <a:srgbClr val="99CC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30" name="Egyenes összekötő 1029"/>
          <p:cNvCxnSpPr>
            <a:stCxn id="10" idx="3"/>
            <a:endCxn id="20" idx="1"/>
          </p:cNvCxnSpPr>
          <p:nvPr/>
        </p:nvCxnSpPr>
        <p:spPr bwMode="auto">
          <a:xfrm>
            <a:off x="1547664" y="4689140"/>
            <a:ext cx="101676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2" name="Szögletes összekötő 1031"/>
          <p:cNvCxnSpPr>
            <a:endCxn id="21" idx="1"/>
          </p:cNvCxnSpPr>
          <p:nvPr/>
        </p:nvCxnSpPr>
        <p:spPr bwMode="auto">
          <a:xfrm flipV="1">
            <a:off x="2806249" y="4365104"/>
            <a:ext cx="1189687" cy="162018"/>
          </a:xfrm>
          <a:prstGeom prst="bentConnector3">
            <a:avLst>
              <a:gd name="adj1" fmla="val -20"/>
            </a:avLst>
          </a:prstGeom>
          <a:solidFill>
            <a:schemeClr val="accent1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5" name="Szögletes összekötő 1034"/>
          <p:cNvCxnSpPr>
            <a:endCxn id="25" idx="1"/>
          </p:cNvCxnSpPr>
          <p:nvPr/>
        </p:nvCxnSpPr>
        <p:spPr bwMode="auto">
          <a:xfrm>
            <a:off x="2806249" y="4851158"/>
            <a:ext cx="1189687" cy="504056"/>
          </a:xfrm>
          <a:prstGeom prst="bentConnector3">
            <a:avLst>
              <a:gd name="adj1" fmla="val 361"/>
            </a:avLst>
          </a:prstGeom>
          <a:solidFill>
            <a:schemeClr val="accent1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zögletes összekötő 45"/>
          <p:cNvCxnSpPr/>
          <p:nvPr/>
        </p:nvCxnSpPr>
        <p:spPr bwMode="auto">
          <a:xfrm>
            <a:off x="4263304" y="5517232"/>
            <a:ext cx="1189687" cy="162018"/>
          </a:xfrm>
          <a:prstGeom prst="bentConnector3">
            <a:avLst>
              <a:gd name="adj1" fmla="val -2460"/>
            </a:avLst>
          </a:prstGeom>
          <a:solidFill>
            <a:schemeClr val="accent1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zögletes összekötő 48"/>
          <p:cNvCxnSpPr/>
          <p:nvPr/>
        </p:nvCxnSpPr>
        <p:spPr bwMode="auto">
          <a:xfrm>
            <a:off x="5696845" y="5841268"/>
            <a:ext cx="1189687" cy="162018"/>
          </a:xfrm>
          <a:prstGeom prst="bentConnector3">
            <a:avLst>
              <a:gd name="adj1" fmla="val -20"/>
            </a:avLst>
          </a:prstGeom>
          <a:solidFill>
            <a:schemeClr val="accent1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zögletes összekötő 50"/>
          <p:cNvCxnSpPr/>
          <p:nvPr/>
        </p:nvCxnSpPr>
        <p:spPr bwMode="auto">
          <a:xfrm flipV="1">
            <a:off x="4247888" y="4041068"/>
            <a:ext cx="1189687" cy="162018"/>
          </a:xfrm>
          <a:prstGeom prst="bentConnector3">
            <a:avLst>
              <a:gd name="adj1" fmla="val -1240"/>
            </a:avLst>
          </a:prstGeom>
          <a:solidFill>
            <a:schemeClr val="accent1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zögletes összekötő 52"/>
          <p:cNvCxnSpPr/>
          <p:nvPr/>
        </p:nvCxnSpPr>
        <p:spPr bwMode="auto">
          <a:xfrm flipV="1">
            <a:off x="5696845" y="3717032"/>
            <a:ext cx="1189687" cy="162018"/>
          </a:xfrm>
          <a:prstGeom prst="bentConnector3">
            <a:avLst>
              <a:gd name="adj1" fmla="val -20"/>
            </a:avLst>
          </a:prstGeom>
          <a:solidFill>
            <a:schemeClr val="accent1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zögletes összekötő 54"/>
          <p:cNvCxnSpPr/>
          <p:nvPr/>
        </p:nvCxnSpPr>
        <p:spPr bwMode="auto">
          <a:xfrm flipV="1">
            <a:off x="5696845" y="5355214"/>
            <a:ext cx="1189687" cy="162018"/>
          </a:xfrm>
          <a:prstGeom prst="bentConnector3">
            <a:avLst>
              <a:gd name="adj1" fmla="val -1240"/>
            </a:avLst>
          </a:prstGeom>
          <a:solidFill>
            <a:schemeClr val="accent1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6" name="Szögletes összekötő 1045"/>
          <p:cNvCxnSpPr>
            <a:stCxn id="23" idx="0"/>
          </p:cNvCxnSpPr>
          <p:nvPr/>
        </p:nvCxnSpPr>
        <p:spPr bwMode="auto">
          <a:xfrm rot="5400000" flipH="1" flipV="1">
            <a:off x="7534713" y="3133350"/>
            <a:ext cx="6350" cy="836979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Egyenes összekötő nyíllal 31"/>
          <p:cNvCxnSpPr/>
          <p:nvPr/>
        </p:nvCxnSpPr>
        <p:spPr bwMode="auto">
          <a:xfrm>
            <a:off x="7119398" y="3933056"/>
            <a:ext cx="82817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Egyenes összekötő 33"/>
          <p:cNvCxnSpPr>
            <a:stCxn id="23" idx="2"/>
          </p:cNvCxnSpPr>
          <p:nvPr/>
        </p:nvCxnSpPr>
        <p:spPr bwMode="auto">
          <a:xfrm>
            <a:off x="7119399" y="3879050"/>
            <a:ext cx="8951" cy="5400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Egyenes összekötő nyíllal 35"/>
          <p:cNvCxnSpPr/>
          <p:nvPr/>
        </p:nvCxnSpPr>
        <p:spPr bwMode="auto">
          <a:xfrm>
            <a:off x="7119398" y="4122077"/>
            <a:ext cx="83698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Egyenes összekötő 37"/>
          <p:cNvCxnSpPr>
            <a:endCxn id="24" idx="0"/>
          </p:cNvCxnSpPr>
          <p:nvPr/>
        </p:nvCxnSpPr>
        <p:spPr bwMode="auto">
          <a:xfrm>
            <a:off x="7119256" y="4122077"/>
            <a:ext cx="143" cy="8100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Egyenes összekötő nyíllal 40"/>
          <p:cNvCxnSpPr/>
          <p:nvPr/>
        </p:nvCxnSpPr>
        <p:spPr bwMode="auto">
          <a:xfrm>
            <a:off x="4237754" y="5013176"/>
            <a:ext cx="370981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Egyenes összekötő 42"/>
          <p:cNvCxnSpPr>
            <a:stCxn id="24" idx="2"/>
          </p:cNvCxnSpPr>
          <p:nvPr/>
        </p:nvCxnSpPr>
        <p:spPr bwMode="auto">
          <a:xfrm flipH="1">
            <a:off x="7119398" y="4527122"/>
            <a:ext cx="1" cy="12601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Egyenes összekötő nyíllal 44"/>
          <p:cNvCxnSpPr/>
          <p:nvPr/>
        </p:nvCxnSpPr>
        <p:spPr bwMode="auto">
          <a:xfrm>
            <a:off x="7119398" y="5154837"/>
            <a:ext cx="82802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Egyenes összekötő nyíllal 51"/>
          <p:cNvCxnSpPr/>
          <p:nvPr/>
        </p:nvCxnSpPr>
        <p:spPr bwMode="auto">
          <a:xfrm>
            <a:off x="7128208" y="6237312"/>
            <a:ext cx="82817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Egyenes összekötő 55"/>
          <p:cNvCxnSpPr>
            <a:endCxn id="28" idx="2"/>
          </p:cNvCxnSpPr>
          <p:nvPr/>
        </p:nvCxnSpPr>
        <p:spPr bwMode="auto">
          <a:xfrm flipH="1" flipV="1">
            <a:off x="7128350" y="6165304"/>
            <a:ext cx="2099" cy="7200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Egyenes összekötő nyíllal 58"/>
          <p:cNvCxnSpPr/>
          <p:nvPr/>
        </p:nvCxnSpPr>
        <p:spPr bwMode="auto">
          <a:xfrm>
            <a:off x="7119398" y="5805264"/>
            <a:ext cx="83698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Egyenes összekötő 61"/>
          <p:cNvCxnSpPr>
            <a:endCxn id="28" idx="0"/>
          </p:cNvCxnSpPr>
          <p:nvPr/>
        </p:nvCxnSpPr>
        <p:spPr bwMode="auto">
          <a:xfrm>
            <a:off x="7119256" y="5805264"/>
            <a:ext cx="9094" cy="3600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6" name="Egyenes összekötő nyíllal 1055"/>
          <p:cNvCxnSpPr/>
          <p:nvPr/>
        </p:nvCxnSpPr>
        <p:spPr bwMode="auto">
          <a:xfrm>
            <a:off x="7119398" y="5598241"/>
            <a:ext cx="83698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8" name="Egyenes összekötő 1057"/>
          <p:cNvCxnSpPr>
            <a:endCxn id="27" idx="2"/>
          </p:cNvCxnSpPr>
          <p:nvPr/>
        </p:nvCxnSpPr>
        <p:spPr bwMode="auto">
          <a:xfrm flipV="1">
            <a:off x="7119398" y="5517232"/>
            <a:ext cx="1" cy="8100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0" name="Egyenes összekötő 1059"/>
          <p:cNvCxnSpPr>
            <a:endCxn id="27" idx="0"/>
          </p:cNvCxnSpPr>
          <p:nvPr/>
        </p:nvCxnSpPr>
        <p:spPr bwMode="auto">
          <a:xfrm flipH="1">
            <a:off x="7119399" y="5154837"/>
            <a:ext cx="8951" cy="3835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3" name="Egyenes összekötő 1062"/>
          <p:cNvCxnSpPr>
            <a:endCxn id="25" idx="0"/>
          </p:cNvCxnSpPr>
          <p:nvPr/>
        </p:nvCxnSpPr>
        <p:spPr bwMode="auto">
          <a:xfrm>
            <a:off x="4237754" y="5013176"/>
            <a:ext cx="0" cy="18002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7" name="Egyenes összekötő nyíllal 1066"/>
          <p:cNvCxnSpPr/>
          <p:nvPr/>
        </p:nvCxnSpPr>
        <p:spPr bwMode="auto">
          <a:xfrm>
            <a:off x="4237754" y="4851158"/>
            <a:ext cx="371862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0" name="Egyenes összekötő 1069"/>
          <p:cNvCxnSpPr>
            <a:stCxn id="21" idx="2"/>
          </p:cNvCxnSpPr>
          <p:nvPr/>
        </p:nvCxnSpPr>
        <p:spPr bwMode="auto">
          <a:xfrm>
            <a:off x="4237754" y="4527122"/>
            <a:ext cx="0" cy="32403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" name="Szögletes összekötő 113"/>
          <p:cNvCxnSpPr/>
          <p:nvPr/>
        </p:nvCxnSpPr>
        <p:spPr bwMode="auto">
          <a:xfrm>
            <a:off x="5687894" y="4205622"/>
            <a:ext cx="1189687" cy="162018"/>
          </a:xfrm>
          <a:prstGeom prst="bentConnector3">
            <a:avLst>
              <a:gd name="adj1" fmla="val -20"/>
            </a:avLst>
          </a:prstGeom>
          <a:solidFill>
            <a:schemeClr val="accent1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5" name="Egyenes összekötő nyíllal 1074"/>
          <p:cNvCxnSpPr/>
          <p:nvPr/>
        </p:nvCxnSpPr>
        <p:spPr bwMode="auto">
          <a:xfrm>
            <a:off x="7119256" y="4653136"/>
            <a:ext cx="82831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Egyenes összekötő 118"/>
          <p:cNvCxnSpPr>
            <a:stCxn id="3" idx="3"/>
            <a:endCxn id="15" idx="1"/>
          </p:cNvCxnSpPr>
          <p:nvPr/>
        </p:nvCxnSpPr>
        <p:spPr bwMode="auto">
          <a:xfrm>
            <a:off x="1547664" y="2546902"/>
            <a:ext cx="244827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6699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" name="Szögletes összekötő 124"/>
          <p:cNvCxnSpPr/>
          <p:nvPr/>
        </p:nvCxnSpPr>
        <p:spPr bwMode="auto">
          <a:xfrm>
            <a:off x="4263304" y="2708920"/>
            <a:ext cx="1189687" cy="162018"/>
          </a:xfrm>
          <a:prstGeom prst="bentConnector3">
            <a:avLst>
              <a:gd name="adj1" fmla="val -2460"/>
            </a:avLst>
          </a:prstGeom>
          <a:solidFill>
            <a:schemeClr val="accent1"/>
          </a:solidFill>
          <a:ln w="12700" cap="flat" cmpd="sng" algn="ctr">
            <a:solidFill>
              <a:srgbClr val="6699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Szögletes összekötő 125"/>
          <p:cNvCxnSpPr/>
          <p:nvPr/>
        </p:nvCxnSpPr>
        <p:spPr bwMode="auto">
          <a:xfrm>
            <a:off x="5696845" y="3032956"/>
            <a:ext cx="1189687" cy="162018"/>
          </a:xfrm>
          <a:prstGeom prst="bentConnector3">
            <a:avLst>
              <a:gd name="adj1" fmla="val -325"/>
            </a:avLst>
          </a:prstGeom>
          <a:solidFill>
            <a:schemeClr val="accent1"/>
          </a:solidFill>
          <a:ln w="12700" cap="flat" cmpd="sng" algn="ctr">
            <a:solidFill>
              <a:srgbClr val="6699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8" name="Szögletes összekötő 127"/>
          <p:cNvCxnSpPr/>
          <p:nvPr/>
        </p:nvCxnSpPr>
        <p:spPr bwMode="auto">
          <a:xfrm flipV="1">
            <a:off x="5696845" y="2546902"/>
            <a:ext cx="1189687" cy="162018"/>
          </a:xfrm>
          <a:prstGeom prst="bentConnector3">
            <a:avLst>
              <a:gd name="adj1" fmla="val -20"/>
            </a:avLst>
          </a:prstGeom>
          <a:solidFill>
            <a:schemeClr val="accent1"/>
          </a:solidFill>
          <a:ln w="12700" cap="flat" cmpd="sng" algn="ctr">
            <a:solidFill>
              <a:srgbClr val="6699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Egyenes összekötő nyíllal 128"/>
          <p:cNvCxnSpPr/>
          <p:nvPr/>
        </p:nvCxnSpPr>
        <p:spPr bwMode="auto">
          <a:xfrm>
            <a:off x="7119256" y="3429000"/>
            <a:ext cx="82817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669900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" name="Egyenes összekötő nyíllal 129"/>
          <p:cNvCxnSpPr/>
          <p:nvPr/>
        </p:nvCxnSpPr>
        <p:spPr bwMode="auto">
          <a:xfrm>
            <a:off x="7130449" y="2924944"/>
            <a:ext cx="816977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669900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Egyenes összekötő nyíllal 130"/>
          <p:cNvCxnSpPr/>
          <p:nvPr/>
        </p:nvCxnSpPr>
        <p:spPr bwMode="auto">
          <a:xfrm>
            <a:off x="7130449" y="2789929"/>
            <a:ext cx="82817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669900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" name="Egyenes összekötő nyíllal 131"/>
          <p:cNvCxnSpPr/>
          <p:nvPr/>
        </p:nvCxnSpPr>
        <p:spPr bwMode="auto">
          <a:xfrm>
            <a:off x="7119256" y="2303503"/>
            <a:ext cx="82817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669900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5" name="Egyenes összekötő nyíllal 1084"/>
          <p:cNvCxnSpPr/>
          <p:nvPr/>
        </p:nvCxnSpPr>
        <p:spPr bwMode="auto">
          <a:xfrm>
            <a:off x="4237754" y="2132856"/>
            <a:ext cx="371862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669900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7" name="Egyenes összekötő 1086"/>
          <p:cNvCxnSpPr>
            <a:endCxn id="15" idx="0"/>
          </p:cNvCxnSpPr>
          <p:nvPr/>
        </p:nvCxnSpPr>
        <p:spPr bwMode="auto">
          <a:xfrm>
            <a:off x="4237754" y="2132856"/>
            <a:ext cx="0" cy="2520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6699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Egyenes összekötő 96"/>
          <p:cNvCxnSpPr>
            <a:endCxn id="18" idx="0"/>
          </p:cNvCxnSpPr>
          <p:nvPr/>
        </p:nvCxnSpPr>
        <p:spPr bwMode="auto">
          <a:xfrm>
            <a:off x="7123874" y="2303503"/>
            <a:ext cx="4334" cy="8138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6699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" name="Egyenes összekötő 104"/>
          <p:cNvCxnSpPr>
            <a:stCxn id="18" idx="2"/>
          </p:cNvCxnSpPr>
          <p:nvPr/>
        </p:nvCxnSpPr>
        <p:spPr bwMode="auto">
          <a:xfrm>
            <a:off x="7128208" y="2708920"/>
            <a:ext cx="2241" cy="8100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6699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" name="Egyenes összekötő 106"/>
          <p:cNvCxnSpPr>
            <a:stCxn id="19" idx="0"/>
          </p:cNvCxnSpPr>
          <p:nvPr/>
        </p:nvCxnSpPr>
        <p:spPr bwMode="auto">
          <a:xfrm flipV="1">
            <a:off x="7128208" y="2924944"/>
            <a:ext cx="2241" cy="10801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6699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" name="Egyenes összekötő 108"/>
          <p:cNvCxnSpPr>
            <a:stCxn id="19" idx="2"/>
          </p:cNvCxnSpPr>
          <p:nvPr/>
        </p:nvCxnSpPr>
        <p:spPr bwMode="auto">
          <a:xfrm flipH="1">
            <a:off x="7123874" y="3356992"/>
            <a:ext cx="4334" cy="7200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6699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0" name="Szövegdoboz 119"/>
          <p:cNvSpPr txBox="1"/>
          <p:nvPr/>
        </p:nvSpPr>
        <p:spPr>
          <a:xfrm>
            <a:off x="4369794" y="1855857"/>
            <a:ext cx="50405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u-HU" sz="1200" dirty="0" smtClean="0"/>
              <a:t>NO</a:t>
            </a:r>
            <a:endParaRPr lang="hu-HU" sz="1200" dirty="0"/>
          </a:p>
        </p:txBody>
      </p:sp>
      <p:sp>
        <p:nvSpPr>
          <p:cNvPr id="160" name="Szövegdoboz 159"/>
          <p:cNvSpPr txBox="1"/>
          <p:nvPr/>
        </p:nvSpPr>
        <p:spPr>
          <a:xfrm>
            <a:off x="4369794" y="2610924"/>
            <a:ext cx="50405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u-HU" sz="1200" dirty="0" smtClean="0"/>
              <a:t>Y</a:t>
            </a:r>
            <a:endParaRPr lang="hu-HU" sz="1200" dirty="0"/>
          </a:p>
        </p:txBody>
      </p:sp>
      <p:sp>
        <p:nvSpPr>
          <p:cNvPr id="161" name="Szövegdoboz 160"/>
          <p:cNvSpPr txBox="1"/>
          <p:nvPr/>
        </p:nvSpPr>
        <p:spPr>
          <a:xfrm>
            <a:off x="5840633" y="2258870"/>
            <a:ext cx="50405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u-HU" sz="1200" dirty="0" smtClean="0"/>
              <a:t>NO</a:t>
            </a:r>
            <a:endParaRPr lang="hu-HU" sz="1200" dirty="0"/>
          </a:p>
        </p:txBody>
      </p:sp>
      <p:sp>
        <p:nvSpPr>
          <p:cNvPr id="162" name="Szövegdoboz 161"/>
          <p:cNvSpPr txBox="1"/>
          <p:nvPr/>
        </p:nvSpPr>
        <p:spPr>
          <a:xfrm>
            <a:off x="5845038" y="2917975"/>
            <a:ext cx="50405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u-HU" sz="1200" dirty="0" smtClean="0"/>
              <a:t>Y</a:t>
            </a:r>
            <a:endParaRPr lang="hu-HU" sz="1200" dirty="0"/>
          </a:p>
        </p:txBody>
      </p:sp>
      <p:sp>
        <p:nvSpPr>
          <p:cNvPr id="163" name="Szövegdoboz 162"/>
          <p:cNvSpPr txBox="1"/>
          <p:nvPr/>
        </p:nvSpPr>
        <p:spPr>
          <a:xfrm>
            <a:off x="5840633" y="3429000"/>
            <a:ext cx="50405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u-HU" sz="1200" dirty="0" smtClean="0"/>
              <a:t>Y</a:t>
            </a:r>
            <a:endParaRPr lang="hu-HU" sz="1200" dirty="0"/>
          </a:p>
        </p:txBody>
      </p:sp>
      <p:sp>
        <p:nvSpPr>
          <p:cNvPr id="164" name="Szövegdoboz 163"/>
          <p:cNvSpPr txBox="1"/>
          <p:nvPr/>
        </p:nvSpPr>
        <p:spPr>
          <a:xfrm>
            <a:off x="5840633" y="4090641"/>
            <a:ext cx="50405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u-HU" sz="1200" dirty="0" smtClean="0"/>
              <a:t>NO</a:t>
            </a:r>
            <a:endParaRPr lang="hu-HU" sz="1200" dirty="0"/>
          </a:p>
        </p:txBody>
      </p:sp>
      <p:sp>
        <p:nvSpPr>
          <p:cNvPr id="165" name="Szövegdoboz 164"/>
          <p:cNvSpPr txBox="1"/>
          <p:nvPr/>
        </p:nvSpPr>
        <p:spPr>
          <a:xfrm>
            <a:off x="5845038" y="5078215"/>
            <a:ext cx="50405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u-HU" sz="1200" dirty="0" smtClean="0"/>
              <a:t>NO</a:t>
            </a:r>
            <a:endParaRPr lang="hu-HU" sz="1200" dirty="0"/>
          </a:p>
        </p:txBody>
      </p:sp>
      <p:sp>
        <p:nvSpPr>
          <p:cNvPr id="166" name="Szövegdoboz 165"/>
          <p:cNvSpPr txBox="1"/>
          <p:nvPr/>
        </p:nvSpPr>
        <p:spPr>
          <a:xfrm>
            <a:off x="5845038" y="5702768"/>
            <a:ext cx="50405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u-HU" sz="1200" dirty="0"/>
              <a:t>Y</a:t>
            </a:r>
          </a:p>
        </p:txBody>
      </p:sp>
      <p:sp>
        <p:nvSpPr>
          <p:cNvPr id="167" name="Szövegdoboz 166"/>
          <p:cNvSpPr txBox="1"/>
          <p:nvPr/>
        </p:nvSpPr>
        <p:spPr>
          <a:xfrm>
            <a:off x="4370551" y="5402251"/>
            <a:ext cx="50405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u-HU" sz="1200" dirty="0"/>
              <a:t>Y</a:t>
            </a:r>
          </a:p>
        </p:txBody>
      </p:sp>
      <p:sp>
        <p:nvSpPr>
          <p:cNvPr id="168" name="Szövegdoboz 167"/>
          <p:cNvSpPr txBox="1"/>
          <p:nvPr/>
        </p:nvSpPr>
        <p:spPr>
          <a:xfrm>
            <a:off x="4370551" y="5011941"/>
            <a:ext cx="50405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u-HU" sz="1200" dirty="0" smtClean="0"/>
              <a:t>NO</a:t>
            </a:r>
            <a:endParaRPr lang="hu-HU" sz="1200" dirty="0"/>
          </a:p>
        </p:txBody>
      </p:sp>
      <p:sp>
        <p:nvSpPr>
          <p:cNvPr id="169" name="Szövegdoboz 168"/>
          <p:cNvSpPr txBox="1"/>
          <p:nvPr/>
        </p:nvSpPr>
        <p:spPr>
          <a:xfrm>
            <a:off x="4369794" y="4574159"/>
            <a:ext cx="50405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u-HU" sz="1200" dirty="0" smtClean="0"/>
              <a:t>NO</a:t>
            </a:r>
            <a:endParaRPr lang="hu-HU" sz="1200" dirty="0"/>
          </a:p>
        </p:txBody>
      </p:sp>
      <p:sp>
        <p:nvSpPr>
          <p:cNvPr id="170" name="Szövegdoboz 169"/>
          <p:cNvSpPr txBox="1"/>
          <p:nvPr/>
        </p:nvSpPr>
        <p:spPr>
          <a:xfrm>
            <a:off x="4369794" y="4041068"/>
            <a:ext cx="50405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u-HU" sz="1200" dirty="0" smtClean="0"/>
              <a:t>Y</a:t>
            </a:r>
            <a:endParaRPr lang="hu-HU" sz="1200" dirty="0"/>
          </a:p>
        </p:txBody>
      </p:sp>
      <p:sp>
        <p:nvSpPr>
          <p:cNvPr id="171" name="Szövegdoboz 170"/>
          <p:cNvSpPr txBox="1"/>
          <p:nvPr/>
        </p:nvSpPr>
        <p:spPr>
          <a:xfrm>
            <a:off x="2771800" y="4090641"/>
            <a:ext cx="50405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u-HU" sz="1200" dirty="0" smtClean="0"/>
              <a:t>HU</a:t>
            </a:r>
            <a:endParaRPr lang="hu-HU" sz="1200" dirty="0"/>
          </a:p>
        </p:txBody>
      </p:sp>
      <p:sp>
        <p:nvSpPr>
          <p:cNvPr id="172" name="Szövegdoboz 171"/>
          <p:cNvSpPr txBox="1"/>
          <p:nvPr/>
        </p:nvSpPr>
        <p:spPr>
          <a:xfrm>
            <a:off x="2771800" y="5355214"/>
            <a:ext cx="50405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u-HU" sz="1200" dirty="0" smtClean="0"/>
              <a:t>RU</a:t>
            </a:r>
            <a:endParaRPr lang="hu-HU" sz="1200" dirty="0"/>
          </a:p>
        </p:txBody>
      </p:sp>
      <p:sp>
        <p:nvSpPr>
          <p:cNvPr id="173" name="Szövegdoboz 172"/>
          <p:cNvSpPr txBox="1"/>
          <p:nvPr/>
        </p:nvSpPr>
        <p:spPr>
          <a:xfrm>
            <a:off x="7338884" y="2303503"/>
            <a:ext cx="504056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u-HU" sz="800" dirty="0" smtClean="0"/>
              <a:t>HU</a:t>
            </a:r>
            <a:endParaRPr lang="hu-HU" sz="800" dirty="0"/>
          </a:p>
        </p:txBody>
      </p:sp>
      <p:sp>
        <p:nvSpPr>
          <p:cNvPr id="174" name="Szövegdoboz 173"/>
          <p:cNvSpPr txBox="1"/>
          <p:nvPr/>
        </p:nvSpPr>
        <p:spPr>
          <a:xfrm>
            <a:off x="7338884" y="2563625"/>
            <a:ext cx="504056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u-HU" sz="800" dirty="0" err="1" smtClean="0"/>
              <a:t>Abroad</a:t>
            </a:r>
            <a:endParaRPr lang="hu-HU" sz="800" dirty="0"/>
          </a:p>
        </p:txBody>
      </p:sp>
      <p:sp>
        <p:nvSpPr>
          <p:cNvPr id="175" name="Szövegdoboz 174"/>
          <p:cNvSpPr txBox="1"/>
          <p:nvPr/>
        </p:nvSpPr>
        <p:spPr>
          <a:xfrm>
            <a:off x="7338884" y="3213556"/>
            <a:ext cx="504056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u-HU" sz="800" dirty="0" err="1" smtClean="0"/>
              <a:t>Abroad</a:t>
            </a:r>
            <a:endParaRPr lang="hu-HU" sz="800" dirty="0"/>
          </a:p>
        </p:txBody>
      </p:sp>
      <p:sp>
        <p:nvSpPr>
          <p:cNvPr id="176" name="Szövegdoboz 175"/>
          <p:cNvSpPr txBox="1"/>
          <p:nvPr/>
        </p:nvSpPr>
        <p:spPr>
          <a:xfrm>
            <a:off x="7338884" y="3717032"/>
            <a:ext cx="504056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u-HU" sz="800" dirty="0" err="1" smtClean="0"/>
              <a:t>Abroad</a:t>
            </a:r>
            <a:endParaRPr lang="hu-HU" sz="800" dirty="0"/>
          </a:p>
        </p:txBody>
      </p:sp>
      <p:sp>
        <p:nvSpPr>
          <p:cNvPr id="177" name="Szövegdoboz 176"/>
          <p:cNvSpPr txBox="1"/>
          <p:nvPr/>
        </p:nvSpPr>
        <p:spPr>
          <a:xfrm>
            <a:off x="7281313" y="4437692"/>
            <a:ext cx="504056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u-HU" sz="800" dirty="0" err="1" smtClean="0"/>
              <a:t>Abroad</a:t>
            </a:r>
            <a:endParaRPr lang="hu-HU" sz="800" dirty="0"/>
          </a:p>
        </p:txBody>
      </p:sp>
      <p:sp>
        <p:nvSpPr>
          <p:cNvPr id="178" name="Szövegdoboz 177"/>
          <p:cNvSpPr txBox="1"/>
          <p:nvPr/>
        </p:nvSpPr>
        <p:spPr>
          <a:xfrm>
            <a:off x="7281313" y="5382797"/>
            <a:ext cx="504056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u-HU" sz="800" dirty="0" err="1" smtClean="0"/>
              <a:t>Abroad</a:t>
            </a:r>
            <a:endParaRPr lang="hu-HU" sz="800" dirty="0"/>
          </a:p>
        </p:txBody>
      </p:sp>
      <p:sp>
        <p:nvSpPr>
          <p:cNvPr id="179" name="Szövegdoboz 178"/>
          <p:cNvSpPr txBox="1"/>
          <p:nvPr/>
        </p:nvSpPr>
        <p:spPr>
          <a:xfrm>
            <a:off x="7281313" y="6021868"/>
            <a:ext cx="504056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u-HU" sz="800" dirty="0" err="1" smtClean="0"/>
              <a:t>Abroad</a:t>
            </a:r>
            <a:endParaRPr lang="hu-HU" sz="800" dirty="0"/>
          </a:p>
        </p:txBody>
      </p:sp>
      <p:sp>
        <p:nvSpPr>
          <p:cNvPr id="180" name="Szövegdoboz 179"/>
          <p:cNvSpPr txBox="1"/>
          <p:nvPr/>
        </p:nvSpPr>
        <p:spPr>
          <a:xfrm>
            <a:off x="7292506" y="2925234"/>
            <a:ext cx="504056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u-HU" sz="800" dirty="0" smtClean="0"/>
              <a:t>HU</a:t>
            </a:r>
            <a:endParaRPr lang="hu-HU" sz="800" dirty="0"/>
          </a:p>
        </p:txBody>
      </p:sp>
      <p:sp>
        <p:nvSpPr>
          <p:cNvPr id="181" name="Szövegdoboz 180"/>
          <p:cNvSpPr txBox="1"/>
          <p:nvPr/>
        </p:nvSpPr>
        <p:spPr>
          <a:xfrm>
            <a:off x="7338884" y="3555869"/>
            <a:ext cx="504056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u-HU" sz="800" dirty="0" smtClean="0"/>
              <a:t>HU</a:t>
            </a:r>
            <a:endParaRPr lang="hu-HU" sz="800" dirty="0"/>
          </a:p>
        </p:txBody>
      </p:sp>
      <p:sp>
        <p:nvSpPr>
          <p:cNvPr id="182" name="Szövegdoboz 181"/>
          <p:cNvSpPr txBox="1"/>
          <p:nvPr/>
        </p:nvSpPr>
        <p:spPr>
          <a:xfrm>
            <a:off x="7338884" y="4122077"/>
            <a:ext cx="504056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u-HU" sz="800" dirty="0" smtClean="0"/>
              <a:t>HU</a:t>
            </a:r>
            <a:endParaRPr lang="hu-HU" sz="800" dirty="0"/>
          </a:p>
        </p:txBody>
      </p:sp>
      <p:sp>
        <p:nvSpPr>
          <p:cNvPr id="183" name="Szövegdoboz 182"/>
          <p:cNvSpPr txBox="1"/>
          <p:nvPr/>
        </p:nvSpPr>
        <p:spPr>
          <a:xfrm>
            <a:off x="7292506" y="5154837"/>
            <a:ext cx="504056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u-HU" sz="800" dirty="0" smtClean="0"/>
              <a:t>HU</a:t>
            </a:r>
            <a:endParaRPr lang="hu-HU" sz="800" dirty="0"/>
          </a:p>
        </p:txBody>
      </p:sp>
      <p:sp>
        <p:nvSpPr>
          <p:cNvPr id="184" name="Szövegdoboz 183"/>
          <p:cNvSpPr txBox="1"/>
          <p:nvPr/>
        </p:nvSpPr>
        <p:spPr>
          <a:xfrm>
            <a:off x="7292506" y="5805264"/>
            <a:ext cx="504056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u-HU" sz="800" dirty="0" smtClean="0"/>
              <a:t>HU</a:t>
            </a:r>
            <a:endParaRPr lang="hu-HU" sz="800" dirty="0"/>
          </a:p>
        </p:txBody>
      </p:sp>
    </p:spTree>
    <p:extLst>
      <p:ext uri="{BB962C8B-B14F-4D97-AF65-F5344CB8AC3E}">
        <p14:creationId xmlns:p14="http://schemas.microsoft.com/office/powerpoint/2010/main" val="93997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zalagok">
  <a:themeElements>
    <a:clrScheme name="">
      <a:dk1>
        <a:srgbClr val="000000"/>
      </a:dk1>
      <a:lt1>
        <a:srgbClr val="FFFFFF"/>
      </a:lt1>
      <a:dk2>
        <a:srgbClr val="FFCC00"/>
      </a:dk2>
      <a:lt2>
        <a:srgbClr val="4D4D4D"/>
      </a:lt2>
      <a:accent1>
        <a:srgbClr val="666699"/>
      </a:accent1>
      <a:accent2>
        <a:srgbClr val="000000"/>
      </a:accent2>
      <a:accent3>
        <a:srgbClr val="FFFFFF"/>
      </a:accent3>
      <a:accent4>
        <a:srgbClr val="000000"/>
      </a:accent4>
      <a:accent5>
        <a:srgbClr val="B8B8CA"/>
      </a:accent5>
      <a:accent6>
        <a:srgbClr val="000000"/>
      </a:accent6>
      <a:hlink>
        <a:srgbClr val="9999FF"/>
      </a:hlink>
      <a:folHlink>
        <a:srgbClr val="000099"/>
      </a:folHlink>
    </a:clrScheme>
    <a:fontScheme name="Szalago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zalagok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lagok 2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lagok 3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lagok 4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lagok 5">
        <a:dk1>
          <a:srgbClr val="663300"/>
        </a:dk1>
        <a:lt1>
          <a:srgbClr val="FFFFFF"/>
        </a:lt1>
        <a:dk2>
          <a:srgbClr val="000000"/>
        </a:dk2>
        <a:lt2>
          <a:srgbClr val="FFFF99"/>
        </a:lt2>
        <a:accent1>
          <a:srgbClr val="FFCC66"/>
        </a:accent1>
        <a:accent2>
          <a:srgbClr val="FFFFCC"/>
        </a:accent2>
        <a:accent3>
          <a:srgbClr val="FFFFFF"/>
        </a:accent3>
        <a:accent4>
          <a:srgbClr val="562A00"/>
        </a:accent4>
        <a:accent5>
          <a:srgbClr val="FFE2B8"/>
        </a:accent5>
        <a:accent6>
          <a:srgbClr val="E7E7B9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alagok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zalagok">
  <a:themeElements>
    <a:clrScheme name="">
      <a:dk1>
        <a:srgbClr val="000000"/>
      </a:dk1>
      <a:lt1>
        <a:srgbClr val="FFFFFF"/>
      </a:lt1>
      <a:dk2>
        <a:srgbClr val="FFCC00"/>
      </a:dk2>
      <a:lt2>
        <a:srgbClr val="4D4D4D"/>
      </a:lt2>
      <a:accent1>
        <a:srgbClr val="666699"/>
      </a:accent1>
      <a:accent2>
        <a:srgbClr val="000000"/>
      </a:accent2>
      <a:accent3>
        <a:srgbClr val="FFFFFF"/>
      </a:accent3>
      <a:accent4>
        <a:srgbClr val="000000"/>
      </a:accent4>
      <a:accent5>
        <a:srgbClr val="B8B8CA"/>
      </a:accent5>
      <a:accent6>
        <a:srgbClr val="000000"/>
      </a:accent6>
      <a:hlink>
        <a:srgbClr val="9999FF"/>
      </a:hlink>
      <a:folHlink>
        <a:srgbClr val="000099"/>
      </a:folHlink>
    </a:clrScheme>
    <a:fontScheme name="Szalago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zalagok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lagok 2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lagok 3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lagok 4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lagok 5">
        <a:dk1>
          <a:srgbClr val="663300"/>
        </a:dk1>
        <a:lt1>
          <a:srgbClr val="FFFFFF"/>
        </a:lt1>
        <a:dk2>
          <a:srgbClr val="000000"/>
        </a:dk2>
        <a:lt2>
          <a:srgbClr val="FFFF99"/>
        </a:lt2>
        <a:accent1>
          <a:srgbClr val="FFCC66"/>
        </a:accent1>
        <a:accent2>
          <a:srgbClr val="FFFFCC"/>
        </a:accent2>
        <a:accent3>
          <a:srgbClr val="FFFFFF"/>
        </a:accent3>
        <a:accent4>
          <a:srgbClr val="562A00"/>
        </a:accent4>
        <a:accent5>
          <a:srgbClr val="FFE2B8"/>
        </a:accent5>
        <a:accent6>
          <a:srgbClr val="E7E7B9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alagok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17695</TotalTime>
  <Words>823</Words>
  <Application>Microsoft Office PowerPoint</Application>
  <PresentationFormat>Экран (4:3)</PresentationFormat>
  <Paragraphs>157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Szalagok</vt:lpstr>
      <vt:lpstr>1_Szalagok</vt:lpstr>
      <vt:lpstr>Back-end options for a small country with long term nuclear program</vt:lpstr>
      <vt:lpstr>Hungary</vt:lpstr>
      <vt:lpstr>Status of the Paks II. project</vt:lpstr>
      <vt:lpstr>Long term nuclear program in Hungary - Past</vt:lpstr>
      <vt:lpstr>Long term nuclear program in Hungary – Present &amp; Future</vt:lpstr>
      <vt:lpstr>National Policies of the EU Member States</vt:lpstr>
      <vt:lpstr>National Policy of Hungary for SNF management</vt:lpstr>
      <vt:lpstr>National program – management of SNF</vt:lpstr>
      <vt:lpstr>National program – management of SNF</vt:lpstr>
      <vt:lpstr>Final disposal of radioactive waste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paksi kapacitás-fenntartási projekt</dc:title>
  <dc:creator>boros</dc:creator>
  <cp:lastModifiedBy>user</cp:lastModifiedBy>
  <cp:revision>1134</cp:revision>
  <cp:lastPrinted>2015-09-25T09:27:13Z</cp:lastPrinted>
  <dcterms:created xsi:type="dcterms:W3CDTF">2014-11-11T09:06:01Z</dcterms:created>
  <dcterms:modified xsi:type="dcterms:W3CDTF">2017-06-19T05:53:20Z</dcterms:modified>
</cp:coreProperties>
</file>